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30" r:id="rId3"/>
    <p:sldId id="331" r:id="rId4"/>
    <p:sldId id="417" r:id="rId5"/>
    <p:sldId id="333" r:id="rId6"/>
    <p:sldId id="342" r:id="rId7"/>
    <p:sldId id="386" r:id="rId8"/>
    <p:sldId id="387" r:id="rId9"/>
    <p:sldId id="334" r:id="rId10"/>
    <p:sldId id="335" r:id="rId11"/>
    <p:sldId id="383" r:id="rId12"/>
    <p:sldId id="388" r:id="rId13"/>
    <p:sldId id="382" r:id="rId14"/>
    <p:sldId id="389" r:id="rId15"/>
    <p:sldId id="340" r:id="rId16"/>
    <p:sldId id="390" r:id="rId17"/>
    <p:sldId id="344" r:id="rId18"/>
    <p:sldId id="391" r:id="rId19"/>
    <p:sldId id="375" r:id="rId20"/>
    <p:sldId id="392" r:id="rId21"/>
    <p:sldId id="364" r:id="rId22"/>
    <p:sldId id="393" r:id="rId23"/>
    <p:sldId id="351" r:id="rId24"/>
    <p:sldId id="394" r:id="rId25"/>
    <p:sldId id="377" r:id="rId26"/>
    <p:sldId id="352" r:id="rId27"/>
    <p:sldId id="395" r:id="rId28"/>
    <p:sldId id="356" r:id="rId29"/>
    <p:sldId id="396" r:id="rId30"/>
    <p:sldId id="354" r:id="rId31"/>
    <p:sldId id="397" r:id="rId32"/>
    <p:sldId id="358" r:id="rId33"/>
    <p:sldId id="415" r:id="rId34"/>
    <p:sldId id="405" r:id="rId35"/>
    <p:sldId id="411" r:id="rId36"/>
    <p:sldId id="398" r:id="rId37"/>
    <p:sldId id="416" r:id="rId38"/>
    <p:sldId id="414" r:id="rId39"/>
    <p:sldId id="420" r:id="rId40"/>
    <p:sldId id="418" r:id="rId41"/>
    <p:sldId id="425" r:id="rId42"/>
    <p:sldId id="419" r:id="rId43"/>
    <p:sldId id="423" r:id="rId44"/>
    <p:sldId id="422" r:id="rId45"/>
    <p:sldId id="426" r:id="rId46"/>
  </p:sldIdLst>
  <p:sldSz cx="9144000" cy="6858000" type="screen4x3"/>
  <p:notesSz cx="6858000" cy="9144000"/>
  <p:embeddedFontLst>
    <p:embeddedFont>
      <p:font typeface="Calibri" pitchFamily="34" charset="0"/>
      <p:regular r:id="rId48"/>
      <p:bold r:id="rId49"/>
      <p:italic r:id="rId50"/>
      <p:boldItalic r:id="rId51"/>
    </p:embeddedFont>
    <p:embeddedFont>
      <p:font typeface="Arial Rounded MT Bold" pitchFamily="34" charset="0"/>
      <p:regular r:id="rId52"/>
    </p:embeddedFont>
    <p:embeddedFont>
      <p:font typeface="Ravie" pitchFamily="82" charset="0"/>
      <p:regular r:id="rId53"/>
    </p:embeddedFont>
    <p:embeddedFont>
      <p:font typeface="Berlin Sans FB Demi" pitchFamily="34" charset="0"/>
      <p:bold r:id="rId54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hURhUJ6FNH2/ikZjwdtQ==" hashData="oOFyStuEItMmq8eNBwpk1lg2d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7A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5F510-A143-414B-805A-10511CC939B7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7CD31-6141-4D3C-9348-A95B6DAD335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37CD31-6141-4D3C-9348-A95B6DAD3352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ACB9AD-A02A-4D31-9010-8B13EDF111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93187-8941-4AE0-A878-435C9809B47A}" type="datetimeFigureOut">
              <a:rPr lang="es-ES_tradnl" smtClean="0"/>
              <a:pPr/>
              <a:t>06/02/2013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E3626-35C7-4926-AF87-81668C7346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2C2E9C-F822-4128-899D-0F960D6EFD8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hyperlink" Target="http://www.carcajadasonlin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cajadasonline.com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hyperlink" Target="http://www.carcajadasonline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55.gif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cajadasonline.com/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gif"/><Relationship Id="rId5" Type="http://schemas.openxmlformats.org/officeDocument/2006/relationships/image" Target="../media/image60.jpeg"/><Relationship Id="rId4" Type="http://schemas.openxmlformats.org/officeDocument/2006/relationships/image" Target="../media/image5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7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80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gif"/><Relationship Id="rId5" Type="http://schemas.openxmlformats.org/officeDocument/2006/relationships/hyperlink" Target="http://www.carcajadasonline.com/" TargetMode="External"/><Relationship Id="rId4" Type="http://schemas.openxmlformats.org/officeDocument/2006/relationships/image" Target="../media/image7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gif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gif"/><Relationship Id="rId4" Type="http://schemas.openxmlformats.org/officeDocument/2006/relationships/image" Target="../media/image8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gif"/><Relationship Id="rId5" Type="http://schemas.openxmlformats.org/officeDocument/2006/relationships/hyperlink" Target="http://www.yaves.es/animaciones/flores-animadas-y-brillantes-para-san-valentin.html" TargetMode="External"/><Relationship Id="rId4" Type="http://schemas.openxmlformats.org/officeDocument/2006/relationships/image" Target="../media/image9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www.manualidadesdesanvalentin.info/wp-content/uploads/2010/01/postre-sa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jpeg"/><Relationship Id="rId4" Type="http://schemas.openxmlformats.org/officeDocument/2006/relationships/hyperlink" Target="http://chusticieros.com/san-valentin-regalos-propuestas-para-el-dia-de-los-enamorados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pink_background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pic>
        <p:nvPicPr>
          <p:cNvPr id="5" name="Picture 2" descr="http://noticias-24.net/wp-content/uploads/2012/01/San-valenti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642918"/>
            <a:ext cx="4000500" cy="3371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7" y="4429131"/>
            <a:ext cx="764386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400" b="1" dirty="0" smtClean="0">
                <a:ln w="50800"/>
                <a:solidFill>
                  <a:srgbClr val="FF0000"/>
                </a:solidFill>
              </a:rPr>
              <a:t> </a:t>
            </a:r>
            <a:r>
              <a:rPr lang="es-ES" sz="4400" b="1" dirty="0" smtClean="0">
                <a:ln w="50800"/>
                <a:solidFill>
                  <a:srgbClr val="FFC000"/>
                </a:solidFill>
              </a:rPr>
              <a:t>A</a:t>
            </a:r>
            <a:r>
              <a:rPr lang="es-ES" sz="4400" b="1" dirty="0" smtClean="0">
                <a:ln w="50800"/>
                <a:solidFill>
                  <a:srgbClr val="7030A0"/>
                </a:solidFill>
              </a:rPr>
              <a:t>M</a:t>
            </a:r>
            <a:r>
              <a:rPr lang="es-ES" sz="4400" b="1" dirty="0" smtClean="0">
                <a:ln w="50800"/>
                <a:solidFill>
                  <a:schemeClr val="tx1">
                    <a:lumMod val="50000"/>
                    <a:lumOff val="50000"/>
                  </a:schemeClr>
                </a:solidFill>
              </a:rPr>
              <a:t>O</a:t>
            </a:r>
            <a:r>
              <a:rPr lang="es-ES" sz="4400" b="1" dirty="0" smtClean="0">
                <a:ln w="50800"/>
                <a:solidFill>
                  <a:schemeClr val="accent4">
                    <a:lumMod val="40000"/>
                    <a:lumOff val="60000"/>
                  </a:schemeClr>
                </a:solidFill>
              </a:rPr>
              <a:t>R</a:t>
            </a:r>
            <a:r>
              <a:rPr lang="es-ES" sz="4400" b="1" dirty="0" smtClean="0">
                <a:ln w="50800"/>
                <a:solidFill>
                  <a:srgbClr val="FF0000"/>
                </a:solidFill>
              </a:rPr>
              <a:t> </a:t>
            </a:r>
            <a:r>
              <a:rPr lang="es-ES" sz="4400" b="1" dirty="0" smtClean="0">
                <a:ln w="50800"/>
                <a:solidFill>
                  <a:srgbClr val="00B050"/>
                </a:solidFill>
              </a:rPr>
              <a:t>Y</a:t>
            </a:r>
            <a:r>
              <a:rPr lang="es-ES" sz="4400" b="1" dirty="0" smtClean="0">
                <a:ln w="50800"/>
                <a:solidFill>
                  <a:srgbClr val="FF0000"/>
                </a:solidFill>
              </a:rPr>
              <a:t> H</a:t>
            </a:r>
            <a:r>
              <a:rPr lang="es-ES" sz="4400" b="1" dirty="0" smtClean="0">
                <a:ln w="50800"/>
                <a:solidFill>
                  <a:schemeClr val="bg1"/>
                </a:solidFill>
              </a:rPr>
              <a:t>U</a:t>
            </a:r>
            <a:r>
              <a:rPr lang="es-ES" sz="4400" b="1" dirty="0" smtClean="0">
                <a:ln w="50800"/>
                <a:solidFill>
                  <a:schemeClr val="tx2">
                    <a:lumMod val="60000"/>
                    <a:lumOff val="40000"/>
                  </a:schemeClr>
                </a:solidFill>
              </a:rPr>
              <a:t>M</a:t>
            </a:r>
            <a:r>
              <a:rPr lang="es-ES" sz="4400" b="1" dirty="0" smtClean="0">
                <a:ln w="50800"/>
                <a:solidFill>
                  <a:srgbClr val="FFFF00"/>
                </a:solidFill>
              </a:rPr>
              <a:t>O</a:t>
            </a:r>
            <a:r>
              <a:rPr lang="es-ES" sz="4400" b="1" dirty="0" smtClean="0">
                <a:ln w="50800"/>
                <a:solidFill>
                  <a:schemeClr val="accent3">
                    <a:lumMod val="50000"/>
                  </a:schemeClr>
                </a:solidFill>
              </a:rPr>
              <a:t>R</a:t>
            </a:r>
            <a:endParaRPr lang="es-ES" sz="4400" b="1" dirty="0" smtClean="0">
              <a:ln w="50800"/>
              <a:solidFill>
                <a:srgbClr val="FF0000"/>
              </a:solidFill>
            </a:endParaRPr>
          </a:p>
          <a:p>
            <a:pPr algn="ctr"/>
            <a:r>
              <a:rPr lang="es-ES" sz="4400" b="1" dirty="0" smtClean="0">
                <a:ln w="50800"/>
                <a:solidFill>
                  <a:srgbClr val="7030A0"/>
                </a:solidFill>
              </a:rPr>
              <a:t>E</a:t>
            </a:r>
            <a:r>
              <a:rPr lang="es-ES" sz="4400" b="1" dirty="0" smtClean="0">
                <a:ln w="50800"/>
                <a:solidFill>
                  <a:schemeClr val="bg1"/>
                </a:solidFill>
              </a:rPr>
              <a:t>N </a:t>
            </a:r>
            <a:r>
              <a:rPr lang="es-ES" sz="4400" b="1" dirty="0" smtClean="0">
                <a:ln w="50800"/>
                <a:solidFill>
                  <a:schemeClr val="accent1"/>
                </a:solidFill>
              </a:rPr>
              <a:t>E</a:t>
            </a:r>
            <a:r>
              <a:rPr lang="es-ES" sz="4400" b="1" dirty="0" smtClean="0">
                <a:ln w="50800"/>
                <a:solidFill>
                  <a:schemeClr val="tx1">
                    <a:lumMod val="85000"/>
                    <a:lumOff val="15000"/>
                  </a:schemeClr>
                </a:solidFill>
              </a:rPr>
              <a:t>L</a:t>
            </a:r>
            <a:r>
              <a:rPr lang="es-ES" sz="4400" b="1" cap="none" spc="0" dirty="0" smtClean="0">
                <a:ln w="50800"/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 </a:t>
            </a:r>
            <a:r>
              <a:rPr lang="es-ES" sz="4400" b="1" cap="none" spc="0" dirty="0" smtClean="0">
                <a:ln w="50800"/>
                <a:solidFill>
                  <a:schemeClr val="accent1">
                    <a:lumMod val="60000"/>
                    <a:lumOff val="40000"/>
                  </a:schemeClr>
                </a:solidFill>
                <a:effectLst/>
              </a:rPr>
              <a:t>D</a:t>
            </a:r>
            <a:r>
              <a:rPr lang="es-ES" sz="4400" b="1" cap="none" spc="0" dirty="0" smtClean="0">
                <a:ln w="50800"/>
                <a:solidFill>
                  <a:srgbClr val="FFFF00"/>
                </a:solidFill>
                <a:effectLst/>
              </a:rPr>
              <a:t>Í</a:t>
            </a:r>
            <a:r>
              <a:rPr lang="es-ES" sz="44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</a:rPr>
              <a:t>A</a:t>
            </a:r>
            <a:r>
              <a:rPr lang="es-ES" sz="4400" b="1" cap="none" spc="0" dirty="0" smtClean="0">
                <a:ln w="50800"/>
                <a:solidFill>
                  <a:srgbClr val="FF0000"/>
                </a:solidFill>
                <a:effectLst/>
              </a:rPr>
              <a:t> D</a:t>
            </a:r>
            <a:r>
              <a:rPr lang="es-ES" sz="4400" b="1" cap="none" spc="0" dirty="0" smtClean="0">
                <a:ln w="50800"/>
                <a:solidFill>
                  <a:schemeClr val="bg2"/>
                </a:solidFill>
                <a:effectLst/>
              </a:rPr>
              <a:t>E</a:t>
            </a:r>
            <a:r>
              <a:rPr lang="es-ES" sz="4400" b="1" cap="none" spc="0" dirty="0" smtClean="0">
                <a:ln w="50800"/>
                <a:solidFill>
                  <a:srgbClr val="FF0000"/>
                </a:solidFill>
                <a:effectLst/>
              </a:rPr>
              <a:t> </a:t>
            </a:r>
            <a:r>
              <a:rPr lang="es-ES" sz="4400" b="1" cap="none" spc="0" dirty="0" smtClean="0">
                <a:ln w="50800"/>
                <a:solidFill>
                  <a:schemeClr val="tx2"/>
                </a:solidFill>
                <a:effectLst/>
              </a:rPr>
              <a:t>S</a:t>
            </a:r>
            <a:r>
              <a:rPr lang="es-ES" sz="4400" b="1" dirty="0" smtClean="0">
                <a:ln w="50800"/>
                <a:solidFill>
                  <a:schemeClr val="tx2">
                    <a:lumMod val="20000"/>
                    <a:lumOff val="80000"/>
                  </a:schemeClr>
                </a:solidFill>
              </a:rPr>
              <a:t>A</a:t>
            </a:r>
            <a:r>
              <a:rPr lang="es-ES" sz="4400" b="1" dirty="0" smtClean="0">
                <a:ln w="50800"/>
                <a:solidFill>
                  <a:srgbClr val="92D050"/>
                </a:solidFill>
              </a:rPr>
              <a:t>N</a:t>
            </a:r>
            <a:r>
              <a:rPr lang="es-ES" sz="4400" b="1" cap="none" spc="0" dirty="0" smtClean="0">
                <a:ln w="50800"/>
                <a:solidFill>
                  <a:srgbClr val="FF0000"/>
                </a:solidFill>
                <a:effectLst/>
              </a:rPr>
              <a:t> V</a:t>
            </a:r>
            <a:r>
              <a:rPr lang="es-ES" sz="4400" b="1" cap="none" spc="0" dirty="0" smtClean="0">
                <a:ln w="50800"/>
                <a:solidFill>
                  <a:srgbClr val="FFC000"/>
                </a:solidFill>
                <a:effectLst/>
              </a:rPr>
              <a:t>A</a:t>
            </a:r>
            <a:r>
              <a:rPr lang="es-ES" sz="4400" b="1" cap="none" spc="0" dirty="0" smtClean="0">
                <a:ln w="50800"/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L</a:t>
            </a:r>
            <a:r>
              <a:rPr lang="es-ES" sz="4400" b="1" dirty="0" smtClean="0">
                <a:ln w="50800"/>
                <a:solidFill>
                  <a:schemeClr val="bg2">
                    <a:lumMod val="90000"/>
                  </a:schemeClr>
                </a:solidFill>
              </a:rPr>
              <a:t>E</a:t>
            </a:r>
            <a:r>
              <a:rPr lang="es-ES" sz="4400" b="1" dirty="0" smtClean="0">
                <a:ln w="50800"/>
                <a:solidFill>
                  <a:srgbClr val="00B050"/>
                </a:solidFill>
              </a:rPr>
              <a:t>N</a:t>
            </a:r>
            <a:r>
              <a:rPr lang="es-ES" sz="4400" b="1" cap="none" spc="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T</a:t>
            </a:r>
            <a:r>
              <a:rPr lang="es-ES" sz="4400" b="1" cap="none" spc="0" dirty="0" smtClean="0">
                <a:ln w="50800"/>
                <a:solidFill>
                  <a:schemeClr val="accent4"/>
                </a:solidFill>
                <a:effectLst/>
              </a:rPr>
              <a:t>Í</a:t>
            </a:r>
            <a:r>
              <a:rPr lang="es-ES" sz="4400" b="1" cap="none" spc="0" dirty="0" smtClean="0">
                <a:ln w="50800"/>
                <a:solidFill>
                  <a:schemeClr val="bg1"/>
                </a:solidFill>
                <a:effectLst/>
              </a:rPr>
              <a:t>N</a:t>
            </a:r>
            <a:endParaRPr lang="es-ES" sz="4400" b="1" cap="none" spc="0" dirty="0">
              <a:ln w="50800"/>
              <a:solidFill>
                <a:schemeClr val="bg1"/>
              </a:solidFill>
              <a:effectLst/>
            </a:endParaRPr>
          </a:p>
        </p:txBody>
      </p:sp>
      <p:pic>
        <p:nvPicPr>
          <p:cNvPr id="60418" name="Picture 2" descr="ja2520ja2520Gif.gif picture by besitos_dulces_lap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5857892"/>
            <a:ext cx="3810000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  <p:sndAc>
      <p:stSnd>
        <p:snd r:embed="rId3" name="LAR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1384561_173531972483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28652"/>
            <a:ext cx="9753600" cy="7800976"/>
          </a:xfrm>
          <a:prstGeom prst="rect">
            <a:avLst/>
          </a:prstGeom>
          <a:noFill/>
        </p:spPr>
      </p:pic>
      <p:pic>
        <p:nvPicPr>
          <p:cNvPr id="5" name="Picture 2" descr="http://www.sanvalentin.tv/historia/pergamin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-428652"/>
            <a:ext cx="57150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79634" y="2967335"/>
            <a:ext cx="1847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s-ES" sz="4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2" name="Picture 2" descr="J:\ROMANTICAS (CORAZONES)\slide0023_image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0"/>
            <a:ext cx="648000" cy="648000"/>
          </a:xfrm>
          <a:prstGeom prst="rect">
            <a:avLst/>
          </a:prstGeom>
          <a:noFill/>
        </p:spPr>
      </p:pic>
      <p:pic>
        <p:nvPicPr>
          <p:cNvPr id="5123" name="Picture 3" descr="J:\ROMANTICAS (CORAZONES)\slide0023_image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0"/>
            <a:ext cx="648000" cy="648000"/>
          </a:xfrm>
          <a:prstGeom prst="rect">
            <a:avLst/>
          </a:prstGeom>
          <a:noFill/>
        </p:spPr>
      </p:pic>
      <p:pic>
        <p:nvPicPr>
          <p:cNvPr id="5124" name="Picture 4" descr="J:\ROMANTICAS (CORAZONES)\slide0023_image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714356"/>
            <a:ext cx="648000" cy="648000"/>
          </a:xfrm>
          <a:prstGeom prst="rect">
            <a:avLst/>
          </a:prstGeom>
          <a:noFill/>
        </p:spPr>
      </p:pic>
      <p:pic>
        <p:nvPicPr>
          <p:cNvPr id="5125" name="Picture 5" descr="J:\ROMANTICAS (CORAZONES)\slide0023_image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785794"/>
            <a:ext cx="648000" cy="648000"/>
          </a:xfrm>
          <a:prstGeom prst="rect">
            <a:avLst/>
          </a:prstGeom>
          <a:noFill/>
        </p:spPr>
      </p:pic>
      <p:pic>
        <p:nvPicPr>
          <p:cNvPr id="11" name="Picture 2" descr="Consejos para el 14 de Febrer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2428868"/>
            <a:ext cx="2647056" cy="19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00781 0.501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2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0486 0.59005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29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01111 0.57963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29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0.00799 0.5669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3426" name="Picture 2" descr="http://www.blogdehumor.com/wp-content/2009/01/amor-san-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400000" cy="63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humorpicante.com/upload/1297682612_sanvale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142984"/>
            <a:ext cx="2489021" cy="22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4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000504"/>
            <a:ext cx="2168100" cy="118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i.mota.ru/valentine/img/valentine_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48" y="-4143428"/>
            <a:ext cx="15240000" cy="11430000"/>
          </a:xfrm>
          <a:prstGeom prst="rect">
            <a:avLst/>
          </a:prstGeom>
          <a:noFill/>
        </p:spPr>
      </p:pic>
      <p:pic>
        <p:nvPicPr>
          <p:cNvPr id="5" name="Picture 2" descr="http://www.carcajadasonline.com/images/francotiradores-cupido-san-vale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3077" y="1643050"/>
            <a:ext cx="5090923" cy="37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cupido valentin enamorad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75670">
            <a:off x="214282" y="571480"/>
            <a:ext cx="3057525" cy="21812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5298" name="Picture 2" descr="http://www.100pies.net/Gifs/Expresiones-animadas/Ja-Ja-Ja/jaja-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6072206"/>
            <a:ext cx="2124075" cy="381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i.mota.ru/valentine/img/valentine_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http://www.whattoseeinlisbon.com/images/gif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786322"/>
            <a:ext cx="2754000" cy="183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osypantallas.com/wp-content/uploads/2009/02/san-valenti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92000" cy="7344000"/>
          </a:xfrm>
          <a:prstGeom prst="rect">
            <a:avLst/>
          </a:prstGeom>
          <a:noFill/>
        </p:spPr>
      </p:pic>
      <p:pic>
        <p:nvPicPr>
          <p:cNvPr id="50178" name="Picture 2" descr="borrach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3429000"/>
            <a:ext cx="1774821" cy="298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214290"/>
            <a:ext cx="58579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Arial Rounded MT Bold" pitchFamily="34" charset="0"/>
              </a:rPr>
              <a:t>Un borracho que llega a un portal, y toca el portero electrónico…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¡PEEEEET!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- ¿Y Sí?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- </a:t>
            </a:r>
            <a:r>
              <a:rPr lang="es-ES_tradnl" sz="2000" dirty="0" err="1" smtClean="0">
                <a:latin typeface="Arial Rounded MT Bold" pitchFamily="34" charset="0"/>
              </a:rPr>
              <a:t>Bueenach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nochech</a:t>
            </a:r>
            <a:r>
              <a:rPr lang="es-ES_tradnl" sz="2000" dirty="0" smtClean="0">
                <a:latin typeface="Arial Rounded MT Bold" pitchFamily="34" charset="0"/>
              </a:rPr>
              <a:t>, </a:t>
            </a:r>
            <a:r>
              <a:rPr lang="es-ES_tradnl" sz="2000" dirty="0" err="1" smtClean="0">
                <a:latin typeface="Arial Rounded MT Bold" pitchFamily="34" charset="0"/>
              </a:rPr>
              <a:t>cheñora</a:t>
            </a:r>
            <a:r>
              <a:rPr lang="es-ES_tradnl" sz="2000" dirty="0" smtClean="0">
                <a:latin typeface="Arial Rounded MT Bold" pitchFamily="34" charset="0"/>
              </a:rPr>
              <a:t> ¿Y </a:t>
            </a:r>
            <a:r>
              <a:rPr lang="es-ES_tradnl" sz="2000" dirty="0" err="1" smtClean="0">
                <a:latin typeface="Arial Rounded MT Bold" pitchFamily="34" charset="0"/>
              </a:rPr>
              <a:t>Echtá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chu</a:t>
            </a:r>
            <a:r>
              <a:rPr lang="es-ES_tradnl" sz="2000" dirty="0" smtClean="0">
                <a:latin typeface="Arial Rounded MT Bold" pitchFamily="34" charset="0"/>
              </a:rPr>
              <a:t> marido?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- Sí, ¿Y por qué?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- Por nada, </a:t>
            </a:r>
            <a:r>
              <a:rPr lang="es-ES_tradnl" sz="2000" dirty="0" err="1" smtClean="0">
                <a:latin typeface="Arial Rounded MT Bold" pitchFamily="34" charset="0"/>
              </a:rPr>
              <a:t>dichculpe</a:t>
            </a:r>
            <a:r>
              <a:rPr lang="es-ES_tradnl" sz="2000" dirty="0" smtClean="0">
                <a:latin typeface="Arial Rounded MT Bold" pitchFamily="34" charset="0"/>
              </a:rPr>
              <a:t>.</a:t>
            </a:r>
            <a:endParaRPr lang="es-ES_tradnl" sz="2000" dirty="0">
              <a:latin typeface="Arial Rounded MT Bold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2643182"/>
            <a:ext cx="571504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Arial Rounded MT Bold" pitchFamily="34" charset="0"/>
              </a:rPr>
              <a:t>y se va a otro portal, y vuelve a llamar…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¡PEEEEET!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¿Y Dígame?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</a:t>
            </a:r>
            <a:r>
              <a:rPr lang="es-ES_tradnl" sz="2000" dirty="0" err="1" smtClean="0">
                <a:latin typeface="Arial Rounded MT Bold" pitchFamily="34" charset="0"/>
              </a:rPr>
              <a:t>Cheñora</a:t>
            </a:r>
            <a:r>
              <a:rPr lang="es-ES_tradnl" sz="2000" dirty="0" smtClean="0">
                <a:latin typeface="Arial Rounded MT Bold" pitchFamily="34" charset="0"/>
              </a:rPr>
              <a:t>, ¿Y </a:t>
            </a:r>
            <a:r>
              <a:rPr lang="es-ES_tradnl" sz="2000" dirty="0" err="1" smtClean="0">
                <a:latin typeface="Arial Rounded MT Bold" pitchFamily="34" charset="0"/>
              </a:rPr>
              <a:t>echtá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chu</a:t>
            </a:r>
            <a:r>
              <a:rPr lang="es-ES_tradnl" sz="2000" dirty="0" smtClean="0">
                <a:latin typeface="Arial Rounded MT Bold" pitchFamily="34" charset="0"/>
              </a:rPr>
              <a:t> marido?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Sí, ¿Y quiere hablar con él?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No, perdone </a:t>
            </a:r>
            <a:r>
              <a:rPr lang="es-ES_tradnl" sz="2000" dirty="0" err="1" smtClean="0">
                <a:latin typeface="Arial Rounded MT Bold" pitchFamily="34" charset="0"/>
              </a:rPr>
              <a:t>lach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molechtias</a:t>
            </a:r>
            <a:endParaRPr lang="es-ES_tradnl" sz="2000" dirty="0" smtClean="0">
              <a:latin typeface="Arial Rounded MT Bold" pitchFamily="34" charset="0"/>
            </a:endParaRPr>
          </a:p>
          <a:p>
            <a:r>
              <a:rPr lang="es-ES_tradnl" sz="2000" dirty="0" smtClean="0">
                <a:latin typeface="Arial Rounded MT Bold" pitchFamily="34" charset="0"/>
              </a:rPr>
              <a:t>y así, tres o cuatro portales más, hasta que llega a otro y…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¡PEEEEET!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Perdone </a:t>
            </a:r>
            <a:r>
              <a:rPr lang="es-ES_tradnl" sz="2000" dirty="0" err="1" smtClean="0">
                <a:latin typeface="Arial Rounded MT Bold" pitchFamily="34" charset="0"/>
              </a:rPr>
              <a:t>cheñora</a:t>
            </a:r>
            <a:r>
              <a:rPr lang="es-ES_tradnl" sz="2000" dirty="0" smtClean="0">
                <a:latin typeface="Arial Rounded MT Bold" pitchFamily="34" charset="0"/>
              </a:rPr>
              <a:t>, ¿Y </a:t>
            </a:r>
            <a:r>
              <a:rPr lang="es-ES_tradnl" sz="2000" dirty="0" err="1" smtClean="0">
                <a:latin typeface="Arial Rounded MT Bold" pitchFamily="34" charset="0"/>
              </a:rPr>
              <a:t>echtá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chu</a:t>
            </a:r>
            <a:r>
              <a:rPr lang="es-ES_tradnl" sz="2000" dirty="0" smtClean="0">
                <a:latin typeface="Arial Rounded MT Bold" pitchFamily="34" charset="0"/>
              </a:rPr>
              <a:t> marido?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Pues no…</a:t>
            </a:r>
            <a:br>
              <a:rPr lang="es-ES_tradnl" sz="2000" dirty="0" smtClean="0">
                <a:latin typeface="Arial Rounded MT Bold" pitchFamily="34" charset="0"/>
              </a:rPr>
            </a:br>
            <a:r>
              <a:rPr lang="es-ES_tradnl" sz="2000" dirty="0" smtClean="0">
                <a:latin typeface="Arial Rounded MT Bold" pitchFamily="34" charset="0"/>
              </a:rPr>
              <a:t>– ¡Entonces baje ahora </a:t>
            </a:r>
            <a:r>
              <a:rPr lang="es-ES_tradnl" sz="2000" dirty="0" err="1" smtClean="0">
                <a:latin typeface="Arial Rounded MT Bold" pitchFamily="34" charset="0"/>
              </a:rPr>
              <a:t>michmo</a:t>
            </a:r>
            <a:r>
              <a:rPr lang="es-ES_tradnl" sz="2000" dirty="0" smtClean="0">
                <a:latin typeface="Arial Rounded MT Bold" pitchFamily="34" charset="0"/>
              </a:rPr>
              <a:t> a ver </a:t>
            </a:r>
            <a:r>
              <a:rPr lang="es-ES_tradnl" sz="2000" dirty="0" err="1" smtClean="0">
                <a:latin typeface="Arial Rounded MT Bold" pitchFamily="34" charset="0"/>
              </a:rPr>
              <a:t>chi</a:t>
            </a:r>
            <a:r>
              <a:rPr lang="es-ES_tradnl" sz="2000" dirty="0" smtClean="0">
                <a:latin typeface="Arial Rounded MT Bold" pitchFamily="34" charset="0"/>
              </a:rPr>
              <a:t> </a:t>
            </a:r>
            <a:r>
              <a:rPr lang="es-ES_tradnl" sz="2000" dirty="0" err="1" smtClean="0">
                <a:latin typeface="Arial Rounded MT Bold" pitchFamily="34" charset="0"/>
              </a:rPr>
              <a:t>choi</a:t>
            </a:r>
            <a:r>
              <a:rPr lang="es-ES_tradnl" sz="2000" dirty="0" smtClean="0">
                <a:latin typeface="Arial Rounded MT Bold" pitchFamily="34" charset="0"/>
              </a:rPr>
              <a:t> yo!</a:t>
            </a:r>
            <a:endParaRPr lang="es-ES_tradnl" sz="2000" dirty="0">
              <a:latin typeface="Arial Rounded MT Bold" pitchFamily="34" charset="0"/>
            </a:endParaRPr>
          </a:p>
        </p:txBody>
      </p:sp>
      <p:pic>
        <p:nvPicPr>
          <p:cNvPr id="53250" name="Picture 2" descr="http://evp1ng.bay.livefilestore.com/y1p2cKYKK9DFDiC5P44UERVCt351BiVBNseO-cSDPbxuvvp1-4KWXYCFdwiypmafNBeaOVPHDnM9jQ/jajajaaaaaa3gp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214290"/>
            <a:ext cx="1908000" cy="19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38" name="Picture 2" descr="Colores Coraz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108" y="285728"/>
            <a:ext cx="5000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El amor es unirse a pesar de todos los pronósticos.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Ravie" pitchFamily="82" charset="0"/>
            </a:endParaRPr>
          </a:p>
        </p:txBody>
      </p:sp>
      <p:pic>
        <p:nvPicPr>
          <p:cNvPr id="4098" name="Picture 2" descr="J:\ROMANTICAS (CORAZONES)\ce-72-besos_588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143248"/>
            <a:ext cx="2990850" cy="3543300"/>
          </a:xfrm>
          <a:prstGeom prst="rect">
            <a:avLst/>
          </a:prstGeom>
          <a:noFill/>
        </p:spPr>
      </p:pic>
      <p:pic>
        <p:nvPicPr>
          <p:cNvPr id="4100" name="Picture 4" descr="J:\ROMANTICAS (CORAZONES)\slide0004_image02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071678"/>
            <a:ext cx="1612800" cy="11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http://i.mota.ru/valentine/img/valentine_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2.bp.blogspot.com/-GDv1u_G05ns/TVk8QNawHbI/AAAAAAAAEZ8/Pa-Qosa-2C8/s1600/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714488"/>
            <a:ext cx="2845579" cy="2232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TgC_romantico_01.gif (49814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00438"/>
            <a:ext cx="2640008" cy="35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08" name="Picture 8" descr="http://t228dq.bay.livefilestore.com/y1patDTfgCHJYLfpERBLPlXxkbIVQtesVU3OSLtIBmMbYRYPn27o690eciqJNg8BCSZI3bC4zBJ5vCJtkcm2Shkug/jaj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4714884"/>
            <a:ext cx="1686294" cy="19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http://www.solofondosdepantalla.net/fondos-de-pantalla/San-Valentin/Fondo-de-pantalla-San-Valenti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968000" cy="59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J:\ROMANTICAS (CORAZONES)\slide0022_image0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285992"/>
            <a:ext cx="1582978" cy="1116000"/>
          </a:xfrm>
          <a:prstGeom prst="rect">
            <a:avLst/>
          </a:prstGeom>
          <a:noFill/>
        </p:spPr>
      </p:pic>
      <p:pic>
        <p:nvPicPr>
          <p:cNvPr id="49154" name="Picture 2" descr="jocupies.gif (5261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2910" y="1142984"/>
            <a:ext cx="1876255" cy="1476000"/>
          </a:xfrm>
          <a:prstGeom prst="rect">
            <a:avLst/>
          </a:prstGeom>
          <a:noFill/>
        </p:spPr>
      </p:pic>
      <p:pic>
        <p:nvPicPr>
          <p:cNvPr id="8" name="Picture 2" descr="http://www.forodefotos.com/attachments/mi-novio/29001d1326857683-dia-de-san-valentin-dia-de-san-valentin-ros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27438">
            <a:off x="2071670" y="1643050"/>
            <a:ext cx="5238750" cy="333375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9810" name="Picture 2" descr="http://www.publicatufoto.com/data/media/45/feliz_dia__san_valentin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857892"/>
            <a:ext cx="75009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No me digas que me quieres.        Demuéstramelo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98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i.mota.ru/valentine/img/valentine_1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57618" y="-4572000"/>
            <a:ext cx="15240000" cy="1143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71480"/>
            <a:ext cx="735811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  <a:t>El marido, totalmente borracho, le dice a su mujer al acostarse:</a:t>
            </a:r>
            <a:b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  <a:t>– Me ha sucedido un misterio. </a:t>
            </a:r>
            <a:b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  <a:t>He ido al baño y al abrir la puerta se ha encendido la luz automáticamente.</a:t>
            </a:r>
            <a:b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  <a:t>- ¡La madre que te parió! ¡Ya te has vuelto a mear en la nevera</a:t>
            </a:r>
            <a:endParaRPr lang="es-ES_tradnl" sz="2000" dirty="0">
              <a:solidFill>
                <a:srgbClr val="FFFF00"/>
              </a:solidFill>
              <a:latin typeface="Ravie" pitchFamily="82" charset="0"/>
            </a:endParaRPr>
          </a:p>
        </p:txBody>
      </p:sp>
      <p:pic>
        <p:nvPicPr>
          <p:cNvPr id="6" name="Picture 2" descr="borracho 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286124"/>
            <a:ext cx="1933575" cy="2381250"/>
          </a:xfrm>
          <a:prstGeom prst="rect">
            <a:avLst/>
          </a:prstGeom>
          <a:noFill/>
        </p:spPr>
      </p:pic>
      <p:pic>
        <p:nvPicPr>
          <p:cNvPr id="47106" name="Picture 2" descr="http://www.100pies.net/Gifs/Expresiones-animadas/Ja-Ja-Ja/jaja-0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5786454"/>
            <a:ext cx="2171700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http://dl.ziza.es/upload/image/022009/05/Fondos_san_valentin_94/Fondos_san_valentin__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8579860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Image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357430"/>
            <a:ext cx="3168000" cy="31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857356" y="5857892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solidFill>
                  <a:schemeClr val="bg1"/>
                </a:solidFill>
                <a:latin typeface="Ravie" pitchFamily="82" charset="0"/>
              </a:rPr>
              <a:t>       </a:t>
            </a:r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Es posible dar sin amar. </a:t>
            </a:r>
          </a:p>
          <a:p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Pero es imposible amar sin dar. </a:t>
            </a:r>
            <a:endParaRPr lang="es-ES_tradnl" sz="2000" dirty="0">
              <a:solidFill>
                <a:schemeClr val="bg1"/>
              </a:solidFill>
              <a:latin typeface="Ravie" pitchFamily="82" charset="0"/>
            </a:endParaRPr>
          </a:p>
        </p:txBody>
      </p:sp>
      <p:pic>
        <p:nvPicPr>
          <p:cNvPr id="46082" name="Picture 2" descr="anjog.gif (8430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57166"/>
            <a:ext cx="1628775" cy="1638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i.mota.ru/valentine/img/valentine_1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357166"/>
            <a:ext cx="621510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  <a:t>En el día de San Valentín hay dos mujeres hablando en la peluquería y una le dice a la otra:</a:t>
            </a:r>
            <a:b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  <a:t>– Pues lo que mas rabia me da de mi marido es cuando me cuenta </a:t>
            </a:r>
            <a:b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  <a:t>un chiste y me deja a la mitad. </a:t>
            </a:r>
            <a:b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  <a:t>– Pues a mi lo que mas rabia me da es que me deje a la mitad y </a:t>
            </a:r>
            <a:b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4">
                    <a:lumMod val="50000"/>
                  </a:schemeClr>
                </a:solidFill>
                <a:latin typeface="Ravie" pitchFamily="82" charset="0"/>
              </a:rPr>
              <a:t>encima me cuente un chiste. </a:t>
            </a:r>
            <a:endParaRPr lang="es-ES_tradnl" sz="2000" dirty="0">
              <a:solidFill>
                <a:schemeClr val="accent4">
                  <a:lumMod val="50000"/>
                </a:schemeClr>
              </a:solidFill>
              <a:latin typeface="Ravie" pitchFamily="82" charset="0"/>
            </a:endParaRPr>
          </a:p>
        </p:txBody>
      </p:sp>
      <p:pic>
        <p:nvPicPr>
          <p:cNvPr id="45058" name="Picture 2" descr="RISA.gif risa image by LULUCITA196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5572140"/>
            <a:ext cx="1238250" cy="857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i.mota.ru/valentine/img/valentine_1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357166"/>
            <a:ext cx="59293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Ravie" pitchFamily="82" charset="0"/>
              </a:rPr>
              <a:t>Amar y ser amado es sentir el sol desde ambos lados. </a:t>
            </a:r>
            <a:endParaRPr lang="es-ES_tradnl" sz="2000" dirty="0">
              <a:latin typeface="Ravie" pitchFamily="82" charset="0"/>
            </a:endParaRPr>
          </a:p>
        </p:txBody>
      </p:sp>
      <p:pic>
        <p:nvPicPr>
          <p:cNvPr id="44034" name="Picture 2" descr="Sun14.gif (9497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786058"/>
            <a:ext cx="2035378" cy="17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d3ds4oy7g1wrqq.cloudfront.net/danielpalavecino/myfiles/San-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1143032"/>
            <a:ext cx="10800000" cy="81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4357694"/>
            <a:ext cx="86439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2"/>
                </a:solidFill>
                <a:latin typeface="Ravie" pitchFamily="82" charset="0"/>
              </a:rPr>
              <a:t>Una esposa descontenta con su coche le dice a su marido:</a:t>
            </a:r>
          </a:p>
          <a:p>
            <a:r>
              <a:rPr lang="es-ES_tradnl" dirty="0" smtClean="0">
                <a:solidFill>
                  <a:schemeClr val="bg2"/>
                </a:solidFill>
                <a:latin typeface="Ravie" pitchFamily="82" charset="0"/>
              </a:rPr>
              <a:t>“Cariño, el día de S. Valentín sorpréndeme y regálame algo que pase de 0 a 100 en 4 segundos, a ser posible de color azul“.</a:t>
            </a:r>
          </a:p>
          <a:p>
            <a:r>
              <a:rPr lang="es-ES_tradnl" dirty="0" smtClean="0">
                <a:solidFill>
                  <a:schemeClr val="bg2"/>
                </a:solidFill>
                <a:latin typeface="Ravie" pitchFamily="82" charset="0"/>
              </a:rPr>
              <a:t>El día de S. Valentín, como todos los años, el marido satisface los deseos de su querida esposa con este regalo que pasa de 0 a 100.</a:t>
            </a:r>
            <a:endParaRPr lang="es-ES_tradnl" dirty="0">
              <a:solidFill>
                <a:schemeClr val="bg2"/>
              </a:solidFill>
              <a:latin typeface="Ravie" pitchFamily="82" charset="0"/>
            </a:endParaRPr>
          </a:p>
        </p:txBody>
      </p:sp>
      <p:pic>
        <p:nvPicPr>
          <p:cNvPr id="2050" name="Picture 2" descr="vag1.gif (32687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928934"/>
            <a:ext cx="1583999" cy="1188000"/>
          </a:xfrm>
          <a:prstGeom prst="roundRect">
            <a:avLst/>
          </a:prstGeom>
          <a:noFill/>
        </p:spPr>
      </p:pic>
      <p:pic>
        <p:nvPicPr>
          <p:cNvPr id="7" name="Picture 2" descr="http://elalmaalaire.blogia.com/upload/20060607130327-cupido-1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1480"/>
            <a:ext cx="2688682" cy="295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100pies.net/Gifs/Expresiones-animadas/Ja-Ja-Ja/jaja-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3571876"/>
            <a:ext cx="2124075" cy="5000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i.mota.ru/valentine/img/valentine_1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Image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000372"/>
            <a:ext cx="3362325" cy="37147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i.mota.ru/valentine/img/valentine_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429132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Este es un matrimonio y el hombre le dice a la mujer:</a:t>
            </a:r>
            <a:b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Mi amor, ¿crees tú en el amor a primera vista?</a:t>
            </a:r>
            <a:b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Y ella dice:</a:t>
            </a:r>
            <a:b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bg1"/>
                </a:solidFill>
                <a:latin typeface="Ravie" pitchFamily="82" charset="0"/>
              </a:rPr>
              <a:t>Claro que sí mi cielo, porque si te hubiese visto más de una vez, no estaría casada contigo.</a:t>
            </a:r>
            <a:endParaRPr lang="es-ES_tradnl" sz="2000" dirty="0">
              <a:solidFill>
                <a:schemeClr val="bg1"/>
              </a:solidFill>
              <a:latin typeface="Ravie" pitchFamily="82" charset="0"/>
            </a:endParaRPr>
          </a:p>
        </p:txBody>
      </p:sp>
      <p:pic>
        <p:nvPicPr>
          <p:cNvPr id="20482" name="Picture 2" descr="el primo de azn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75489">
            <a:off x="3985831" y="1661858"/>
            <a:ext cx="2270730" cy="25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RISA.gif risa image by LULUCITA196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6000749"/>
            <a:ext cx="1238250" cy="857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0594" name="Picture 2" descr="http://guanajuatoenlinea.com/fondos/wallpaper_sanvalentin1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10560000" cy="7920000"/>
          </a:xfrm>
          <a:prstGeom prst="rect">
            <a:avLst/>
          </a:prstGeom>
          <a:noFill/>
        </p:spPr>
      </p:pic>
      <p:pic>
        <p:nvPicPr>
          <p:cNvPr id="1029" name="Picture 5" descr="J:\BAILARINES\BELY_oxn6t3p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785926"/>
            <a:ext cx="3810000" cy="4762500"/>
          </a:xfrm>
          <a:prstGeom prst="rect">
            <a:avLst/>
          </a:prstGeom>
          <a:noFill/>
        </p:spPr>
      </p:pic>
      <p:pic>
        <p:nvPicPr>
          <p:cNvPr id="39938" name="Picture 2" descr="TgC_romantico_80.gif (7747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142984"/>
            <a:ext cx="1455715" cy="10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05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www.fondosescritorio.org/images/wallpapers/desingwar%20(54)-168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1001600" cy="6876000"/>
          </a:xfrm>
          <a:prstGeom prst="rect">
            <a:avLst/>
          </a:prstGeom>
          <a:noFill/>
        </p:spPr>
      </p:pic>
      <p:pic>
        <p:nvPicPr>
          <p:cNvPr id="4098" name="Picture 2" descr="http://chistesdiarios.files.wordpress.com/2009/12/dia-enamora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5112000" cy="5112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6" name="Picture 2" descr="http://www.yoamotampico.com/wp-content/uploads/2011/02/san_valen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857628"/>
            <a:ext cx="3368071" cy="234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7" name="Picture 4" descr="http://desmond.imageshack.us/Himg255/scaled.php?server=255&amp;filename=18ap7.gif&amp;res=medi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428604"/>
            <a:ext cx="3924300" cy="3390900"/>
          </a:xfrm>
          <a:prstGeom prst="rect">
            <a:avLst/>
          </a:prstGeom>
          <a:noFill/>
        </p:spPr>
      </p:pic>
      <p:pic>
        <p:nvPicPr>
          <p:cNvPr id="8" name="Picture 2" descr="ja2520ja2520Gif.gif picture by besitos_dulces_lap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572140"/>
            <a:ext cx="4310066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www.cofregrafico.com/wp-content/uploads/2010/02/wallpapers-san-valentin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28271" cy="6912000"/>
          </a:xfrm>
          <a:prstGeom prst="rect">
            <a:avLst/>
          </a:prstGeom>
          <a:noFill/>
        </p:spPr>
      </p:pic>
      <p:pic>
        <p:nvPicPr>
          <p:cNvPr id="107522" name="Picture 2" descr="http://bp1.blogger.com/_dH3F0AD83pA/SEQPLGcTqlI/AAAAAAAAAt4/baeu2gvN85s/s320/mihombrewk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857364"/>
            <a:ext cx="5034978" cy="45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571480"/>
            <a:ext cx="8572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Ravie" pitchFamily="82" charset="0"/>
              </a:rPr>
              <a:t>Llegamos al amor no cuando encontramos a la persona perfecta, sino cuando aprendemos a creer que una persona imperfecta es totalmente perfecta.</a:t>
            </a:r>
            <a:endParaRPr lang="es-ES_tradnl" sz="2000" dirty="0">
              <a:solidFill>
                <a:srgbClr val="FFFF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i.mota.ru/valentine/img/valentine_1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42918"/>
            <a:ext cx="80010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Un buen día de San Valentín llega el marido a la casa con gesto de desesperación y enojo, se acerca donde su mujer y le dice:</a:t>
            </a:r>
            <a:b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Hoy he visitado a una adivina y por 150 euros me dijo que tú me estabas engañando con otro.</a:t>
            </a:r>
            <a:b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Ella le contesta: ¡Me lo hubieras preguntado a mí, yo te lo hubiera dicho gratis! 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Ravie" pitchFamily="82" charset="0"/>
            </a:endParaRPr>
          </a:p>
        </p:txBody>
      </p:sp>
      <p:pic>
        <p:nvPicPr>
          <p:cNvPr id="6" name="Picture 2" descr="cupid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3071810"/>
            <a:ext cx="1946676" cy="262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6498" name="Picture 2" descr="http://cnho.files.wordpress.com/2011/02/adivina-bola-2.jpg?w=235&amp;h=3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000372"/>
            <a:ext cx="2886013" cy="36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img316.imageshack.us/img316/160/ke20gracias212i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3929066"/>
            <a:ext cx="2305050" cy="255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3022013" y="1600200"/>
          <a:ext cx="3099974" cy="4525963"/>
        </p:xfrm>
        <a:graphic>
          <a:graphicData uri="http://schemas.openxmlformats.org/drawingml/2006/table">
            <a:tbl>
              <a:tblPr/>
              <a:tblGrid>
                <a:gridCol w="1549987"/>
                <a:gridCol w="1549987"/>
              </a:tblGrid>
              <a:tr h="4525963">
                <a:tc>
                  <a:txBody>
                    <a:bodyPr/>
                    <a:lstStyle/>
                    <a:p>
                      <a:endParaRPr lang="es-ES_tradnl" sz="1200"/>
                    </a:p>
                  </a:txBody>
                  <a:tcPr marL="61999" marR="61999" marT="31000" marB="31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1200" dirty="0"/>
                        <a:t>Un matrimonio estaba cenando con un amigo de ambos. Durante la cena, el marido cada vez que se dirigía a su esposa, le decía cosas tan bonitas </a:t>
                      </a:r>
                      <a:r>
                        <a:rPr lang="es-ES_tradnl" sz="1200" dirty="0" err="1"/>
                        <a:t>como:Amor</a:t>
                      </a:r>
                      <a:r>
                        <a:rPr lang="es-ES_tradnl" sz="1200" dirty="0"/>
                        <a:t> mío pásame el pan, mi vida me pasas el agua. Durante unos minutos la señora tuvo que ausentarse. En esos momentos, el amigo le dice al </a:t>
                      </a:r>
                      <a:r>
                        <a:rPr lang="es-ES_tradnl" sz="1200" dirty="0" err="1"/>
                        <a:t>marido:Realmente</a:t>
                      </a:r>
                      <a:r>
                        <a:rPr lang="es-ES_tradnl" sz="1200" dirty="0"/>
                        <a:t> estoy impresionado de la forma tan dulce con que tratas a tu </a:t>
                      </a:r>
                      <a:r>
                        <a:rPr lang="es-ES_tradnl" sz="1200" dirty="0" err="1"/>
                        <a:t>esposa.Y</a:t>
                      </a:r>
                      <a:r>
                        <a:rPr lang="es-ES_tradnl" sz="1200" dirty="0"/>
                        <a:t> el marido le responde por lo </a:t>
                      </a:r>
                      <a:r>
                        <a:rPr lang="es-ES_tradnl" sz="1200" dirty="0" err="1"/>
                        <a:t>bajo:Es</a:t>
                      </a:r>
                      <a:r>
                        <a:rPr lang="es-ES_tradnl" sz="1200" dirty="0"/>
                        <a:t> que hace seis años que me olvidé de su nombre. </a:t>
                      </a:r>
                    </a:p>
                  </a:txBody>
                  <a:tcPr marL="61999" marR="61999" marT="31000" marB="31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5602" name="Picture 2" descr="http://i.mota.ru/valentine/img/valentine_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" y="0"/>
            <a:ext cx="9165475" cy="6876000"/>
          </a:xfrm>
          <a:prstGeom prst="rect">
            <a:avLst/>
          </a:prstGeom>
          <a:noFill/>
        </p:spPr>
      </p:pic>
      <p:pic>
        <p:nvPicPr>
          <p:cNvPr id="47105" name="Picture 1" descr="cupid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214818"/>
            <a:ext cx="2381250" cy="2381250"/>
          </a:xfrm>
          <a:prstGeom prst="ellipse">
            <a:avLst/>
          </a:prstGeom>
          <a:noFill/>
        </p:spPr>
      </p:pic>
      <p:pic>
        <p:nvPicPr>
          <p:cNvPr id="105474" name="Picture 2" descr="http://desmond.imageshack.us/Himg294/scaled.php?server=294&amp;filename=takerurender.png&amp;res=medi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785794"/>
            <a:ext cx="3209925" cy="4572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2" descr="http://universoguia.com/wp-content/uploads/2011/02/san-valentin-corazon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2071678"/>
            <a:ext cx="3952875" cy="2809875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i.mota.ru/valentine/img/valentine_1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285752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/>
              <a:t/>
            </a:r>
            <a:br>
              <a:rPr lang="es-ES_tradnl" b="1" dirty="0" smtClean="0"/>
            </a:br>
            <a:endParaRPr lang="es-ES_tradnl" b="1" dirty="0" smtClean="0"/>
          </a:p>
          <a:p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>En un </a:t>
            </a:r>
            <a:r>
              <a:rPr lang="es-ES_tradnl" sz="2000" dirty="0" err="1" smtClean="0">
                <a:solidFill>
                  <a:srgbClr val="002060"/>
                </a:solidFill>
                <a:latin typeface="Ravie" pitchFamily="82" charset="0"/>
              </a:rPr>
              <a:t>kiosko</a:t>
            </a:r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> de tarjetas de San Valentín: </a:t>
            </a:r>
          </a:p>
          <a:p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/>
            </a:r>
            <a:b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>¿Tiene tarjetas que digan: para mi único verdadero amor?  </a:t>
            </a:r>
          </a:p>
          <a:p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/>
            </a:r>
            <a:b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>¡Si claro que tenemos! </a:t>
            </a:r>
          </a:p>
          <a:p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/>
            </a:r>
            <a:b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</a:br>
            <a:r>
              <a:rPr lang="es-ES_tradnl" sz="2000" dirty="0" smtClean="0">
                <a:solidFill>
                  <a:srgbClr val="002060"/>
                </a:solidFill>
                <a:latin typeface="Ravie" pitchFamily="82" charset="0"/>
              </a:rPr>
              <a:t>Pues deme ocho por favor</a:t>
            </a:r>
            <a:endParaRPr lang="es-ES_tradnl" sz="2000" dirty="0">
              <a:solidFill>
                <a:srgbClr val="002060"/>
              </a:solidFill>
              <a:latin typeface="Ravie" pitchFamily="82" charset="0"/>
            </a:endParaRPr>
          </a:p>
        </p:txBody>
      </p:sp>
      <p:pic>
        <p:nvPicPr>
          <p:cNvPr id="4" name="Picture 2" descr="http://i950.photobucket.com/albums/ad343/elrinconcito/gifs/Risas/GIF0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429132"/>
            <a:ext cx="3343275" cy="2181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6" name="Picture 2" descr="http://www.gratistodo.com/contenido/fondos/varios/san-valentin/wallpapers/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79296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Ravie" pitchFamily="82" charset="0"/>
              </a:rPr>
              <a:t>El amor es una condición en la que la felicidad de otra persona es esencial para tu propia felicidad.</a:t>
            </a:r>
            <a:endParaRPr lang="es-ES_tradnl" sz="2000" dirty="0">
              <a:solidFill>
                <a:schemeClr val="accent2">
                  <a:lumMod val="75000"/>
                </a:schemeClr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1.bp.blogspot.com/_J5L2zniqNeg/TU3EzggKTxI/AAAAAAAAOFA/gGCTLdaco9Q/s1600/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2000"/>
            <a:ext cx="8697600" cy="5436000"/>
          </a:xfrm>
          <a:prstGeom prst="rect">
            <a:avLst/>
          </a:prstGeom>
          <a:noFill/>
        </p:spPr>
      </p:pic>
      <p:pic>
        <p:nvPicPr>
          <p:cNvPr id="104450" name="Picture 2" descr="http://t1.gstatic.com/images?q=tbn:ANd9GcTkgKW9yCt-BROFIV_IDRtK-paJj5pXcq4Qvwz3hEG3HuWq6QQjJ0u2gWp_9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85728"/>
            <a:ext cx="2963604" cy="277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silose.com/files/2011/02/regalos-san-valen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28604"/>
            <a:ext cx="2511911" cy="24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4" descr="http://silose.com/files/2011/02/regalos-san-valen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28604"/>
            <a:ext cx="2511911" cy="24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silose.com/files/2011/02/regalos-san-valent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57166"/>
            <a:ext cx="2511911" cy="248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i.mota.ru/valentine/img/valentine_0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www.reportajes.org/wp-content/uploads/2011/02/Dia-de-San-Valentín-300x2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438000"/>
            <a:ext cx="3871704" cy="342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28596" y="142852"/>
            <a:ext cx="471490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002060"/>
                </a:solidFill>
                <a:latin typeface="Ravie" pitchFamily="82" charset="0"/>
              </a:rPr>
              <a:t>Un matrimonio estaba cenando con un amigo de ambos. Durante la cena, el marido cada vez que se dirigía a su esposa, le decía cosas tan bonitas como:</a:t>
            </a:r>
          </a:p>
          <a:p>
            <a:r>
              <a:rPr lang="es-ES_tradnl" dirty="0" smtClean="0">
                <a:solidFill>
                  <a:srgbClr val="002060"/>
                </a:solidFill>
                <a:latin typeface="Ravie" pitchFamily="82" charset="0"/>
              </a:rPr>
              <a:t> Amor mío pásame el pan, mi vida me pasas el agua. </a:t>
            </a:r>
          </a:p>
          <a:p>
            <a:endParaRPr lang="es-ES_tradnl" dirty="0" smtClean="0">
              <a:solidFill>
                <a:srgbClr val="002060"/>
              </a:solidFill>
              <a:latin typeface="Ravie" pitchFamily="82" charset="0"/>
            </a:endParaRPr>
          </a:p>
          <a:p>
            <a:r>
              <a:rPr lang="es-ES_tradnl" dirty="0" smtClean="0">
                <a:solidFill>
                  <a:srgbClr val="002060"/>
                </a:solidFill>
                <a:latin typeface="Ravie" pitchFamily="82" charset="0"/>
              </a:rPr>
              <a:t>Durante unos minutos la señora tuvo que ausentarse. En esos momentos, el amigo le dice al marido: </a:t>
            </a:r>
          </a:p>
          <a:p>
            <a:endParaRPr lang="es-ES_tradnl" dirty="0" smtClean="0">
              <a:solidFill>
                <a:srgbClr val="002060"/>
              </a:solidFill>
              <a:latin typeface="Ravie" pitchFamily="82" charset="0"/>
            </a:endParaRPr>
          </a:p>
          <a:p>
            <a:r>
              <a:rPr lang="es-ES_tradnl" dirty="0" smtClean="0">
                <a:solidFill>
                  <a:srgbClr val="002060"/>
                </a:solidFill>
                <a:latin typeface="Ravie" pitchFamily="82" charset="0"/>
              </a:rPr>
              <a:t>Realmente estoy impresionado de la forma tan dulce con que tratas a tu esposa. Y el marido le responde por lo bajo: </a:t>
            </a:r>
          </a:p>
          <a:p>
            <a:endParaRPr lang="es-ES_tradnl" dirty="0" smtClean="0">
              <a:solidFill>
                <a:srgbClr val="002060"/>
              </a:solidFill>
              <a:latin typeface="Ravie" pitchFamily="82" charset="0"/>
            </a:endParaRPr>
          </a:p>
          <a:p>
            <a:r>
              <a:rPr lang="es-ES_tradnl" dirty="0" smtClean="0">
                <a:solidFill>
                  <a:srgbClr val="002060"/>
                </a:solidFill>
                <a:latin typeface="Ravie" pitchFamily="82" charset="0"/>
              </a:rPr>
              <a:t>Es que hace seis años que me olvidé de su nombre. </a:t>
            </a:r>
            <a:endParaRPr lang="es-ES_tradnl" dirty="0">
              <a:solidFill>
                <a:srgbClr val="002060"/>
              </a:solidFill>
              <a:latin typeface="Ravie" pitchFamily="82" charset="0"/>
            </a:endParaRPr>
          </a:p>
        </p:txBody>
      </p:sp>
      <p:pic>
        <p:nvPicPr>
          <p:cNvPr id="7" name="Picture 2" descr="http://www.100pies.net/Gifs/Expresiones-animadas/Ja-Ja-Ja/jaja-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6215082"/>
            <a:ext cx="2124075" cy="381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i.mota.ru/valentine/img/valentine_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5" name="Picture 2" descr="http://i.mota.ru/valentine/img/valentine_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6" name="Picture 2" descr="http://i.mota.ru/valentine/img/valentine_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pic>
        <p:nvPicPr>
          <p:cNvPr id="7" name="Picture 2" descr="http://i.mota.ru/valentine/img/valentine_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9154" name="Picture 2" descr="http://img.123greetings.com/eventsnew/efeb_valen_spanish/8701-027-16-107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762500" cy="30956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00034" y="3929066"/>
            <a:ext cx="81439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Ravie" pitchFamily="82" charset="0"/>
              </a:rPr>
              <a:t>Esta es una pareja que cuando se pelean se hablan por escrito.</a:t>
            </a:r>
          </a:p>
          <a:p>
            <a:r>
              <a:rPr lang="es-ES_tradnl" dirty="0" smtClean="0">
                <a:latin typeface="Ravie" pitchFamily="82" charset="0"/>
              </a:rPr>
              <a:t> El esposo le escribe a su esposa, "dame la cena" y ella le escribe "ya está". Cuando se acuestan él le escribe "despiérteme a las 7:00" y ella le escribe "está bien".</a:t>
            </a:r>
            <a:br>
              <a:rPr lang="es-ES_tradnl" dirty="0" smtClean="0">
                <a:latin typeface="Ravie" pitchFamily="82" charset="0"/>
              </a:rPr>
            </a:br>
            <a:r>
              <a:rPr lang="es-ES_tradnl" dirty="0" smtClean="0">
                <a:latin typeface="Ravie" pitchFamily="82" charset="0"/>
              </a:rPr>
              <a:t>Pasa la noche y él se despierta y cuando ve son las 11:00 y encuentra al lado de él un papel que dice "son las 7:00, </a:t>
            </a:r>
            <a:endParaRPr lang="es-ES_tradnl" dirty="0">
              <a:latin typeface="Ravie" pitchFamily="82" charset="0"/>
            </a:endParaRPr>
          </a:p>
        </p:txBody>
      </p:sp>
      <p:pic>
        <p:nvPicPr>
          <p:cNvPr id="6" name="Picture 2" descr="http://www.zonalibre.org/blog/mitribuurbana/archives/A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142852"/>
            <a:ext cx="3048000" cy="3133726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ja2520ja2520Gif.gif picture by besitos_dulces_lap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000372"/>
            <a:ext cx="4310066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i.mota.ru/valentine/img/valentine_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2285993"/>
            <a:ext cx="3714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Ravie" pitchFamily="82" charset="0"/>
              </a:rPr>
              <a:t>En los sueños y en el 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Ravie" pitchFamily="82" charset="0"/>
              </a:rPr>
              <a:t>    amor no cabe lo 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Ravie" pitchFamily="82" charset="0"/>
              </a:rPr>
              <a:t>        imposible. </a:t>
            </a:r>
            <a:endParaRPr lang="es-ES_tradnl" dirty="0">
              <a:solidFill>
                <a:srgbClr val="C00000"/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osypantallas.com/wp-content/uploads/2009/02/san-valenti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1" descr="infidelidad san valent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0524" y="4500570"/>
            <a:ext cx="3413476" cy="219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00034" y="428604"/>
            <a:ext cx="7143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Un hombre entra a su casa, el Día de San Valentín, sube las escaleras y entra a su cuarto y allí encuentra a su mujer apenas vestida, </a:t>
            </a:r>
            <a:r>
              <a:rPr lang="es-ES_tradnl" dirty="0" err="1" smtClean="0">
                <a:solidFill>
                  <a:srgbClr val="F5F7A5"/>
                </a:solidFill>
                <a:latin typeface="Ravie" pitchFamily="82" charset="0"/>
              </a:rPr>
              <a:t>semi</a:t>
            </a:r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- tapada con una manta y un poquito excitada … </a:t>
            </a:r>
            <a:endParaRPr lang="es-ES_tradnl" dirty="0">
              <a:solidFill>
                <a:srgbClr val="F5F7A5"/>
              </a:solidFill>
              <a:latin typeface="Ravie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4" y="2071678"/>
            <a:ext cx="7215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El hombre, un poco ingenuo le dice: 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-Mi vida , ¿estás bien? , amor, 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¿qué te pasa?, amor… estás enferma? </a:t>
            </a:r>
            <a:endParaRPr lang="es-ES_tradnl" dirty="0">
              <a:solidFill>
                <a:srgbClr val="F5F7A5"/>
              </a:solidFill>
              <a:latin typeface="Ravie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3286124"/>
            <a:ext cx="70723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En ese momento entra uno de sus hijos, y le dice al hombre:</a:t>
            </a:r>
            <a:b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</a:br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-Papá, en el armario </a:t>
            </a:r>
            <a:r>
              <a:rPr lang="es-ES_tradnl" sz="1600" dirty="0" smtClean="0">
                <a:solidFill>
                  <a:srgbClr val="F5F7A5"/>
                </a:solidFill>
                <a:latin typeface="Ravie" pitchFamily="82" charset="0"/>
              </a:rPr>
              <a:t>está</a:t>
            </a:r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 el hombre del saco.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El señor va a comprobarlo, llega hasta el armario y abre la puerta, y adentro encuentra escondido a su mejor amigo,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 y le dice:</a:t>
            </a:r>
          </a:p>
          <a:p>
            <a:endParaRPr lang="es-ES_tradnl" dirty="0" smtClean="0">
              <a:solidFill>
                <a:srgbClr val="F5F7A5"/>
              </a:solidFill>
              <a:latin typeface="Ravie" pitchFamily="82" charset="0"/>
            </a:endParaRP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Ay Juancito, mi mujer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con un ataque, y tu </a:t>
            </a:r>
          </a:p>
          <a:p>
            <a:r>
              <a:rPr lang="es-ES_tradnl" dirty="0" smtClean="0">
                <a:solidFill>
                  <a:srgbClr val="F5F7A5"/>
                </a:solidFill>
                <a:latin typeface="Ravie" pitchFamily="82" charset="0"/>
              </a:rPr>
              <a:t>asustándome a los niños </a:t>
            </a:r>
            <a:endParaRPr lang="es-ES_tradnl" dirty="0">
              <a:solidFill>
                <a:srgbClr val="F5F7A5"/>
              </a:solidFill>
              <a:latin typeface="Ravie" pitchFamily="82" charset="0"/>
            </a:endParaRPr>
          </a:p>
        </p:txBody>
      </p:sp>
      <p:pic>
        <p:nvPicPr>
          <p:cNvPr id="9" name="Picture 2" descr="hombre del saco enel armari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4953000"/>
            <a:ext cx="1533525" cy="1905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4" descr="http://pn9l2q.blu.livefilestore.com/y1pvWUiWi7FXXUu501MmMxX1f3lXcP-L-Lc8lsFDfN-17VbAQ3BBeoaPKExz8oBOZCOmyUo0nH024E/2n7lbtz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642918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9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1202" name="Picture 2" descr="Im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7609081" cy="66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8306" name="Picture 2" descr="http://chuano.net/wp-content/uploads/2007/01/gato-feli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143380"/>
            <a:ext cx="2939642" cy="248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2.bp.blogspot.com/_qfHPu2mYFGU/R7RxjN3Xc0I/AAAAAAAAAPg/2B4tkP70k2M/s400/san_valentin_bomb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42852"/>
            <a:ext cx="3810000" cy="3810000"/>
          </a:xfrm>
          <a:prstGeom prst="rect">
            <a:avLst/>
          </a:prstGeom>
          <a:noFill/>
        </p:spPr>
      </p:pic>
      <p:pic>
        <p:nvPicPr>
          <p:cNvPr id="26626" name="Picture 2" descr="Gifs animados de maripos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932149">
            <a:off x="2454877" y="3785629"/>
            <a:ext cx="2146985" cy="1980000"/>
          </a:xfrm>
          <a:prstGeom prst="rect">
            <a:avLst/>
          </a:prstGeom>
          <a:noFill/>
        </p:spPr>
      </p:pic>
      <p:pic>
        <p:nvPicPr>
          <p:cNvPr id="26628" name="Picture 4" descr="http://yaves.es/images/Miniclips/mariposas-brillantes/mariposas_4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58543">
            <a:off x="1993315" y="1040318"/>
            <a:ext cx="2352675" cy="21050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i.mota.ru/valentine/img/valentine_1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3074" name="Picture 2" descr="J:\PAREJAS\slide0012_image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928802"/>
            <a:ext cx="3090960" cy="2916000"/>
          </a:xfrm>
          <a:prstGeom prst="heart">
            <a:avLst/>
          </a:prstGeom>
          <a:noFill/>
          <a:effectLst>
            <a:softEdge rad="127000"/>
          </a:effectLst>
        </p:spPr>
      </p:pic>
      <p:pic>
        <p:nvPicPr>
          <p:cNvPr id="6" name="Picture 6" descr="http://www.gifs10.com/imagenes/imagenes-san-valenti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-214338"/>
            <a:ext cx="2362200" cy="15430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10" y="5643578"/>
            <a:ext cx="8143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Ravie" pitchFamily="82" charset="0"/>
              </a:rPr>
              <a:t>Amar profundamente a alguien nos da fuerza. Sentirse amado profundamente por alguien nos da valor. </a:t>
            </a:r>
            <a:endParaRPr lang="es-ES_tradnl" dirty="0">
              <a:solidFill>
                <a:schemeClr val="accent2">
                  <a:lumMod val="50000"/>
                </a:schemeClr>
              </a:solidFill>
              <a:latin typeface="Ravie" pitchFamily="82" charset="0"/>
            </a:endParaRPr>
          </a:p>
        </p:txBody>
      </p:sp>
      <p:pic>
        <p:nvPicPr>
          <p:cNvPr id="8" name="Picture 2" descr="Image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214686"/>
            <a:ext cx="2792999" cy="27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http://api.ning.com/files/fUBv8BhfQiLMop96hzsFKA9l3IK-Dbnjc-XIv4xSGNbnsr8KjS7VTj*CayUcKGmlezsg*spZZ89tYPuN6-6f7u9s7TgTAR-k/chiste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00108"/>
            <a:ext cx="7916946" cy="51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4578" name="Picture 2" descr="ja2520ja2520Gif.gif picture by besitos_dulces_lap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5857892"/>
            <a:ext cx="3810000" cy="752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i.mota.ru/valentine/img/valentine_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www.losclaveles.com.pe/blog/wp-content/uploads/2009/01/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55762">
            <a:off x="2954829" y="1649866"/>
            <a:ext cx="2673001" cy="29074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yaves.es/images/Flores-Animadas/Adorno-de-Flor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621443">
            <a:off x="6581099" y="5104722"/>
            <a:ext cx="3333750" cy="1752600"/>
          </a:xfrm>
          <a:prstGeom prst="rect">
            <a:avLst/>
          </a:prstGeom>
          <a:noFill/>
        </p:spPr>
      </p:pic>
      <p:pic>
        <p:nvPicPr>
          <p:cNvPr id="7" name="Picture 2" descr="http://yaves.es/images/Flores-Animadas/Adorno-de-Flor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471088">
            <a:off x="-929013" y="64969"/>
            <a:ext cx="3333750" cy="1752600"/>
          </a:xfrm>
          <a:prstGeom prst="rect">
            <a:avLst/>
          </a:prstGeom>
          <a:noFill/>
        </p:spPr>
      </p:pic>
      <p:pic>
        <p:nvPicPr>
          <p:cNvPr id="8" name="Picture 4" descr="http://yaves.es/images/Flores-Animadas/Adorno-de-Flor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217743">
            <a:off x="-432798" y="5574941"/>
            <a:ext cx="2324100" cy="1238250"/>
          </a:xfrm>
          <a:prstGeom prst="rect">
            <a:avLst/>
          </a:prstGeom>
          <a:noFill/>
        </p:spPr>
      </p:pic>
      <p:pic>
        <p:nvPicPr>
          <p:cNvPr id="9" name="Picture 4" descr="http://yaves.es/images/Flores-Animadas/Adorno-de-Flor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911998">
            <a:off x="7257704" y="105693"/>
            <a:ext cx="2324100" cy="123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http://www.elblogalternativo.com/wp-content/uploads/2010/02/maiten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0"/>
            <a:ext cx="6151071" cy="6840000"/>
          </a:xfrm>
          <a:prstGeom prst="rect">
            <a:avLst/>
          </a:prstGeom>
          <a:noFill/>
        </p:spPr>
      </p:pic>
      <p:pic>
        <p:nvPicPr>
          <p:cNvPr id="5" name="Picture 2" descr="http://yaves.es/images/Flores-Animadas/Regalo-SanValenti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214422"/>
            <a:ext cx="3104443" cy="2196000"/>
          </a:xfrm>
          <a:prstGeom prst="rect">
            <a:avLst/>
          </a:prstGeom>
          <a:noFill/>
        </p:spPr>
      </p:pic>
      <p:pic>
        <p:nvPicPr>
          <p:cNvPr id="22534" name="Picture 6" descr="http://www.fantasygif.it/Humor/Risate/GIF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4286256"/>
            <a:ext cx="2971800" cy="2438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osypantallas.com/wp-content/uploads/2009/02/san-valenti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840000" cy="7380000"/>
          </a:xfrm>
          <a:prstGeom prst="rect">
            <a:avLst/>
          </a:prstGeom>
          <a:noFill/>
        </p:spPr>
      </p:pic>
      <p:pic>
        <p:nvPicPr>
          <p:cNvPr id="5" name="Picture 2" descr="http://www.123imagenes.com/images/imagen-san-vale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5565405" cy="41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dia de san valenti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4071942"/>
            <a:ext cx="3333750" cy="24765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8" descr="http://yaves.es/images/Flores-Animadas/Flores-y-Diamantes.gif">
            <a:hlinkClick r:id="rId5" tooltip="Animaciones San valentín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4643446"/>
            <a:ext cx="1093298" cy="16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4690" name="Picture 2" descr="http://3.bp.blogspot.com/_sNUg78--3Bw/TVFcrZ7q3NI/AAAAAAAABvc/G0PqAJb7lLQ/s1600/fondo%2Bpajarit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66939" cy="6876000"/>
          </a:xfrm>
          <a:prstGeom prst="rect">
            <a:avLst/>
          </a:prstGeom>
          <a:noFill/>
        </p:spPr>
      </p:pic>
      <p:pic>
        <p:nvPicPr>
          <p:cNvPr id="5" name="Picture 2" descr="Imag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57166"/>
            <a:ext cx="3810000" cy="52101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643042" y="5572140"/>
            <a:ext cx="60722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Ravie" pitchFamily="82" charset="0"/>
              </a:rPr>
              <a:t>No te amo porque eres preciosa. Eres preciosa porque te amo.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Ravie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3666" name="Picture 2" descr="http://www.manualidadesdesanvalentin.info/wp-content/uploads/2010/01/postre-sa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714356"/>
            <a:ext cx="6270382" cy="41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910" y="5572140"/>
            <a:ext cx="79296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Ravie" pitchFamily="82" charset="0"/>
              </a:rPr>
              <a:t>Como dicen nuestras abuelas “el amor entra por el estomago”, por eso hacer un buen postre para San Valentín</a:t>
            </a:r>
            <a:endParaRPr lang="es-ES_tradnl" dirty="0">
              <a:solidFill>
                <a:srgbClr val="C00000"/>
              </a:solidFill>
              <a:latin typeface="Ravie" pitchFamily="82" charset="0"/>
            </a:endParaRPr>
          </a:p>
        </p:txBody>
      </p:sp>
      <p:pic>
        <p:nvPicPr>
          <p:cNvPr id="6" name="Picture 2" descr="http://www.amorenpalabras.com/contenido/4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642918"/>
            <a:ext cx="5262053" cy="46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36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www.reportajes.org/wp-content/uploads/2011/02/San-Valent%C3%AD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2050" name="Picture 2" descr="J:\PAREJAS\recuerdos de ayer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486000"/>
            <a:ext cx="4003803" cy="63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Odio a San Valentín">
            <a:hlinkClick r:id="rId4" tooltip="Odio a San Valentí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1071546"/>
            <a:ext cx="4153816" cy="3600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J:\CARPETA PLANTILLAS\2531170_210230225000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5069286" cy="69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manualidadesdesanvalentin.info/wp-content/uploads/2011/01/2261995613_9369b810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214554"/>
            <a:ext cx="3648000" cy="27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yaves.es/images/Flores-Animadas/Flores-y-Diamant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809750"/>
            <a:ext cx="3333750" cy="504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1618" name="Picture 2" descr="http://www.allabouthappylife.com/fondos_de_escritorio/san_valentin/feliz-dia-de-los-enamorados-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www.publicatufoto.com/data/media/45/fondos_de_escrito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www.jardineria.pro/wp-content/uploads/2011/02/san-valentin-regala-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214686"/>
            <a:ext cx="2602532" cy="1872000"/>
          </a:xfrm>
          <a:prstGeom prst="hear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4450" name="Picture 2" descr="http://lh4.ggpht.com/_yv1e5YUot1E/Sx8RSZ7vkqI/AAAAAAAAjbY/tx5DSd1ot0E/valentinecolor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4876800" cy="405765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4" descr="http://t0.gstatic.com/images?q=tbn:ANd9GcQbGmhDpKHuXJRmhrcllorE8MqV9yujPTBvqAMndi7zrOhakUzCkfBxk4a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45585">
            <a:off x="5299997" y="3545580"/>
            <a:ext cx="1037826" cy="1296000"/>
          </a:xfrm>
          <a:prstGeom prst="rect">
            <a:avLst/>
          </a:prstGeom>
          <a:noFill/>
          <a:scene3d>
            <a:camera prst="isometricTopUp"/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 rot="20885431">
            <a:off x="2702905" y="4334949"/>
            <a:ext cx="2763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</a:rPr>
              <a:t>Diseño María Teresa Espín</a:t>
            </a:r>
          </a:p>
          <a:p>
            <a:r>
              <a:rPr lang="es-ES_tradnl" dirty="0" smtClean="0">
                <a:solidFill>
                  <a:srgbClr val="C00000"/>
                </a:solidFill>
              </a:rPr>
              <a:t>Imágenes Internet</a:t>
            </a:r>
            <a:endParaRPr lang="es-ES_tradnl" dirty="0">
              <a:solidFill>
                <a:srgbClr val="C00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2845" y="5857891"/>
            <a:ext cx="278608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2013</a:t>
            </a:r>
            <a:endParaRPr lang="es-E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749</Words>
  <Application>Microsoft Office PowerPoint</Application>
  <PresentationFormat>Presentación en pantalla (4:3)</PresentationFormat>
  <Paragraphs>91</Paragraphs>
  <Slides>44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1" baseType="lpstr">
      <vt:lpstr>Arial</vt:lpstr>
      <vt:lpstr>Calibri</vt:lpstr>
      <vt:lpstr>Arial Rounded MT Bold</vt:lpstr>
      <vt:lpstr>Ravie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552</cp:revision>
  <dcterms:created xsi:type="dcterms:W3CDTF">2012-01-31T23:10:55Z</dcterms:created>
  <dcterms:modified xsi:type="dcterms:W3CDTF">2013-02-06T18:18:01Z</dcterms:modified>
</cp:coreProperties>
</file>