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303" r:id="rId4"/>
    <p:sldId id="307" r:id="rId5"/>
    <p:sldId id="304" r:id="rId6"/>
    <p:sldId id="305" r:id="rId7"/>
    <p:sldId id="306" r:id="rId8"/>
    <p:sldId id="256" r:id="rId9"/>
    <p:sldId id="286" r:id="rId10"/>
    <p:sldId id="278" r:id="rId11"/>
    <p:sldId id="264" r:id="rId12"/>
    <p:sldId id="283" r:id="rId13"/>
    <p:sldId id="265" r:id="rId14"/>
    <p:sldId id="267" r:id="rId15"/>
    <p:sldId id="279" r:id="rId16"/>
    <p:sldId id="293" r:id="rId17"/>
    <p:sldId id="292" r:id="rId18"/>
    <p:sldId id="294" r:id="rId19"/>
    <p:sldId id="295" r:id="rId20"/>
    <p:sldId id="296" r:id="rId21"/>
    <p:sldId id="297" r:id="rId22"/>
    <p:sldId id="280" r:id="rId23"/>
    <p:sldId id="260" r:id="rId24"/>
    <p:sldId id="311" r:id="rId25"/>
    <p:sldId id="275" r:id="rId26"/>
    <p:sldId id="288" r:id="rId27"/>
    <p:sldId id="281" r:id="rId28"/>
    <p:sldId id="290" r:id="rId29"/>
    <p:sldId id="270" r:id="rId30"/>
    <p:sldId id="310" r:id="rId31"/>
    <p:sldId id="308" r:id="rId32"/>
    <p:sldId id="309" r:id="rId33"/>
    <p:sldId id="298" r:id="rId34"/>
    <p:sldId id="299" r:id="rId35"/>
    <p:sldId id="289" r:id="rId36"/>
    <p:sldId id="312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/aeGiO2r8/tOvzNyQR1sA" hashData="OQ1vjq64GNz4JBDlcr2tETil4n8" cryptProvider="" algIdExt="0" algIdExtSource="" cryptProviderTypeExt="0" cryptProviderTypeExtSource="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lga Mendonça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FF99FF"/>
    <a:srgbClr val="FFFF00"/>
    <a:srgbClr val="FF3300"/>
    <a:srgbClr val="CC0099"/>
    <a:srgbClr val="990099"/>
    <a:srgbClr val="5C22D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46" autoAdjust="0"/>
    <p:restoredTop sz="94697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9BB25-A5FD-4A72-987F-116F7B6692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5BF5A-B3B5-402D-8741-1CCA85F179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A3878C-54AF-4114-847F-65464DF7AF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FB260-9BE1-4131-BA10-4C75B36853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5F7D7-B58C-4795-B1BA-57777F3BC3E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24AD8B-3B2E-4F55-ABA1-2842E2451D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11B24-9336-4E94-AE29-6493A03D1D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0AD6CB-7111-43D5-8C96-2F5464DFAD1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D5EC3-5589-4569-8BB5-A88EBD367F9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34B929-D78B-4EA4-967B-BA93323E5C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EC9EC-DC00-4835-BFCD-7CBB191443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11922-F72A-4911-82D2-CEB1225A2815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5D528-700D-4A97-B46C-AD84FB2D6D54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D2A79-6E43-4FED-9292-68AFE29B8622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F4D40-9F58-42F2-8BE2-5400D129FFE4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DBDD68-D92E-45F9-97C8-8C22C8520BCB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34D9A-7C84-42A4-9D66-9ADDF0606724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D11D7-F68A-46F2-A20D-1740C70265ED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54124-7025-4AE4-8C01-3D95FF1B71C2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67B504-A1A7-4171-9681-33A1D9FC6A08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8FA72-F7E7-4ABE-A640-644CF01F1782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C18CB-56A4-4F17-ABD7-BACD37563FC0}" type="slidenum">
              <a:rPr lang="en-US"/>
              <a:pPr/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4000">
    <p:zoom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AF0904-EB67-4F71-8D28-78C1855123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BE4F35-C9A7-400A-A9C2-73D6763007E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Arial" charset="0"/>
              </a:defRPr>
            </a:lvl1pPr>
          </a:lstStyle>
          <a:p>
            <a:fld id="{690A704E-9511-4197-91FD-B4823F77452E}" type="slidenum">
              <a:rPr lang="en-US"/>
              <a:pPr/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4000"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33E51BE-591B-4E52-9385-F3CA5F4B92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12" Type="http://schemas.openxmlformats.org/officeDocument/2006/relationships/image" Target="../media/image1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5" Type="http://schemas.openxmlformats.org/officeDocument/2006/relationships/image" Target="../media/image12.wmf"/><Relationship Id="rId10" Type="http://schemas.openxmlformats.org/officeDocument/2006/relationships/image" Target="../media/image17.gif"/><Relationship Id="rId4" Type="http://schemas.openxmlformats.org/officeDocument/2006/relationships/image" Target="../media/image11.gif"/><Relationship Id="rId9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7" Type="http://schemas.openxmlformats.org/officeDocument/2006/relationships/image" Target="../media/image54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wmf"/><Relationship Id="rId5" Type="http://schemas.openxmlformats.org/officeDocument/2006/relationships/image" Target="../media/image69.wmf"/><Relationship Id="rId4" Type="http://schemas.openxmlformats.org/officeDocument/2006/relationships/image" Target="../media/image6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5" Type="http://schemas.openxmlformats.org/officeDocument/2006/relationships/image" Target="../media/image74.wmf"/><Relationship Id="rId4" Type="http://schemas.openxmlformats.org/officeDocument/2006/relationships/image" Target="../media/image73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77.gif"/><Relationship Id="rId7" Type="http://schemas.openxmlformats.org/officeDocument/2006/relationships/image" Target="../media/image47.gif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wmf"/><Relationship Id="rId5" Type="http://schemas.openxmlformats.org/officeDocument/2006/relationships/image" Target="../media/image79.wmf"/><Relationship Id="rId4" Type="http://schemas.openxmlformats.org/officeDocument/2006/relationships/image" Target="../media/image78.wmf"/><Relationship Id="rId9" Type="http://schemas.openxmlformats.org/officeDocument/2006/relationships/image" Target="../media/image81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wmf"/><Relationship Id="rId4" Type="http://schemas.openxmlformats.org/officeDocument/2006/relationships/image" Target="../media/image8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terapeutaolga@yahoo.com.br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6" name="Picture 8" descr="MCj0344597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24150" y="1052513"/>
            <a:ext cx="3694113" cy="3816350"/>
          </a:xfrm>
          <a:prstGeom prst="rect">
            <a:avLst/>
          </a:prstGeom>
          <a:noFill/>
        </p:spPr>
      </p:pic>
      <p:sp>
        <p:nvSpPr>
          <p:cNvPr id="78852" name="AutoShape 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78854" name="WordArt 6"/>
          <p:cNvSpPr>
            <a:spLocks noChangeArrowheads="1" noChangeShapeType="1" noTextEdit="1"/>
          </p:cNvSpPr>
          <p:nvPr/>
        </p:nvSpPr>
        <p:spPr bwMode="auto">
          <a:xfrm>
            <a:off x="2928926" y="4071942"/>
            <a:ext cx="33115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1"/>
                </a:gradFill>
                <a:latin typeface="Arial Black"/>
              </a:rPr>
              <a:t>Olga </a:t>
            </a:r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1"/>
                </a:gradFill>
                <a:latin typeface="Arial Black"/>
              </a:rPr>
              <a:t>Mendonça</a:t>
            </a:r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1"/>
                </a:gradFill>
                <a:latin typeface="Arial Black"/>
              </a:rPr>
              <a:t> </a:t>
            </a:r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1"/>
                </a:gradFill>
                <a:latin typeface="Arial Black"/>
              </a:rPr>
              <a:t>PPS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1"/>
              </a:gradFill>
              <a:latin typeface="Arial Black"/>
            </a:endParaRPr>
          </a:p>
        </p:txBody>
      </p:sp>
      <p:sp>
        <p:nvSpPr>
          <p:cNvPr id="78857" name="WordArt 9"/>
          <p:cNvSpPr>
            <a:spLocks noChangeArrowheads="1" noChangeShapeType="1" noTextEdit="1"/>
          </p:cNvSpPr>
          <p:nvPr/>
        </p:nvSpPr>
        <p:spPr bwMode="auto">
          <a:xfrm>
            <a:off x="2266950" y="2133600"/>
            <a:ext cx="4608513" cy="1055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1"/>
                </a:gradFill>
                <a:latin typeface="Benguiat Bk BT"/>
              </a:rPr>
              <a:t>Tu Hígado</a:t>
            </a:r>
          </a:p>
        </p:txBody>
      </p:sp>
      <p:sp>
        <p:nvSpPr>
          <p:cNvPr id="78858" name="WordArt 10"/>
          <p:cNvSpPr>
            <a:spLocks noChangeArrowheads="1" noChangeShapeType="1" noTextEdit="1"/>
          </p:cNvSpPr>
          <p:nvPr/>
        </p:nvSpPr>
        <p:spPr bwMode="auto">
          <a:xfrm>
            <a:off x="2195513" y="5300663"/>
            <a:ext cx="4572000" cy="1044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99">
                        <a:alpha val="99001"/>
                      </a:srgbClr>
                    </a:gs>
                    <a:gs pos="50000">
                      <a:srgbClr val="FF99FF"/>
                    </a:gs>
                    <a:gs pos="100000">
                      <a:srgbClr val="CC0099">
                        <a:alpha val="99001"/>
                      </a:srgbClr>
                    </a:gs>
                  </a:gsLst>
                  <a:lin ang="5400000" scaled="1"/>
                </a:gradFill>
                <a:latin typeface="Arial Black"/>
              </a:rPr>
              <a:t>Conecte el sonido.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8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 animBg="1"/>
      <p:bldP spid="78857" grpId="0" animBg="1"/>
      <p:bldP spid="788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figad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1122363"/>
            <a:ext cx="5695950" cy="4362450"/>
          </a:xfrm>
          <a:prstGeom prst="rect">
            <a:avLst/>
          </a:prstGeom>
          <a:noFill/>
        </p:spPr>
      </p:pic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 spd="slow">
    <p:sndAc>
      <p:stSnd loop="1">
        <p:snd r:embed="rId2" name="(Acama) Toscana Magic [01] Ceramic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122363"/>
            <a:ext cx="5695950" cy="4362450"/>
          </a:xfrm>
          <a:prstGeom prst="rect">
            <a:avLst/>
          </a:prstGeom>
          <a:noFill/>
        </p:spPr>
      </p:pic>
      <p:sp>
        <p:nvSpPr>
          <p:cNvPr id="82947" name="AutoShape 3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82948" name="Picture 4" descr="avisolega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147888"/>
            <a:ext cx="2414588" cy="1352550"/>
          </a:xfrm>
          <a:prstGeom prst="rect">
            <a:avLst/>
          </a:prstGeom>
          <a:noFill/>
        </p:spPr>
      </p:pic>
      <p:sp>
        <p:nvSpPr>
          <p:cNvPr id="82949" name="WordArt 5"/>
          <p:cNvSpPr>
            <a:spLocks noChangeArrowheads="1" noChangeShapeType="1" noTextEdit="1"/>
          </p:cNvSpPr>
          <p:nvPr/>
        </p:nvSpPr>
        <p:spPr bwMode="auto">
          <a:xfrm>
            <a:off x="2484438" y="4292600"/>
            <a:ext cx="3311525" cy="171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6500">
                      <a:srgbClr val="F8B049"/>
                    </a:gs>
                    <a:gs pos="10501">
                      <a:srgbClr val="F8B049"/>
                    </a:gs>
                    <a:gs pos="31500">
                      <a:srgbClr val="FEE7F2"/>
                    </a:gs>
                    <a:gs pos="33500">
                      <a:srgbClr val="F952A0"/>
                    </a:gs>
                    <a:gs pos="34500">
                      <a:srgbClr val="C50849"/>
                    </a:gs>
                    <a:gs pos="41001">
                      <a:srgbClr val="B43E85"/>
                    </a:gs>
                    <a:gs pos="50000">
                      <a:srgbClr val="F8B049"/>
                    </a:gs>
                    <a:gs pos="59000">
                      <a:srgbClr val="B43E85"/>
                    </a:gs>
                    <a:gs pos="65500">
                      <a:srgbClr val="C50849"/>
                    </a:gs>
                    <a:gs pos="66500">
                      <a:srgbClr val="F952A0"/>
                    </a:gs>
                    <a:gs pos="68500">
                      <a:srgbClr val="FEE7F2"/>
                    </a:gs>
                    <a:gs pos="89500">
                      <a:srgbClr val="F8B049"/>
                    </a:gs>
                    <a:gs pos="93500">
                      <a:srgbClr val="F8B049"/>
                    </a:gs>
                    <a:gs pos="100000">
                      <a:srgbClr val="FC9FCB"/>
                    </a:gs>
                  </a:gsLst>
                  <a:lin ang="18900000" scaled="1"/>
                </a:gradFill>
                <a:latin typeface="Impact"/>
              </a:rPr>
              <a:t>Hola !</a:t>
            </a:r>
          </a:p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6500">
                      <a:srgbClr val="F8B049"/>
                    </a:gs>
                    <a:gs pos="10501">
                      <a:srgbClr val="F8B049"/>
                    </a:gs>
                    <a:gs pos="31500">
                      <a:srgbClr val="FEE7F2"/>
                    </a:gs>
                    <a:gs pos="33500">
                      <a:srgbClr val="F952A0"/>
                    </a:gs>
                    <a:gs pos="34500">
                      <a:srgbClr val="C50849"/>
                    </a:gs>
                    <a:gs pos="41001">
                      <a:srgbClr val="B43E85"/>
                    </a:gs>
                    <a:gs pos="50000">
                      <a:srgbClr val="F8B049"/>
                    </a:gs>
                    <a:gs pos="59000">
                      <a:srgbClr val="B43E85"/>
                    </a:gs>
                    <a:gs pos="65500">
                      <a:srgbClr val="C50849"/>
                    </a:gs>
                    <a:gs pos="66500">
                      <a:srgbClr val="F952A0"/>
                    </a:gs>
                    <a:gs pos="68500">
                      <a:srgbClr val="FEE7F2"/>
                    </a:gs>
                    <a:gs pos="89500">
                      <a:srgbClr val="F8B049"/>
                    </a:gs>
                    <a:gs pos="93500">
                      <a:srgbClr val="F8B049"/>
                    </a:gs>
                    <a:gs pos="100000">
                      <a:srgbClr val="FC9FCB"/>
                    </a:gs>
                  </a:gsLst>
                  <a:lin ang="18900000" scaled="1"/>
                </a:gradFill>
                <a:latin typeface="Impact"/>
              </a:rPr>
              <a:t>Soy tu hígado 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122363"/>
            <a:ext cx="5695950" cy="4362450"/>
          </a:xfrm>
          <a:prstGeom prst="rect">
            <a:avLst/>
          </a:prstGeom>
          <a:noFill/>
        </p:spPr>
      </p:pic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84996" name="Picture 4" descr="avisolega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147888"/>
            <a:ext cx="2414588" cy="1352550"/>
          </a:xfrm>
          <a:prstGeom prst="rect">
            <a:avLst/>
          </a:prstGeom>
          <a:noFill/>
        </p:spPr>
      </p:pic>
      <p:sp>
        <p:nvSpPr>
          <p:cNvPr id="84999" name="Rectangle 7"/>
          <p:cNvSpPr>
            <a:spLocks noChangeArrowheads="1"/>
          </p:cNvSpPr>
          <p:nvPr/>
        </p:nvSpPr>
        <p:spPr bwMode="auto">
          <a:xfrm>
            <a:off x="1763713" y="4724400"/>
            <a:ext cx="4451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Permite que me presente!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122363"/>
            <a:ext cx="5695950" cy="4362450"/>
          </a:xfrm>
          <a:prstGeom prst="rect">
            <a:avLst/>
          </a:prstGeom>
          <a:noFill/>
        </p:spPr>
      </p:pic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86020" name="Picture 4" descr="avisolega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147888"/>
            <a:ext cx="2414588" cy="1352550"/>
          </a:xfrm>
          <a:prstGeom prst="rect">
            <a:avLst/>
          </a:prstGeom>
          <a:noFill/>
        </p:spPr>
      </p:pic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1258888" y="4797425"/>
            <a:ext cx="6624637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¿Cómo me puedes querer y cuidar, si no me conoces?</a:t>
            </a:r>
          </a:p>
          <a:p>
            <a:pPr algn="ctr">
              <a:spcBef>
                <a:spcPct val="50000"/>
              </a:spcBef>
            </a:pPr>
            <a:r>
              <a:rPr lang="pt-BR" sz="2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 </a:t>
            </a:r>
            <a:endParaRPr lang="pt-BR" sz="2800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</p:txBody>
      </p:sp>
      <p:pic>
        <p:nvPicPr>
          <p:cNvPr id="86023" name="Picture 7" descr="carinhaprocur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1773238"/>
            <a:ext cx="3886200" cy="20859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1331913" y="1471613"/>
            <a:ext cx="698500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Soy el mayor órgano de tu cuerpo y estoy localizado en el lado superior derecho del abdomen, protegido por las costillas (gradio costal).</a:t>
            </a:r>
          </a:p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Soy responsable por aproximadamente</a:t>
            </a:r>
          </a:p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5.000 (cinco mil) funciones vitales,</a:t>
            </a:r>
          </a:p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produciendo la gran mayoría de las substancias esenciales para mantener funcionando el resto de tu organismo.</a:t>
            </a:r>
          </a:p>
          <a:p>
            <a:pPr algn="ctr"/>
            <a:endParaRPr lang="es-ES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r>
              <a:rPr lang="es-ES" b="1">
                <a:latin typeface="Arial Unicode MS" pitchFamily="34" charset="-128"/>
              </a:rPr>
              <a:t> </a:t>
            </a:r>
          </a:p>
        </p:txBody>
      </p:sp>
      <p:sp>
        <p:nvSpPr>
          <p:cNvPr id="2068" name="Rectangle 20" descr="cfrente"/>
          <p:cNvSpPr>
            <a:spLocks noChangeArrowheads="1"/>
          </p:cNvSpPr>
          <p:nvPr/>
        </p:nvSpPr>
        <p:spPr bwMode="auto">
          <a:xfrm>
            <a:off x="323850" y="476250"/>
            <a:ext cx="8459788" cy="6084888"/>
          </a:xfrm>
          <a:prstGeom prst="rect">
            <a:avLst/>
          </a:prstGeom>
          <a:blipFill dpi="0" rotWithShape="1">
            <a:blip r:embed="rId2">
              <a:alphaModFix amt="35000"/>
            </a:blip>
            <a:srcRect/>
            <a:stretch>
              <a:fillRect r="-134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69" name="AutoShape 21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7" name="Picture 7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4875" y="1196975"/>
            <a:ext cx="4792663" cy="3670300"/>
          </a:xfrm>
          <a:prstGeom prst="rect">
            <a:avLst/>
          </a:prstGeom>
          <a:noFill/>
        </p:spPr>
      </p:pic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-323850" y="-242888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56328" name="Picture 8" descr="j04110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341438"/>
            <a:ext cx="1495425" cy="1512887"/>
          </a:xfrm>
          <a:prstGeom prst="rect">
            <a:avLst/>
          </a:prstGeom>
          <a:noFill/>
        </p:spPr>
      </p:pic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395288" y="404813"/>
            <a:ext cx="7993062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Soy un </a:t>
            </a:r>
            <a:r>
              <a:rPr lang="es-ES" b="1" i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gran laboratorio!</a:t>
            </a: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Produzco la bilis que es llevada al intestino delgado para juntarse al proceso de digestión. 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Yo mantengo las reservas de hierro que tu necesitas, bien como las vitaminas y otros minerales.</a:t>
            </a: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También produzco hormonas, proteínas y enzimas que mantienen tu cuerpo funcionando normalmente. </a:t>
            </a:r>
          </a:p>
          <a:p>
            <a:pPr algn="ctr"/>
            <a:endParaRPr lang="es-ES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es-ES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56336" name="Picture 16" descr="MCj0233969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2276475"/>
            <a:ext cx="1538288" cy="1512888"/>
          </a:xfrm>
          <a:prstGeom prst="rect">
            <a:avLst/>
          </a:prstGeom>
          <a:noFill/>
        </p:spPr>
      </p:pic>
      <p:pic>
        <p:nvPicPr>
          <p:cNvPr id="56339" name="Picture 19" descr="MCj0233959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0425" y="908050"/>
            <a:ext cx="1423988" cy="1487488"/>
          </a:xfrm>
          <a:prstGeom prst="rect">
            <a:avLst/>
          </a:prstGeom>
          <a:noFill/>
        </p:spPr>
      </p:pic>
      <p:pic>
        <p:nvPicPr>
          <p:cNvPr id="56340" name="Picture 20" descr="MCj0233971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84438" y="836613"/>
            <a:ext cx="1409700" cy="16557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6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6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6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8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563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88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563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AutoShape 6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32775" name="Picture 7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49275"/>
            <a:ext cx="5551488" cy="4252913"/>
          </a:xfrm>
          <a:prstGeom prst="rect">
            <a:avLst/>
          </a:prstGeom>
          <a:noFill/>
        </p:spPr>
      </p:pic>
      <p:pic>
        <p:nvPicPr>
          <p:cNvPr id="32777" name="Picture 9" descr="AG00476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3213100"/>
            <a:ext cx="1552575" cy="1219200"/>
          </a:xfrm>
          <a:prstGeom prst="rect">
            <a:avLst/>
          </a:prstGeom>
          <a:noFill/>
        </p:spPr>
      </p:pic>
      <p:pic>
        <p:nvPicPr>
          <p:cNvPr id="32779" name="Picture 11" descr="j028276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413" y="1989138"/>
            <a:ext cx="1219200" cy="1219200"/>
          </a:xfrm>
          <a:prstGeom prst="rect">
            <a:avLst/>
          </a:prstGeom>
          <a:noFill/>
        </p:spPr>
      </p:pic>
      <p:pic>
        <p:nvPicPr>
          <p:cNvPr id="32780" name="Picture 12" descr="j018609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981075"/>
            <a:ext cx="911225" cy="1133475"/>
          </a:xfrm>
          <a:prstGeom prst="rect">
            <a:avLst/>
          </a:prstGeom>
          <a:noFill/>
        </p:spPr>
      </p:pic>
      <p:pic>
        <p:nvPicPr>
          <p:cNvPr id="32781" name="Picture 13" descr="j028380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8625" y="1700213"/>
            <a:ext cx="1081088" cy="1049337"/>
          </a:xfrm>
          <a:prstGeom prst="rect">
            <a:avLst/>
          </a:prstGeom>
          <a:noFill/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755650" y="3844925"/>
            <a:ext cx="8135938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es-ES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Tengo participación en la producción de substancias</a:t>
            </a:r>
          </a:p>
          <a:p>
            <a:pPr algn="ctr"/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que ayudan a la sangre a coagular y un papel importante en la descomposición del colesterol y de medicamentos.                                                                  </a:t>
            </a: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Sin mi no tendrías fuerzas para llevar tu vida adelante!</a:t>
            </a:r>
          </a:p>
          <a:p>
            <a:pPr algn="ctr"/>
            <a:endParaRPr lang="es-ES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32783" name="Picture 15" descr="j028356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41663" y="2767013"/>
            <a:ext cx="1430337" cy="1465262"/>
          </a:xfrm>
          <a:prstGeom prst="rect">
            <a:avLst/>
          </a:prstGeom>
          <a:noFill/>
        </p:spPr>
      </p:pic>
      <p:pic>
        <p:nvPicPr>
          <p:cNvPr id="32784" name="Picture 16" descr="j0234669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4163" y="549275"/>
            <a:ext cx="1079500" cy="1079500"/>
          </a:xfrm>
          <a:prstGeom prst="rect">
            <a:avLst/>
          </a:prstGeom>
          <a:noFill/>
        </p:spPr>
      </p:pic>
      <p:pic>
        <p:nvPicPr>
          <p:cNvPr id="32785" name="Picture 17" descr="j0234666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35375" y="765175"/>
            <a:ext cx="1219200" cy="1057275"/>
          </a:xfrm>
          <a:prstGeom prst="rect">
            <a:avLst/>
          </a:prstGeom>
          <a:noFill/>
        </p:spPr>
      </p:pic>
      <p:pic>
        <p:nvPicPr>
          <p:cNvPr id="32786" name="Picture 18" descr="j0318175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878263" y="1484313"/>
            <a:ext cx="1246187" cy="1289050"/>
          </a:xfrm>
          <a:prstGeom prst="rect">
            <a:avLst/>
          </a:prstGeom>
          <a:noFill/>
        </p:spPr>
      </p:pic>
      <p:pic>
        <p:nvPicPr>
          <p:cNvPr id="32787" name="Picture 19" descr="MMj02835670000[1]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095375" y="2060575"/>
            <a:ext cx="1241425" cy="1439863"/>
          </a:xfrm>
          <a:prstGeom prst="rect">
            <a:avLst/>
          </a:prstGeom>
          <a:noFill/>
        </p:spPr>
      </p:pic>
      <p:pic>
        <p:nvPicPr>
          <p:cNvPr id="32789" name="Picture 21" descr="MMj03363720000[1]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24075" y="1052513"/>
            <a:ext cx="981075" cy="8286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7" name="Picture 13" descr="El Voceador haciendo un experiment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9375" y="2924175"/>
            <a:ext cx="3905250" cy="36703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042988" y="620713"/>
            <a:ext cx="7113587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Yo almaceno todas las toxinas, venenos, alcohol, substancias químicas y drogas que entran en tu cuerpo. Mi función es quebrar químicamente estos venenos, de modo que puedan ser más fácilmente eliminados por los riñones y por la piel.</a:t>
            </a:r>
          </a:p>
        </p:txBody>
      </p:sp>
      <p:sp>
        <p:nvSpPr>
          <p:cNvPr id="11278" name="AutoShape 1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figado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5225" y="2492375"/>
            <a:ext cx="4271963" cy="3736975"/>
          </a:xfrm>
          <a:prstGeom prst="rect">
            <a:avLst/>
          </a:prstGeom>
          <a:noFill/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755650" y="549275"/>
            <a:ext cx="7877175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Soy un depósito de toxinas. Ellas permanecen en mi por bastante tiempo hasta que sean procesadas. Si la carga se vuelve excesiva, quedo impedido de trabajar adecuadamente y el proceso digestivo se vuelve difícil.</a:t>
            </a: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9" descr="bem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4013" y="2205038"/>
            <a:ext cx="3355975" cy="3378200"/>
          </a:xfrm>
          <a:prstGeom prst="rect">
            <a:avLst/>
          </a:prstGeom>
          <a:noFill/>
        </p:spPr>
      </p:pic>
      <p:sp>
        <p:nvSpPr>
          <p:cNvPr id="13326" name="AutoShape 1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430213" y="552450"/>
            <a:ext cx="8281987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Yo reservo energía, como una batería, almacenando    azúcar (carbohidratos y grasas) hasta que de él necesites. Soy yo quien  alimenta tu cerebro de energía y lo hace funcionar. Sin mi, entrarías en estado de coma! </a:t>
            </a: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pt-BR" sz="18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pt-BR" sz="1800" b="1"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pt-BR" sz="1800" b="1"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pt-BR" b="1"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pt-BR" b="1"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 En verdad, no podrías levantarte de la cama si yo no  estuviese trabajando</a:t>
            </a:r>
            <a:r>
              <a:rPr lang="pt-BR" b="1">
                <a:latin typeface="Arial Unicode MS" pitchFamily="34" charset="-128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3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120"/>
                                        <p:tgtEl>
                                          <p:spTgt spid="133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120"/>
                                        <p:tgtEl>
                                          <p:spTgt spid="133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20"/>
                                        <p:tgtEl>
                                          <p:spTgt spid="133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55650" y="692150"/>
            <a:ext cx="7920038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¡Es importante que me quieras!</a:t>
            </a:r>
            <a:b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</a:b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Pero no te pido mucho...¡Basta que me trates bien!                                                              No me llenes de alcohol - cerveza, wisky o agua ardiente!</a:t>
            </a:r>
            <a:b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</a:b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Si tomas con frecuencia , me puedes lesionar para                     el resto de nuestras vidas!</a:t>
            </a: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  <a:buFontTx/>
              <a:buChar char="•"/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  <a:buFontTx/>
              <a:buChar char="•"/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  <a:buFontTx/>
              <a:buChar char="•"/>
            </a:pPr>
            <a:endParaRPr lang="pt-BR" sz="2000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endParaRPr lang="pt-BR" sz="2000" b="1"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endParaRPr lang="pt-BR" sz="1800" b="1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7415" name="Picture 7" descr="DRINK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2997200"/>
            <a:ext cx="2786062" cy="3049588"/>
          </a:xfrm>
          <a:prstGeom prst="rect">
            <a:avLst/>
          </a:prstGeom>
          <a:noFill/>
        </p:spPr>
      </p:pic>
      <p:pic>
        <p:nvPicPr>
          <p:cNvPr id="17416" name="Picture 8" descr="DRINK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74913" y="3141663"/>
            <a:ext cx="2097087" cy="3141662"/>
          </a:xfrm>
          <a:prstGeom prst="rect">
            <a:avLst/>
          </a:prstGeom>
          <a:noFill/>
        </p:spPr>
      </p:pic>
      <p:sp>
        <p:nvSpPr>
          <p:cNvPr id="17418" name="AutoShape 10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1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figado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6925" y="2636838"/>
            <a:ext cx="5008563" cy="3806825"/>
          </a:xfrm>
          <a:prstGeom prst="rect">
            <a:avLst/>
          </a:prstGeom>
          <a:noFill/>
        </p:spPr>
      </p:pic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647700" y="1341438"/>
            <a:ext cx="7848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Y yo me lesiono facilmente...                                           Estas lesiones llamadas  "cirrosis“, son  permanentes.</a:t>
            </a:r>
            <a:r>
              <a:rPr lang="pt-BR" b="1">
                <a:latin typeface="Arial Unicode MS" pitchFamily="34" charset="-128"/>
              </a:rPr>
              <a:t>   </a:t>
            </a: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33801" name="Picture 9" descr="j028274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3068638"/>
            <a:ext cx="1655762" cy="16557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figado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68675" y="1882775"/>
            <a:ext cx="2405063" cy="3235325"/>
          </a:xfrm>
          <a:prstGeom prst="rect">
            <a:avLst/>
          </a:prstGeom>
          <a:noFill/>
        </p:spPr>
      </p:pic>
      <p:sp>
        <p:nvSpPr>
          <p:cNvPr id="65540" name="AutoShape 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647700" y="600075"/>
            <a:ext cx="7848600" cy="525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Cuidado con el hábito de la automedicación!            </a:t>
            </a:r>
          </a:p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Los remedios son importantes, pero al tomar remedios sin necesidad, puedes sobrecargarme e intoxicarme!</a:t>
            </a: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endParaRPr lang="pt-BR" sz="18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Todos los remedios son productos químicos y cuando tú los combinas sin la aprobación de un médico, puedes crear algo venenoso y perjudicarme seriamente.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55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55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55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200"/>
                                        <p:tgtEl>
                                          <p:spTgt spid="655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200"/>
                                        <p:tgtEl>
                                          <p:spTgt spid="655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200"/>
                                        <p:tgtEl>
                                          <p:spTgt spid="655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1" name="Picture 9" descr="MCj03479450000[1]"/>
          <p:cNvPicPr>
            <a:picLocks noChangeAspect="1" noChangeArrowheads="1"/>
          </p:cNvPicPr>
          <p:nvPr/>
        </p:nvPicPr>
        <p:blipFill>
          <a:blip r:embed="rId2">
            <a:lum bright="20000" contrast="-20000"/>
          </a:blip>
          <a:srcRect/>
          <a:stretch>
            <a:fillRect/>
          </a:stretch>
        </p:blipFill>
        <p:spPr bwMode="auto">
          <a:xfrm>
            <a:off x="4067175" y="1484313"/>
            <a:ext cx="1008063" cy="806450"/>
          </a:xfrm>
          <a:prstGeom prst="rect">
            <a:avLst/>
          </a:prstGeom>
          <a:noFill/>
        </p:spPr>
      </p:pic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755650" y="404813"/>
            <a:ext cx="7858125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Para que sepas, yo no me quejo. Si me maltratas, no podré avisarte que estoy en peligro!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Otra cosa importante - cuida de tu alimentación!                                                                </a:t>
            </a:r>
            <a:r>
              <a:rPr lang="pt-BR" b="1" i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No abuses de los alimentos grasosos!</a:t>
            </a:r>
          </a:p>
          <a:p>
            <a:pPr algn="ctr"/>
            <a:endParaRPr lang="pt-BR" b="1" i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Ellos pueden dejarme cubierto de grasa y si eso sucede,desequilibraré varios sistemas de tu cuerpo!                                                                  Aliméntate con una dieta balanceada. </a:t>
            </a:r>
          </a:p>
        </p:txBody>
      </p:sp>
      <p:pic>
        <p:nvPicPr>
          <p:cNvPr id="64515" name="Picture 3" descr="Haga clic para obtener la vista prev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3573463"/>
            <a:ext cx="1362075" cy="1362075"/>
          </a:xfrm>
          <a:prstGeom prst="rect">
            <a:avLst/>
          </a:prstGeom>
          <a:noFill/>
        </p:spPr>
      </p:pic>
      <p:pic>
        <p:nvPicPr>
          <p:cNvPr id="64516" name="Picture 4" descr="Haga clic para obtener la vista prev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3860800"/>
            <a:ext cx="1268412" cy="1268413"/>
          </a:xfrm>
          <a:prstGeom prst="rect">
            <a:avLst/>
          </a:prstGeom>
          <a:noFill/>
        </p:spPr>
      </p:pic>
      <p:pic>
        <p:nvPicPr>
          <p:cNvPr id="64517" name="Picture 5" descr="Haga clic para obtener la vista previa"/>
          <p:cNvPicPr>
            <a:picLocks noChangeAspect="1" noChangeArrowheads="1"/>
          </p:cNvPicPr>
          <p:nvPr/>
        </p:nvPicPr>
        <p:blipFill>
          <a:blip r:embed="rId5"/>
          <a:srcRect t="21428" b="21429"/>
          <a:stretch>
            <a:fillRect/>
          </a:stretch>
        </p:blipFill>
        <p:spPr bwMode="auto">
          <a:xfrm>
            <a:off x="6372225" y="4076700"/>
            <a:ext cx="1439863" cy="822325"/>
          </a:xfrm>
          <a:prstGeom prst="rect">
            <a:avLst/>
          </a:prstGeom>
          <a:noFill/>
        </p:spPr>
      </p:pic>
      <p:pic>
        <p:nvPicPr>
          <p:cNvPr id="64518" name="Picture 6" descr="Haga clic para obtener la vista previ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860800"/>
            <a:ext cx="1279525" cy="1279525"/>
          </a:xfrm>
          <a:prstGeom prst="rect">
            <a:avLst/>
          </a:prstGeom>
          <a:noFill/>
        </p:spPr>
      </p:pic>
      <p:sp>
        <p:nvSpPr>
          <p:cNvPr id="64519" name="AutoShape 7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64522" name="WordArt 10"/>
          <p:cNvSpPr>
            <a:spLocks noChangeArrowheads="1" noChangeShapeType="1" noTextEdit="1"/>
          </p:cNvSpPr>
          <p:nvPr/>
        </p:nvSpPr>
        <p:spPr bwMode="auto">
          <a:xfrm>
            <a:off x="1258888" y="3644900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  <p:sp>
        <p:nvSpPr>
          <p:cNvPr id="64523" name="WordArt 11"/>
          <p:cNvSpPr>
            <a:spLocks noChangeArrowheads="1" noChangeShapeType="1" noTextEdit="1"/>
          </p:cNvSpPr>
          <p:nvPr/>
        </p:nvSpPr>
        <p:spPr bwMode="auto">
          <a:xfrm>
            <a:off x="2843213" y="3716338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  <p:sp>
        <p:nvSpPr>
          <p:cNvPr id="64524" name="WordArt 12"/>
          <p:cNvSpPr>
            <a:spLocks noChangeArrowheads="1" noChangeShapeType="1" noTextEdit="1"/>
          </p:cNvSpPr>
          <p:nvPr/>
        </p:nvSpPr>
        <p:spPr bwMode="auto">
          <a:xfrm>
            <a:off x="4572000" y="3644900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  <p:sp>
        <p:nvSpPr>
          <p:cNvPr id="64525" name="WordArt 13"/>
          <p:cNvSpPr>
            <a:spLocks noChangeArrowheads="1" noChangeShapeType="1" noTextEdit="1"/>
          </p:cNvSpPr>
          <p:nvPr/>
        </p:nvSpPr>
        <p:spPr bwMode="auto">
          <a:xfrm>
            <a:off x="6372225" y="3644900"/>
            <a:ext cx="11525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3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3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200"/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200"/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200"/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6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6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6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6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600"/>
                            </p:stCondLst>
                            <p:childTnLst>
                              <p:par>
                                <p:cTn id="5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200"/>
                                        <p:tgtEl>
                                          <p:spTgt spid="645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200"/>
                                        <p:tgtEl>
                                          <p:spTgt spid="645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200"/>
                                        <p:tgtEl>
                                          <p:spTgt spid="645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2" grpId="0" animBg="1"/>
      <p:bldP spid="64523" grpId="0" animBg="1"/>
      <p:bldP spid="64524" grpId="0" animBg="1"/>
      <p:bldP spid="645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755650" y="620713"/>
            <a:ext cx="781208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Soy vulnerable a los diversos virus de la </a:t>
            </a:r>
            <a:r>
              <a:rPr lang="pt-BR" b="1" i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hepatitis</a:t>
            </a: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, los cuales viven en la sangre, en la saliva, en los excrementos  y  en el sémen humano.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Casi siempre soy capaz de destruir esos virus, pero a veces ellos son más fuertes que yo y me infectan, causándome mucho daño. </a:t>
            </a:r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69636" name="Picture 4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3357563"/>
            <a:ext cx="4254500" cy="3259137"/>
          </a:xfrm>
          <a:prstGeom prst="rect">
            <a:avLst/>
          </a:prstGeom>
          <a:noFill/>
        </p:spPr>
      </p:pic>
      <p:pic>
        <p:nvPicPr>
          <p:cNvPr id="69638" name="Picture 6" descr="j03041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3500438"/>
            <a:ext cx="1204912" cy="1273175"/>
          </a:xfrm>
          <a:prstGeom prst="rect">
            <a:avLst/>
          </a:prstGeom>
          <a:noFill/>
        </p:spPr>
      </p:pic>
      <p:pic>
        <p:nvPicPr>
          <p:cNvPr id="69647" name="Picture 15" descr="AN55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6913" y="2584450"/>
            <a:ext cx="2879725" cy="1831975"/>
          </a:xfrm>
          <a:prstGeom prst="rect">
            <a:avLst/>
          </a:prstGeom>
          <a:noFill/>
        </p:spPr>
      </p:pic>
      <p:pic>
        <p:nvPicPr>
          <p:cNvPr id="69649" name="Picture 17" descr="AN55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4508500"/>
            <a:ext cx="2879725" cy="18319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9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1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26214E-6 L -0.37795 1.26214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696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56 0.00185 L -0.31771 -0.0191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" y="-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2663E-6 L -0.67709 -0.1437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-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j04041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3789363"/>
            <a:ext cx="1871663" cy="2181225"/>
          </a:xfrm>
          <a:prstGeom prst="rect">
            <a:avLst/>
          </a:prstGeom>
          <a:noFill/>
        </p:spPr>
      </p:pic>
      <p:pic>
        <p:nvPicPr>
          <p:cNvPr id="70659" name="Picture 3" descr="j04041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0413" y="3933825"/>
            <a:ext cx="2543175" cy="1997075"/>
          </a:xfrm>
          <a:prstGeom prst="rect">
            <a:avLst/>
          </a:prstGeom>
          <a:noFill/>
        </p:spPr>
      </p:pic>
      <p:pic>
        <p:nvPicPr>
          <p:cNvPr id="70660" name="Picture 4" descr="j04042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3789363"/>
            <a:ext cx="1938338" cy="2252662"/>
          </a:xfrm>
          <a:prstGeom prst="rect">
            <a:avLst/>
          </a:prstGeom>
          <a:noFill/>
        </p:spPr>
      </p:pic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522288" y="1125538"/>
            <a:ext cx="8370887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El virus de la hepatitis C, es transmitido por la transfusión de sangre y hemodiálisis, por el uso de drogas intravenosas, material cortante o perforante de uso colectivo, sin esterilización adecuada:</a:t>
            </a:r>
            <a:r>
              <a:rPr 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b="1" i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procedimientos médicos/odontológicos,tatuajes, piercing, manicure,</a:t>
            </a: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etc.</a:t>
            </a:r>
          </a:p>
        </p:txBody>
      </p:sp>
      <p:sp>
        <p:nvSpPr>
          <p:cNvPr id="70663" name="AutoShape 7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827088" y="836613"/>
            <a:ext cx="79565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El vírus de la hepatitis A, es transmitido a través del agua y de los alimentos, mientras que el de la hepatitis B, a través de los contactos íntimos, de la madre infectada para el recién nacido y por el uso de sangre infectada.</a:t>
            </a:r>
          </a:p>
        </p:txBody>
      </p:sp>
      <p:pic>
        <p:nvPicPr>
          <p:cNvPr id="71683" name="Picture 3" descr="j03975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3860800"/>
            <a:ext cx="2484437" cy="2451100"/>
          </a:xfrm>
          <a:prstGeom prst="rect">
            <a:avLst/>
          </a:prstGeom>
          <a:noFill/>
        </p:spPr>
      </p:pic>
      <p:pic>
        <p:nvPicPr>
          <p:cNvPr id="71684" name="Picture 4" descr="j04042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3141663"/>
            <a:ext cx="1901825" cy="2201862"/>
          </a:xfrm>
          <a:prstGeom prst="rect">
            <a:avLst/>
          </a:prstGeom>
          <a:noFill/>
        </p:spPr>
      </p:pic>
      <p:pic>
        <p:nvPicPr>
          <p:cNvPr id="71685" name="Picture 5" descr="j03610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4149725"/>
            <a:ext cx="1884362" cy="1824038"/>
          </a:xfrm>
          <a:prstGeom prst="rect">
            <a:avLst/>
          </a:prstGeom>
          <a:noFill/>
        </p:spPr>
      </p:pic>
      <p:pic>
        <p:nvPicPr>
          <p:cNvPr id="71687" name="Picture 7" descr="j033812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0338" y="2997200"/>
            <a:ext cx="1547812" cy="2152650"/>
          </a:xfrm>
          <a:prstGeom prst="rect">
            <a:avLst/>
          </a:prstGeom>
          <a:noFill/>
        </p:spPr>
      </p:pic>
      <p:sp>
        <p:nvSpPr>
          <p:cNvPr id="71688" name="AutoShape 8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2" name="AutoShape 8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72713" name="Picture 9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0" y="692150"/>
            <a:ext cx="4254500" cy="3259138"/>
          </a:xfrm>
          <a:prstGeom prst="rect">
            <a:avLst/>
          </a:prstGeom>
          <a:noFill/>
        </p:spPr>
      </p:pic>
      <p:sp>
        <p:nvSpPr>
          <p:cNvPr id="72718" name="Rectangle 14"/>
          <p:cNvSpPr>
            <a:spLocks noChangeArrowheads="1"/>
          </p:cNvSpPr>
          <p:nvPr/>
        </p:nvSpPr>
        <p:spPr bwMode="auto">
          <a:xfrm>
            <a:off x="620713" y="4149725"/>
            <a:ext cx="79025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Entonces observa la procedencia de la sangre que necesites recibir, de los alimentos y del agua que tomas y ten cuidado con la higiene en el toilete. Usa preservativos con nuevas parejas, exige que los instrumentos que perforen tu piel o boca estén esterelizados. </a:t>
            </a:r>
          </a:p>
        </p:txBody>
      </p:sp>
      <p:pic>
        <p:nvPicPr>
          <p:cNvPr id="72719" name="Picture 15" descr="Imagem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4338" y="1989138"/>
            <a:ext cx="1812925" cy="2166937"/>
          </a:xfrm>
          <a:prstGeom prst="rect">
            <a:avLst/>
          </a:prstGeom>
          <a:noFill/>
        </p:spPr>
      </p:pic>
      <p:sp>
        <p:nvSpPr>
          <p:cNvPr id="72720" name="WordArt 16"/>
          <p:cNvSpPr>
            <a:spLocks noChangeArrowheads="1" noChangeShapeType="1" noTextEdit="1"/>
          </p:cNvSpPr>
          <p:nvPr/>
        </p:nvSpPr>
        <p:spPr bwMode="auto">
          <a:xfrm>
            <a:off x="3898900" y="1844675"/>
            <a:ext cx="1346200" cy="466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ATENCIÓN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2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200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200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200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8" grpId="0"/>
      <p:bldP spid="727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2" name="Picture 12" descr="MCj03445970000[1]"/>
          <p:cNvPicPr>
            <a:picLocks noChangeAspect="1" noChangeArrowheads="1"/>
          </p:cNvPicPr>
          <p:nvPr/>
        </p:nvPicPr>
        <p:blipFill>
          <a:blip r:embed="rId2">
            <a:lum bright="60000" contrast="-40000"/>
          </a:blip>
          <a:srcRect/>
          <a:stretch>
            <a:fillRect/>
          </a:stretch>
        </p:blipFill>
        <p:spPr bwMode="auto">
          <a:xfrm>
            <a:off x="3143250" y="908050"/>
            <a:ext cx="2855913" cy="2951163"/>
          </a:xfrm>
          <a:prstGeom prst="rect">
            <a:avLst/>
          </a:prstGeom>
          <a:noFill/>
        </p:spPr>
      </p:pic>
      <p:pic>
        <p:nvPicPr>
          <p:cNvPr id="35843" name="Picture 3" descr="arvore2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2924175"/>
            <a:ext cx="2603500" cy="3471863"/>
          </a:xfrm>
          <a:prstGeom prst="rect">
            <a:avLst/>
          </a:prstGeom>
          <a:noFill/>
        </p:spPr>
      </p:pic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674688" y="1268413"/>
            <a:ext cx="7794625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Según la Tradicional Medicina China, soy un órgano regido por la </a:t>
            </a:r>
            <a:r>
              <a:rPr lang="pt-BR" b="1" i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energía de la madera</a:t>
            </a: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. Por eso, como una planta, si me sacas un pedazo, soy capaz de regenerarme y crecer nuevamente.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/>
          </a:p>
          <a:p>
            <a:pPr algn="ctr"/>
            <a:endParaRPr lang="pt-BR"/>
          </a:p>
          <a:p>
            <a:pPr algn="ctr"/>
            <a:endParaRPr lang="pt-BR"/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</p:txBody>
      </p:sp>
      <p:pic>
        <p:nvPicPr>
          <p:cNvPr id="35851" name="Picture 11" descr="arvore2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933825"/>
            <a:ext cx="1793875" cy="239236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900113" y="620713"/>
            <a:ext cx="7488237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Soy yo quien controla tu sistema nervioso y ejerzo una actividad importante sobre tus pensamientos.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Cuando estoy desequilibrado, no consigues  concentrarte ni tener claridad mental. También te enervas fácilmente, te quedas incitado a las peleas, predispuesto a dolores de cabeza, en la nuca y región lumbar...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6166" name="AutoShape 22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6170" name="Picture 26" descr="j03970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4149725"/>
            <a:ext cx="1639887" cy="1974850"/>
          </a:xfrm>
          <a:prstGeom prst="rect">
            <a:avLst/>
          </a:prstGeom>
          <a:noFill/>
        </p:spPr>
      </p:pic>
      <p:pic>
        <p:nvPicPr>
          <p:cNvPr id="6174" name="Picture 30" descr="j04043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3789363"/>
            <a:ext cx="2178050" cy="2197100"/>
          </a:xfrm>
          <a:prstGeom prst="rect">
            <a:avLst/>
          </a:prstGeom>
          <a:noFill/>
        </p:spPr>
      </p:pic>
      <p:pic>
        <p:nvPicPr>
          <p:cNvPr id="6175" name="Picture 31" descr="bd06990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4713" y="4076700"/>
            <a:ext cx="2312987" cy="19637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6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4" name="Picture 8" descr="Anjo_007"/>
          <p:cNvPicPr>
            <a:picLocks noChangeAspect="1" noChangeArrowheads="1" noCrop="1"/>
          </p:cNvPicPr>
          <p:nvPr/>
        </p:nvPicPr>
        <p:blipFill>
          <a:blip r:embed="rId2">
            <a:lum bright="-16000" contrast="16000"/>
          </a:blip>
          <a:srcRect/>
          <a:stretch>
            <a:fillRect/>
          </a:stretch>
        </p:blipFill>
        <p:spPr bwMode="auto">
          <a:xfrm rot="362778">
            <a:off x="4572000" y="3860800"/>
            <a:ext cx="2952750" cy="2671763"/>
          </a:xfrm>
          <a:prstGeom prst="rect">
            <a:avLst/>
          </a:prstGeom>
          <a:noFill/>
        </p:spPr>
      </p:pic>
      <p:pic>
        <p:nvPicPr>
          <p:cNvPr id="91143" name="Picture 7" descr="Anjaazul"/>
          <p:cNvPicPr>
            <a:picLocks noChangeAspect="1" noChangeArrowheads="1" noCrop="1"/>
          </p:cNvPicPr>
          <p:nvPr/>
        </p:nvPicPr>
        <p:blipFill>
          <a:blip r:embed="rId3">
            <a:lum bright="-16000" contrast="16000"/>
          </a:blip>
          <a:srcRect/>
          <a:stretch>
            <a:fillRect/>
          </a:stretch>
        </p:blipFill>
        <p:spPr bwMode="auto">
          <a:xfrm>
            <a:off x="2051050" y="3789363"/>
            <a:ext cx="2808288" cy="2514600"/>
          </a:xfrm>
          <a:prstGeom prst="rect">
            <a:avLst/>
          </a:prstGeom>
          <a:noFill/>
        </p:spPr>
      </p:pic>
      <p:pic>
        <p:nvPicPr>
          <p:cNvPr id="91138" name="Picture 2" descr="MCj03445970000[1]"/>
          <p:cNvPicPr>
            <a:picLocks noChangeAspect="1" noChangeArrowheads="1"/>
          </p:cNvPicPr>
          <p:nvPr/>
        </p:nvPicPr>
        <p:blipFill>
          <a:blip r:embed="rId4">
            <a:lum bright="60000" contrast="-20000"/>
          </a:blip>
          <a:srcRect/>
          <a:stretch>
            <a:fillRect/>
          </a:stretch>
        </p:blipFill>
        <p:spPr bwMode="auto">
          <a:xfrm>
            <a:off x="3457575" y="836613"/>
            <a:ext cx="2228850" cy="2303462"/>
          </a:xfrm>
          <a:prstGeom prst="rect">
            <a:avLst/>
          </a:prstGeom>
          <a:noFill/>
        </p:spPr>
      </p:pic>
      <p:sp>
        <p:nvSpPr>
          <p:cNvPr id="91140" name="Oval 4"/>
          <p:cNvSpPr>
            <a:spLocks noChangeArrowheads="1"/>
          </p:cNvSpPr>
          <p:nvPr/>
        </p:nvSpPr>
        <p:spPr bwMode="auto">
          <a:xfrm>
            <a:off x="1116013" y="2852738"/>
            <a:ext cx="3816350" cy="3600450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39999">
                <a:srgbClr val="85C2FF">
                  <a:alpha val="76401"/>
                </a:srgbClr>
              </a:gs>
              <a:gs pos="70000">
                <a:srgbClr val="C4D6EB">
                  <a:alpha val="58700"/>
                </a:srgbClr>
              </a:gs>
              <a:gs pos="100000">
                <a:srgbClr val="FFEBFA">
                  <a:alpha val="41000"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1141" name="Oval 5"/>
          <p:cNvSpPr>
            <a:spLocks noChangeArrowheads="1"/>
          </p:cNvSpPr>
          <p:nvPr/>
        </p:nvSpPr>
        <p:spPr bwMode="auto">
          <a:xfrm>
            <a:off x="4572000" y="2852738"/>
            <a:ext cx="3889375" cy="3671887"/>
          </a:xfrm>
          <a:prstGeom prst="ellipse">
            <a:avLst/>
          </a:prstGeom>
          <a:gradFill rotWithShape="1">
            <a:gsLst>
              <a:gs pos="0">
                <a:srgbClr val="FFEBFA">
                  <a:alpha val="47000"/>
                </a:srgbClr>
              </a:gs>
              <a:gs pos="30000">
                <a:srgbClr val="C4D6EB">
                  <a:alpha val="62900"/>
                </a:srgbClr>
              </a:gs>
              <a:gs pos="60001">
                <a:srgbClr val="85C2FF">
                  <a:alpha val="78801"/>
                </a:srgbClr>
              </a:gs>
              <a:gs pos="100000">
                <a:srgbClr val="5E9EFF"/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722313" y="836613"/>
            <a:ext cx="7697787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Todavía según la milenar Medicina China, 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soy la morada de las HUN, seres espirituales que celan por tu salud.  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/>
          </a:p>
          <a:p>
            <a:pPr algn="ctr"/>
            <a:endParaRPr lang="pt-BR"/>
          </a:p>
          <a:p>
            <a:pPr algn="ctr"/>
            <a:endParaRPr lang="pt-BR"/>
          </a:p>
          <a:p>
            <a:pPr algn="ctr"/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91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91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91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91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91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91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20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20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20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nimBg="1"/>
      <p:bldP spid="911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827088" y="765175"/>
            <a:ext cx="74739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A ellas no les gusta, absolutamente nada, de  la rabia  ni de las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toxinas venenosas! 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endParaRPr lang="pt-BR"/>
          </a:p>
          <a:p>
            <a:pPr algn="ctr"/>
            <a:endParaRPr lang="pt-BR"/>
          </a:p>
        </p:txBody>
      </p:sp>
      <p:sp>
        <p:nvSpPr>
          <p:cNvPr id="26638" name="AutoShape 1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26643" name="Picture 19" descr="j025442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4221163"/>
            <a:ext cx="2436812" cy="1884362"/>
          </a:xfrm>
          <a:prstGeom prst="rect">
            <a:avLst/>
          </a:prstGeom>
          <a:noFill/>
        </p:spPr>
      </p:pic>
      <p:pic>
        <p:nvPicPr>
          <p:cNvPr id="26644" name="Picture 20" descr="j035658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4365625"/>
            <a:ext cx="1785937" cy="1574800"/>
          </a:xfrm>
          <a:prstGeom prst="rect">
            <a:avLst/>
          </a:prstGeom>
          <a:noFill/>
        </p:spPr>
      </p:pic>
      <p:pic>
        <p:nvPicPr>
          <p:cNvPr id="26645" name="Picture 21" descr="j028273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1771650"/>
            <a:ext cx="1728787" cy="1728788"/>
          </a:xfrm>
          <a:prstGeom prst="rect">
            <a:avLst/>
          </a:prstGeom>
          <a:noFill/>
        </p:spPr>
      </p:pic>
      <p:pic>
        <p:nvPicPr>
          <p:cNvPr id="26648" name="Picture 24" descr="MMj03005070000[1]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63" y="1812925"/>
            <a:ext cx="2005012" cy="1687513"/>
          </a:xfrm>
          <a:prstGeom prst="rect">
            <a:avLst/>
          </a:prstGeom>
          <a:noFill/>
        </p:spPr>
      </p:pic>
      <p:pic>
        <p:nvPicPr>
          <p:cNvPr id="26651" name="Picture 27" descr="MMj02827440000[1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1849438"/>
            <a:ext cx="1651000" cy="1651000"/>
          </a:xfrm>
          <a:prstGeom prst="rect">
            <a:avLst/>
          </a:prstGeom>
          <a:noFill/>
        </p:spPr>
      </p:pic>
      <p:pic>
        <p:nvPicPr>
          <p:cNvPr id="26652" name="Picture 28" descr="j0284096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1275" y="2997200"/>
            <a:ext cx="2233613" cy="1868488"/>
          </a:xfrm>
          <a:prstGeom prst="rect">
            <a:avLst/>
          </a:prstGeom>
          <a:noFill/>
        </p:spPr>
      </p:pic>
      <p:sp>
        <p:nvSpPr>
          <p:cNvPr id="26653" name="WordArt 29"/>
          <p:cNvSpPr>
            <a:spLocks noChangeArrowheads="1" noChangeShapeType="1" noTextEdit="1"/>
          </p:cNvSpPr>
          <p:nvPr/>
        </p:nvSpPr>
        <p:spPr bwMode="auto">
          <a:xfrm>
            <a:off x="1403350" y="4652963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  <p:sp>
        <p:nvSpPr>
          <p:cNvPr id="26654" name="WordArt 30"/>
          <p:cNvSpPr>
            <a:spLocks noChangeArrowheads="1" noChangeShapeType="1" noTextEdit="1"/>
          </p:cNvSpPr>
          <p:nvPr/>
        </p:nvSpPr>
        <p:spPr bwMode="auto">
          <a:xfrm>
            <a:off x="1547813" y="1989138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  <p:sp>
        <p:nvSpPr>
          <p:cNvPr id="26655" name="WordArt 31"/>
          <p:cNvSpPr>
            <a:spLocks noChangeArrowheads="1" noChangeShapeType="1" noTextEdit="1"/>
          </p:cNvSpPr>
          <p:nvPr/>
        </p:nvSpPr>
        <p:spPr bwMode="auto">
          <a:xfrm>
            <a:off x="6443663" y="1989138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  <p:sp>
        <p:nvSpPr>
          <p:cNvPr id="26656" name="WordArt 32"/>
          <p:cNvSpPr>
            <a:spLocks noChangeArrowheads="1" noChangeShapeType="1" noTextEdit="1"/>
          </p:cNvSpPr>
          <p:nvPr/>
        </p:nvSpPr>
        <p:spPr bwMode="auto">
          <a:xfrm>
            <a:off x="4211638" y="3500438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  <p:sp>
        <p:nvSpPr>
          <p:cNvPr id="26657" name="WordArt 33"/>
          <p:cNvSpPr>
            <a:spLocks noChangeArrowheads="1" noChangeShapeType="1" noTextEdit="1"/>
          </p:cNvSpPr>
          <p:nvPr/>
        </p:nvSpPr>
        <p:spPr bwMode="auto">
          <a:xfrm>
            <a:off x="6732588" y="4868863"/>
            <a:ext cx="1368425" cy="1196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583"/>
              </a:avLst>
            </a:prstTxWarp>
          </a:bodyPr>
          <a:lstStyle/>
          <a:p>
            <a:pPr algn="ctr"/>
            <a:r>
              <a:rPr lang="es-E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ernhardFashion BT"/>
              </a:rPr>
              <a:t>x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6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6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6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6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53" grpId="0" animBg="1"/>
      <p:bldP spid="26654" grpId="0" animBg="1"/>
      <p:bldP spid="26655" grpId="0" animBg="1"/>
      <p:bldP spid="26656" grpId="0" animBg="1"/>
      <p:bldP spid="2665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755650" y="620713"/>
            <a:ext cx="7970838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Cuando te vuelves iracundo, soy agredido por las toxinas del stress. Si eso ocurre con frecuencia, las HUN me abandonan y huyen de tu cuerpo...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/>
          </a:p>
          <a:p>
            <a:pPr algn="ctr"/>
            <a:endParaRPr lang="pt-BR"/>
          </a:p>
          <a:p>
            <a:pPr algn="ctr"/>
            <a:endParaRPr lang="pt-BR"/>
          </a:p>
        </p:txBody>
      </p:sp>
      <p:pic>
        <p:nvPicPr>
          <p:cNvPr id="58371" name="Picture 3" descr="figad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1363" y="2349500"/>
            <a:ext cx="5119687" cy="3921125"/>
          </a:xfrm>
          <a:prstGeom prst="rect">
            <a:avLst/>
          </a:prstGeom>
          <a:noFill/>
        </p:spPr>
      </p:pic>
      <p:pic>
        <p:nvPicPr>
          <p:cNvPr id="58372" name="Picture 4" descr="Anjaazu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1935163"/>
            <a:ext cx="1747837" cy="1565275"/>
          </a:xfrm>
          <a:prstGeom prst="rect">
            <a:avLst/>
          </a:prstGeom>
          <a:noFill/>
        </p:spPr>
      </p:pic>
      <p:pic>
        <p:nvPicPr>
          <p:cNvPr id="58373" name="Picture 5" descr="Anjaazu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68998">
            <a:off x="4572000" y="3500438"/>
            <a:ext cx="1747838" cy="1565275"/>
          </a:xfrm>
          <a:prstGeom prst="rect">
            <a:avLst/>
          </a:prstGeom>
          <a:noFill/>
        </p:spPr>
      </p:pic>
      <p:sp>
        <p:nvSpPr>
          <p:cNvPr id="58375" name="AutoShape 7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58384" name="Picture 16" descr="j031997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3789363"/>
            <a:ext cx="1584325" cy="13731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1595 L -0.45278 -0.02889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583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548 0.11396 L 0.40052 -0.44175 " pathEditMode="relative" rAng="0" ptsTypes="AA">
                                      <p:cBhvr>
                                        <p:cTn id="28" dur="3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-27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671 0.0245 L 0.48732 0.02242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84213" y="476250"/>
            <a:ext cx="7993062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Entonces, te vuelves endurecido y tu humor cada vez peor. 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En la antigüedad, Hipócrates clasificó los principales temperamentos humanos de acuerdo con los humores predominantes. Él denominó </a:t>
            </a:r>
            <a:r>
              <a:rPr lang="pt-BR" b="1" i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temperamento bilioso - que significa lleno de bilis y de rabia, irritable -  </a:t>
            </a:r>
            <a:r>
              <a:rPr lang="pt-BR" sz="280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</a:t>
            </a: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aquel dominado por mi actuación negativa ... 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/>
          </a:p>
          <a:p>
            <a:pPr algn="ctr"/>
            <a:endParaRPr lang="pt-BR"/>
          </a:p>
          <a:p>
            <a:pPr algn="ctr"/>
            <a:endParaRPr lang="pt-BR"/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36869" name="Picture 5" descr="j04102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4238" y="3500438"/>
            <a:ext cx="2417762" cy="2921000"/>
          </a:xfrm>
          <a:prstGeom prst="rect">
            <a:avLst/>
          </a:prstGeom>
          <a:noFill/>
        </p:spPr>
      </p:pic>
      <p:pic>
        <p:nvPicPr>
          <p:cNvPr id="36870" name="Picture 6" descr="j04102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500438"/>
            <a:ext cx="2335213" cy="2952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3" name="Picture 7" descr="j03863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2636838"/>
            <a:ext cx="2444750" cy="3657600"/>
          </a:xfrm>
          <a:prstGeom prst="rect">
            <a:avLst/>
          </a:prstGeom>
          <a:noFill/>
        </p:spPr>
      </p:pic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60424" name="Picture 8" descr="brig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3500438"/>
            <a:ext cx="2828925" cy="2828925"/>
          </a:xfrm>
          <a:prstGeom prst="rect">
            <a:avLst/>
          </a:prstGeom>
          <a:noFill/>
        </p:spPr>
      </p:pic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468313" y="549275"/>
            <a:ext cx="8424862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Las toxinas de la rabia son un veneno que no consigo metabolizar...Y ellas pueden destruirme, volviéndome un </a:t>
            </a:r>
            <a:r>
              <a:rPr lang="pt-BR" b="1" i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serio candidato al cáncer</a:t>
            </a: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...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A parte de esto, cuando estoy envenenado por la rabia, afectaré a tu corazón, que se volverá impaciente y rencoroso, incapaz de sentir amor, alegría y respeto.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Y eso, fácilmente, puede destruir tus relaciones...</a:t>
            </a: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/>
          </a:p>
          <a:p>
            <a:pPr algn="ctr"/>
            <a:endParaRPr lang="pt-BR"/>
          </a:p>
          <a:p>
            <a:pPr algn="ctr"/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8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2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8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2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meditação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1100" y="2708275"/>
            <a:ext cx="4241800" cy="3843338"/>
          </a:xfrm>
          <a:prstGeom prst="rect">
            <a:avLst/>
          </a:prstGeom>
          <a:noFill/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536575" y="836613"/>
            <a:ext cx="8069263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La única forma de convencer a las HUN a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volver a tu cuerpo, es que practiques actos de bondad para contigo mismo y para con los otros.                       Cuando transformes tus actitudes rabiosas en tolerancia,conciliación y solicitud, ellas quedarán a tu lado,trayéndote salud y suerte!</a:t>
            </a:r>
            <a:r>
              <a:rPr lang="pt-BR" b="1">
                <a:latin typeface="Arial Unicode MS" pitchFamily="34" charset="-128"/>
              </a:rPr>
              <a:t>                          </a:t>
            </a:r>
          </a:p>
        </p:txBody>
      </p:sp>
      <p:pic>
        <p:nvPicPr>
          <p:cNvPr id="21510" name="Picture 6" descr="fadaviolet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3860800"/>
            <a:ext cx="2232025" cy="1722438"/>
          </a:xfrm>
          <a:prstGeom prst="rect">
            <a:avLst/>
          </a:prstGeom>
          <a:noFill/>
        </p:spPr>
      </p:pic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21517" name="Picture 13" descr="Anjo_00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3500438"/>
            <a:ext cx="2016125" cy="18240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7" name="AutoShape 5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90121" name="Picture 9" descr="pe07663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8650" y="3068638"/>
            <a:ext cx="2805113" cy="3414712"/>
          </a:xfrm>
          <a:prstGeom prst="rect">
            <a:avLst/>
          </a:prstGeom>
          <a:noFill/>
        </p:spPr>
      </p:pic>
      <p:pic>
        <p:nvPicPr>
          <p:cNvPr id="90123" name="Picture 11" descr="j01165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49675" y="1196975"/>
            <a:ext cx="1644650" cy="1743075"/>
          </a:xfrm>
          <a:prstGeom prst="rect">
            <a:avLst/>
          </a:prstGeom>
          <a:noFill/>
        </p:spPr>
      </p:pic>
      <p:pic>
        <p:nvPicPr>
          <p:cNvPr id="90126" name="Picture 14" descr="bd05214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2708275"/>
            <a:ext cx="1117600" cy="1098550"/>
          </a:xfrm>
          <a:prstGeom prst="rect">
            <a:avLst/>
          </a:prstGeom>
          <a:noFill/>
        </p:spPr>
      </p:pic>
      <p:pic>
        <p:nvPicPr>
          <p:cNvPr id="90127" name="Picture 15" descr="bd05213_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24075" y="2708275"/>
            <a:ext cx="930275" cy="1085850"/>
          </a:xfrm>
          <a:prstGeom prst="rect">
            <a:avLst/>
          </a:prstGeom>
          <a:noFill/>
        </p:spPr>
      </p:pic>
      <p:sp>
        <p:nvSpPr>
          <p:cNvPr id="90118" name="Rectangle 6"/>
          <p:cNvSpPr>
            <a:spLocks noChangeArrowheads="1"/>
          </p:cNvSpPr>
          <p:nvPr/>
        </p:nvSpPr>
        <p:spPr bwMode="auto">
          <a:xfrm>
            <a:off x="561975" y="620713"/>
            <a:ext cx="82581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Entiendes ahora que necesitas buscar la Sabiduría del Vivir, para que puedas enfrentar los desafíos del día a día, con inteligencia, calma y serenidad? </a:t>
            </a:r>
          </a:p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Comprendes la importancia de apaciguarte con todas las circunstancias de tu vida y todos los seres a tu alrededor?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0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0" name="AutoShape 6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611188" y="620713"/>
            <a:ext cx="8099425" cy="767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Como ves, tu vida, salud y  felicidad, dependen de que </a:t>
            </a: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cuides muy bien de mi y de ti!</a:t>
            </a: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Evita el stress. Correr contra el reloj es un hábito peligroso. Cultiva el buen humor. ¿Para qué llevar la vida tan en serio? Procura sonreir y jugar. Permítete el relax y el placer.                                                                               Descontracción y diversión son esenciales para      			manterme bien !</a:t>
            </a: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/>
            <a:endParaRPr lang="pt-BR" b="1"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sz="1800" b="1"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sz="1800" b="1">
              <a:latin typeface="Arial" charset="0"/>
              <a:cs typeface="Times New Roman" pitchFamily="18" charset="0"/>
            </a:endParaRPr>
          </a:p>
        </p:txBody>
      </p:sp>
      <p:pic>
        <p:nvPicPr>
          <p:cNvPr id="88095" name="Picture 31" descr="j04043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508500"/>
            <a:ext cx="1806575" cy="1758950"/>
          </a:xfrm>
          <a:prstGeom prst="rect">
            <a:avLst/>
          </a:prstGeom>
          <a:noFill/>
        </p:spPr>
      </p:pic>
      <p:pic>
        <p:nvPicPr>
          <p:cNvPr id="88096" name="Picture 32" descr="j04079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4652963"/>
            <a:ext cx="1825625" cy="1720850"/>
          </a:xfrm>
          <a:prstGeom prst="rect">
            <a:avLst/>
          </a:prstGeom>
          <a:noFill/>
        </p:spPr>
      </p:pic>
      <p:pic>
        <p:nvPicPr>
          <p:cNvPr id="88097" name="Picture 33" descr="j04062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49550" y="4652963"/>
            <a:ext cx="1822450" cy="1520825"/>
          </a:xfrm>
          <a:prstGeom prst="rect">
            <a:avLst/>
          </a:prstGeom>
          <a:noFill/>
        </p:spPr>
      </p:pic>
      <p:pic>
        <p:nvPicPr>
          <p:cNvPr id="88099" name="Picture 35" descr="j025168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4868863"/>
            <a:ext cx="1812925" cy="1349375"/>
          </a:xfrm>
          <a:prstGeom prst="rect">
            <a:avLst/>
          </a:prstGeom>
          <a:noFill/>
        </p:spPr>
      </p:pic>
      <p:pic>
        <p:nvPicPr>
          <p:cNvPr id="88106" name="Picture 42" descr="j023227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08413" y="1484313"/>
            <a:ext cx="1527175" cy="14144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8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8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200"/>
                                        <p:tgtEl>
                                          <p:spTgt spid="88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200"/>
                                        <p:tgtEl>
                                          <p:spTgt spid="88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200"/>
                                        <p:tgtEl>
                                          <p:spTgt spid="88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8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8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8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8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1" name="Picture 3" descr="bem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1741488"/>
            <a:ext cx="1800225" cy="1758950"/>
          </a:xfrm>
          <a:prstGeom prst="rect">
            <a:avLst/>
          </a:prstGeom>
          <a:noFill/>
        </p:spPr>
      </p:pic>
      <p:sp>
        <p:nvSpPr>
          <p:cNvPr id="89094" name="AutoShape 6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89101" name="Picture 13" descr="MCBD05493_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3700" y="1647825"/>
            <a:ext cx="1638300" cy="1852613"/>
          </a:xfrm>
          <a:prstGeom prst="rect">
            <a:avLst/>
          </a:prstGeom>
          <a:noFill/>
        </p:spPr>
      </p:pic>
      <p:pic>
        <p:nvPicPr>
          <p:cNvPr id="89104" name="Picture 16" descr="MCBD05562_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1566863"/>
            <a:ext cx="1655762" cy="1933575"/>
          </a:xfrm>
          <a:prstGeom prst="rect">
            <a:avLst/>
          </a:prstGeom>
          <a:noFill/>
        </p:spPr>
      </p:pic>
      <p:pic>
        <p:nvPicPr>
          <p:cNvPr id="89108" name="Picture 20" descr="j035367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1633538"/>
            <a:ext cx="2058987" cy="1866900"/>
          </a:xfrm>
          <a:prstGeom prst="rect">
            <a:avLst/>
          </a:prstGeom>
          <a:noFill/>
        </p:spPr>
      </p:pic>
      <p:pic>
        <p:nvPicPr>
          <p:cNvPr id="89109" name="Picture 21" descr="AG00433_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62400" y="620713"/>
            <a:ext cx="1219200" cy="962025"/>
          </a:xfrm>
          <a:prstGeom prst="rect">
            <a:avLst/>
          </a:prstGeom>
          <a:noFill/>
        </p:spPr>
      </p:pic>
      <p:sp>
        <p:nvSpPr>
          <p:cNvPr id="89111" name="Text Box 23"/>
          <p:cNvSpPr txBox="1">
            <a:spLocks noChangeArrowheads="1"/>
          </p:cNvSpPr>
          <p:nvPr/>
        </p:nvSpPr>
        <p:spPr bwMode="auto">
          <a:xfrm>
            <a:off x="593725" y="3500438"/>
            <a:ext cx="7956550" cy="529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cs typeface="Times New Roman" pitchFamily="18" charset="0"/>
              </a:rPr>
              <a:t>Busca tu bienestar a través del contacto con la naturaleza, de la práctica de ejercícios físicos, del relajamiento y principalmente, de la meditación, que te conecta con la Fuente de la Vida!</a:t>
            </a: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cs typeface="Times New Roman" pitchFamily="18" charset="0"/>
            </a:endParaRPr>
          </a:p>
          <a:p>
            <a:pPr algn="ctr"/>
            <a:endParaRPr lang="pt-BR" b="1"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b="1">
              <a:latin typeface="Arial Unicode MS" pitchFamily="34" charset="-128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sz="1800" b="1"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pt-BR" sz="1800" b="1"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9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9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9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9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200"/>
                                        <p:tgtEl>
                                          <p:spTgt spid="89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200"/>
                                        <p:tgtEl>
                                          <p:spTgt spid="89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200"/>
                                        <p:tgtEl>
                                          <p:spTgt spid="89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50" name="Picture 22" descr="carinhabrilh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9188" y="3860800"/>
            <a:ext cx="1824037" cy="1824038"/>
          </a:xfrm>
          <a:prstGeom prst="rect">
            <a:avLst/>
          </a:prstGeom>
          <a:noFill/>
        </p:spPr>
      </p:pic>
      <p:sp>
        <p:nvSpPr>
          <p:cNvPr id="73733" name="AutoShape 5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73738" name="WordArt 10"/>
          <p:cNvSpPr>
            <a:spLocks noChangeArrowheads="1" noChangeShapeType="1" noTextEdit="1"/>
          </p:cNvSpPr>
          <p:nvPr/>
        </p:nvSpPr>
        <p:spPr bwMode="auto">
          <a:xfrm>
            <a:off x="900113" y="5589588"/>
            <a:ext cx="75596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C9FCB"/>
                    </a:gs>
                    <a:gs pos="100000">
                      <a:srgbClr val="CC0099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¡ Que las HUN te den   una salud vibrante y mucha suerte !</a:t>
            </a:r>
          </a:p>
        </p:txBody>
      </p:sp>
      <p:pic>
        <p:nvPicPr>
          <p:cNvPr id="73740" name="Picture 12" descr="Anjinhojogandoflor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0688" y="476250"/>
            <a:ext cx="3221037" cy="4114800"/>
          </a:xfrm>
          <a:prstGeom prst="rect">
            <a:avLst/>
          </a:prstGeom>
          <a:noFill/>
        </p:spPr>
      </p:pic>
      <p:pic>
        <p:nvPicPr>
          <p:cNvPr id="73745" name="Picture 17" descr="MCj0362122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7313" y="4508500"/>
            <a:ext cx="893762" cy="968375"/>
          </a:xfrm>
          <a:prstGeom prst="rect">
            <a:avLst/>
          </a:prstGeom>
          <a:noFill/>
        </p:spPr>
      </p:pic>
      <p:pic>
        <p:nvPicPr>
          <p:cNvPr id="73746" name="Picture 18" descr="MCj035420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4292600"/>
            <a:ext cx="1150938" cy="1181100"/>
          </a:xfrm>
          <a:prstGeom prst="rect">
            <a:avLst/>
          </a:prstGeom>
          <a:noFill/>
        </p:spPr>
      </p:pic>
      <p:pic>
        <p:nvPicPr>
          <p:cNvPr id="73751" name="Picture 23" descr="MCj0343077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739625">
            <a:off x="7019925" y="4365625"/>
            <a:ext cx="1223963" cy="971550"/>
          </a:xfrm>
          <a:prstGeom prst="rect">
            <a:avLst/>
          </a:prstGeom>
          <a:noFill/>
        </p:spPr>
      </p:pic>
      <p:sp>
        <p:nvSpPr>
          <p:cNvPr id="73757" name="Rectangle 29"/>
          <p:cNvSpPr>
            <a:spLocks noChangeArrowheads="1"/>
          </p:cNvSpPr>
          <p:nvPr/>
        </p:nvSpPr>
        <p:spPr bwMode="auto">
          <a:xfrm>
            <a:off x="4427538" y="2276475"/>
            <a:ext cx="144462" cy="73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3758" name="Rectangle 30"/>
          <p:cNvSpPr>
            <a:spLocks noChangeArrowheads="1"/>
          </p:cNvSpPr>
          <p:nvPr/>
        </p:nvSpPr>
        <p:spPr bwMode="auto">
          <a:xfrm>
            <a:off x="3382963" y="981075"/>
            <a:ext cx="2844800" cy="2089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3759" name="Picture 31" descr="Anjo_007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-2202171">
            <a:off x="4932363" y="1989138"/>
            <a:ext cx="2519362" cy="2279650"/>
          </a:xfrm>
          <a:prstGeom prst="rect">
            <a:avLst/>
          </a:prstGeom>
          <a:noFill/>
        </p:spPr>
      </p:pic>
      <p:pic>
        <p:nvPicPr>
          <p:cNvPr id="73760" name="Picture 32" descr="Anjaazu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280001">
            <a:off x="1979613" y="2133600"/>
            <a:ext cx="2341562" cy="2097088"/>
          </a:xfrm>
          <a:prstGeom prst="rect">
            <a:avLst/>
          </a:prstGeom>
          <a:noFill/>
        </p:spPr>
      </p:pic>
      <p:sp>
        <p:nvSpPr>
          <p:cNvPr id="73761" name="WordArt 33"/>
          <p:cNvSpPr>
            <a:spLocks noChangeArrowheads="1" noChangeShapeType="1" noTextEdit="1"/>
          </p:cNvSpPr>
          <p:nvPr/>
        </p:nvSpPr>
        <p:spPr bwMode="auto">
          <a:xfrm>
            <a:off x="2484438" y="1052513"/>
            <a:ext cx="4116387" cy="1214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C9FCB"/>
                    </a:gs>
                    <a:gs pos="100000">
                      <a:srgbClr val="990099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¡ Gracias por tu atención !</a:t>
            </a:r>
          </a:p>
          <a:p>
            <a:pPr algn="ctr"/>
            <a:endParaRPr lang="es-ES" sz="2800" kern="10">
              <a:ln w="9525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C9FCB"/>
                  </a:gs>
                  <a:gs pos="100000">
                    <a:srgbClr val="990099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73766" name="Picture 38" descr="j041056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84213" y="4005263"/>
            <a:ext cx="1754187" cy="17208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3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3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3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3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3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8" grpId="0" animBg="1"/>
      <p:bldP spid="7376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68" name="Picture 16" descr="Agifmania_(24)34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6387378">
            <a:off x="1101725" y="2265363"/>
            <a:ext cx="1176338" cy="1293812"/>
          </a:xfrm>
          <a:prstGeom prst="rect">
            <a:avLst/>
          </a:prstGeom>
          <a:noFill/>
        </p:spPr>
      </p:pic>
      <p:pic>
        <p:nvPicPr>
          <p:cNvPr id="74754" name="Picture 2" descr="figad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3775" y="1196975"/>
            <a:ext cx="4614863" cy="3535363"/>
          </a:xfrm>
          <a:prstGeom prst="rect">
            <a:avLst/>
          </a:prstGeom>
          <a:noFill/>
        </p:spPr>
      </p:pic>
      <p:pic>
        <p:nvPicPr>
          <p:cNvPr id="74755" name="Picture 3" descr="DENT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1688" y="1989138"/>
            <a:ext cx="1230312" cy="1230312"/>
          </a:xfrm>
          <a:prstGeom prst="rect">
            <a:avLst/>
          </a:prstGeom>
          <a:noFill/>
        </p:spPr>
      </p:pic>
      <p:sp>
        <p:nvSpPr>
          <p:cNvPr id="74757" name="AutoShape 5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863600" y="927100"/>
            <a:ext cx="74168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BR" b="1">
              <a:latin typeface="Arial" charset="0"/>
              <a:cs typeface="Times New Roman" pitchFamily="18" charset="0"/>
            </a:endParaRPr>
          </a:p>
          <a:p>
            <a:pPr algn="ctr"/>
            <a:endParaRPr lang="pt-BR" b="1"/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 b="1"/>
          </a:p>
          <a:p>
            <a:pPr algn="ctr"/>
            <a:endParaRPr lang="pt-BR" b="1"/>
          </a:p>
          <a:p>
            <a:pPr algn="ctr"/>
            <a:endParaRPr lang="pt-BR" b="1"/>
          </a:p>
          <a:p>
            <a:pPr algn="ctr"/>
            <a:endParaRPr lang="pt-BR" b="1"/>
          </a:p>
          <a:p>
            <a:pPr algn="ctr"/>
            <a:endParaRPr lang="pt-BR" b="1"/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endParaRPr lang="pt-BR" b="1">
              <a:latin typeface="Arial Unicode MS" pitchFamily="34" charset="-128"/>
            </a:endParaRPr>
          </a:p>
          <a:p>
            <a:pPr algn="ctr"/>
            <a:r>
              <a:rPr lang="pt-BR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Tu silencioso compañero,</a:t>
            </a:r>
          </a:p>
          <a:p>
            <a:pPr algn="ctr"/>
            <a:endParaRPr lang="pt-BR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pt-BR" b="1">
              <a:latin typeface="Arial" charset="0"/>
              <a:cs typeface="Times New Roman" pitchFamily="18" charset="0"/>
            </a:endParaRPr>
          </a:p>
        </p:txBody>
      </p:sp>
      <p:sp>
        <p:nvSpPr>
          <p:cNvPr id="74760" name="WordArt 8"/>
          <p:cNvSpPr>
            <a:spLocks noChangeArrowheads="1" noChangeShapeType="1" noTextEdit="1"/>
          </p:cNvSpPr>
          <p:nvPr/>
        </p:nvSpPr>
        <p:spPr bwMode="auto">
          <a:xfrm>
            <a:off x="3100388" y="5661025"/>
            <a:ext cx="2943225" cy="600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CC0099"/>
                    </a:gs>
                    <a:gs pos="100000">
                      <a:srgbClr val="FF99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Lucida Handwriting"/>
              </a:rPr>
              <a:t>El hígado</a:t>
            </a:r>
          </a:p>
        </p:txBody>
      </p:sp>
      <p:pic>
        <p:nvPicPr>
          <p:cNvPr id="74772" name="Picture 20" descr="j039860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1268413"/>
            <a:ext cx="2027237" cy="19446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4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4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47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2"/>
          <p:cNvSpPr>
            <a:spLocks noChangeArrowheads="1"/>
          </p:cNvSpPr>
          <p:nvPr/>
        </p:nvSpPr>
        <p:spPr bwMode="auto">
          <a:xfrm>
            <a:off x="0" y="0"/>
            <a:ext cx="9467850" cy="7100888"/>
          </a:xfrm>
          <a:custGeom>
            <a:avLst/>
            <a:gdLst>
              <a:gd name="G0" fmla="+- 795 0 0"/>
              <a:gd name="G1" fmla="+- 21600 0 795"/>
              <a:gd name="G2" fmla="+- 21600 0 795"/>
              <a:gd name="G3" fmla="*/ 21600 1 2"/>
              <a:gd name="G4" fmla="*/ 21600 1 2"/>
              <a:gd name="G5" fmla="*/ 795 1 2"/>
              <a:gd name="G6" fmla="*/ 795 3 2"/>
              <a:gd name="G7" fmla="+- G1 G5 0"/>
              <a:gd name="G8" fmla="+- G2 G5 0"/>
              <a:gd name="T0" fmla="*/ 0 w 21600"/>
              <a:gd name="T1" fmla="*/ 10800 h 21600"/>
              <a:gd name="T2" fmla="*/ 795 w 21600"/>
              <a:gd name="T3" fmla="*/ 10800 h 21600"/>
              <a:gd name="T4" fmla="*/ 14400 w 21600"/>
              <a:gd name="T5" fmla="*/ 21600 h 21600"/>
              <a:gd name="T6" fmla="*/ 14400 w 21600"/>
              <a:gd name="T7" fmla="*/ 20805 h 21600"/>
              <a:gd name="T8" fmla="*/ 28800 w 21600"/>
              <a:gd name="T9" fmla="*/ 10800 h 21600"/>
              <a:gd name="T10" fmla="*/ 28005 w 21600"/>
              <a:gd name="T11" fmla="*/ 10800 h 21600"/>
              <a:gd name="T12" fmla="*/ 14400 w 21600"/>
              <a:gd name="T13" fmla="*/ 0 h 21600"/>
              <a:gd name="T14" fmla="*/ 14400 w 21600"/>
              <a:gd name="T15" fmla="*/ 795 h 21600"/>
              <a:gd name="T16" fmla="*/ G0 w 21600"/>
              <a:gd name="T17" fmla="*/ G0 h 21600"/>
              <a:gd name="T18" fmla="*/ G1 w 21600"/>
              <a:gd name="T19" fmla="*/ G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8800" h="21600">
                <a:moveTo>
                  <a:pt x="0" y="0"/>
                </a:moveTo>
                <a:lnTo>
                  <a:pt x="0" y="21600"/>
                </a:lnTo>
                <a:lnTo>
                  <a:pt x="28800" y="21600"/>
                </a:lnTo>
                <a:lnTo>
                  <a:pt x="28800" y="0"/>
                </a:lnTo>
                <a:close/>
                <a:moveTo>
                  <a:pt x="795" y="795"/>
                </a:moveTo>
                <a:lnTo>
                  <a:pt x="795" y="20805"/>
                </a:lnTo>
                <a:lnTo>
                  <a:pt x="28005" y="20805"/>
                </a:lnTo>
                <a:lnTo>
                  <a:pt x="28005" y="795"/>
                </a:lnTo>
                <a:close/>
              </a:path>
            </a:pathLst>
          </a:custGeom>
          <a:gradFill rotWithShape="1">
            <a:gsLst>
              <a:gs pos="0">
                <a:srgbClr val="FC9FCB"/>
              </a:gs>
              <a:gs pos="6500">
                <a:srgbClr val="F8B049"/>
              </a:gs>
              <a:gs pos="10501">
                <a:srgbClr val="F8B049"/>
              </a:gs>
              <a:gs pos="31500">
                <a:srgbClr val="FEE7F2"/>
              </a:gs>
              <a:gs pos="33500">
                <a:srgbClr val="F952A0"/>
              </a:gs>
              <a:gs pos="34500">
                <a:srgbClr val="C50849"/>
              </a:gs>
              <a:gs pos="41001">
                <a:srgbClr val="B43E85"/>
              </a:gs>
              <a:gs pos="50000">
                <a:srgbClr val="F8B049"/>
              </a:gs>
              <a:gs pos="59000">
                <a:srgbClr val="B43E85"/>
              </a:gs>
              <a:gs pos="65500">
                <a:srgbClr val="C50849"/>
              </a:gs>
              <a:gs pos="66500">
                <a:srgbClr val="F952A0"/>
              </a:gs>
              <a:gs pos="68500">
                <a:srgbClr val="FEE7F2"/>
              </a:gs>
              <a:gs pos="89500">
                <a:srgbClr val="F8B049"/>
              </a:gs>
              <a:gs pos="93500">
                <a:srgbClr val="F8B049"/>
              </a:gs>
              <a:gs pos="100000">
                <a:srgbClr val="FC9FCB"/>
              </a:gs>
            </a:gsLst>
            <a:lin ang="18900000" scaled="1"/>
          </a:gradFill>
          <a:ln w="9525">
            <a:miter lim="800000"/>
            <a:headEnd/>
            <a:tailEnd/>
          </a:ln>
          <a:effectLst/>
          <a:scene3d>
            <a:camera prst="legacyPerspectiveFront"/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C9FCB"/>
            </a:extrusionClr>
          </a:sp3d>
        </p:spPr>
        <p:txBody>
          <a:bodyPr>
            <a:flatTx/>
          </a:bodyPr>
          <a:lstStyle/>
          <a:p>
            <a:endParaRPr lang="es-ES"/>
          </a:p>
        </p:txBody>
      </p:sp>
      <p:pic>
        <p:nvPicPr>
          <p:cNvPr id="59395" name="Picture 3" descr="Meridianos"/>
          <p:cNvPicPr>
            <a:picLocks noChangeAspect="1" noChangeArrowheads="1"/>
          </p:cNvPicPr>
          <p:nvPr/>
        </p:nvPicPr>
        <p:blipFill>
          <a:blip r:embed="rId2">
            <a:lum bright="20000" contrast="-20000"/>
          </a:blip>
          <a:srcRect/>
          <a:stretch>
            <a:fillRect/>
          </a:stretch>
        </p:blipFill>
        <p:spPr bwMode="auto">
          <a:xfrm>
            <a:off x="909638" y="790575"/>
            <a:ext cx="7324725" cy="5419725"/>
          </a:xfrm>
          <a:prstGeom prst="rect">
            <a:avLst/>
          </a:prstGeom>
          <a:noFill/>
        </p:spPr>
      </p:pic>
      <p:pic>
        <p:nvPicPr>
          <p:cNvPr id="59399" name="Picture 7" descr="MCj0344597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2838" y="981075"/>
            <a:ext cx="1838325" cy="1898650"/>
          </a:xfrm>
          <a:prstGeom prst="rect">
            <a:avLst/>
          </a:prstGeom>
          <a:noFill/>
        </p:spPr>
      </p:pic>
      <p:sp>
        <p:nvSpPr>
          <p:cNvPr id="59400" name="Text Box 8"/>
          <p:cNvSpPr txBox="1">
            <a:spLocks noChangeArrowheads="1"/>
          </p:cNvSpPr>
          <p:nvPr/>
        </p:nvSpPr>
        <p:spPr bwMode="auto">
          <a:xfrm>
            <a:off x="571472" y="3214686"/>
            <a:ext cx="80645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Texto adaptado </a:t>
            </a:r>
            <a:r>
              <a:rPr lang="pt-BR" sz="1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del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libro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:                                                                                    CHI NEI TSANG – </a:t>
            </a:r>
            <a:r>
              <a:rPr lang="pt-BR" sz="18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EL MESAJE DE LOS ÓRGANOS INTERNOS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- </a:t>
            </a:r>
            <a:r>
              <a:rPr lang="pt-BR" sz="1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Mantak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Chia </a:t>
            </a:r>
            <a:endParaRPr lang="pt-BR" sz="18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endParaRPr lang="pt-BR" sz="1800" b="1" dirty="0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r>
              <a:rPr lang="pt-BR" sz="1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Formatación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: OLGA MENDONÇA</a:t>
            </a:r>
          </a:p>
          <a:p>
            <a:pPr algn="ctr">
              <a:spcBef>
                <a:spcPct val="50000"/>
              </a:spcBef>
            </a:pPr>
            <a:r>
              <a:rPr lang="pt-BR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Psicóloga                                                                                           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Psicoterapia - </a:t>
            </a:r>
            <a:r>
              <a:rPr lang="pt-BR" sz="1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Naturoterapia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- </a:t>
            </a:r>
            <a:r>
              <a:rPr lang="pt-BR" sz="1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Reprogramación</a:t>
            </a: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Mental</a:t>
            </a:r>
          </a:p>
          <a:p>
            <a:pPr algn="ctr">
              <a:spcBef>
                <a:spcPct val="50000"/>
              </a:spcBef>
            </a:pPr>
            <a:r>
              <a:rPr lang="pt-BR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Contacto: </a:t>
            </a:r>
            <a:r>
              <a:rPr lang="pt-BR" sz="1800" b="1" dirty="0">
                <a:solidFill>
                  <a:srgbClr val="5C22D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hlinkClick r:id="rId4"/>
              </a:rPr>
              <a:t>terapeutaolga@yahoo.com.br</a:t>
            </a:r>
            <a:endParaRPr lang="pt-BR" sz="1800" b="1" dirty="0">
              <a:solidFill>
                <a:srgbClr val="5C22D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  <a:p>
            <a:pPr algn="ctr">
              <a:spcBef>
                <a:spcPct val="50000"/>
              </a:spcBef>
            </a:pPr>
            <a:endParaRPr lang="pt-BR" sz="1800" b="1" dirty="0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9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94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94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594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y_tu_higado.pps(FM)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Soy_tu_higado.pps(FM)</Template>
  <TotalTime>10</TotalTime>
  <Words>1266</Words>
  <Application>Microsoft PowerPoint</Application>
  <PresentationFormat>Presentación en pantalla (4:3)</PresentationFormat>
  <Paragraphs>184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34</vt:i4>
      </vt:variant>
    </vt:vector>
  </HeadingPairs>
  <TitlesOfParts>
    <vt:vector size="41" baseType="lpstr">
      <vt:lpstr>Times New Roman</vt:lpstr>
      <vt:lpstr>Arial</vt:lpstr>
      <vt:lpstr>Arial Unicode MS</vt:lpstr>
      <vt:lpstr>Wingdings</vt:lpstr>
      <vt:lpstr>Soy_tu_higado.pps(FM)</vt:lpstr>
      <vt:lpstr>Projekt domyślny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2014-02-04T15:13:08Z</dcterms:created>
  <dcterms:modified xsi:type="dcterms:W3CDTF">2014-02-04T15:23:33Z</dcterms:modified>
</cp:coreProperties>
</file>