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m4ux0NuVewvLrAyVt15lA" hashData="o3QKdIMWlh38YsZUhWR5/UZYlV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CBE6347-89A1-42FF-9147-B93FC1F48E92}"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6A3EEEE-2219-4F1E-9A0C-46F37E2043DD}"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F2693F7-DE78-4964-B107-6C698903535B}"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4347E9A-7CD8-45FA-AC20-29F1E12996B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AF7565A-2EF5-415B-9B7F-AD4B7A95AC6A}"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2643C00D-0BD5-485A-B4AD-7F10BA2771E4}"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97807F8F-6217-4E86-9F58-8EC948FA5A9D}"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7BE751F-DFA7-4C93-AE48-056C7D6F4D4F}"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F6F9605-9D84-49A8-8B6A-472F291A237B}"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1C7C524-73E4-4075-993C-A72FAF45E807}"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B78A7D3-70A5-4E5A-9B07-2AA8DE3C3910}"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28594CD-437A-4BBD-8EA4-018F929E2E3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accent1"/>
            </a:gs>
            <a:gs pos="50000">
              <a:schemeClr val="bg1"/>
            </a:gs>
            <a:gs pos="100000">
              <a:schemeClr val="accent1"/>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7734391-3BCA-46BC-AAFB-B4347FA44F8B}"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142B003-E5B6-4517-88CD-2E915351446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323850" y="2708275"/>
            <a:ext cx="8569325" cy="1470025"/>
          </a:xfrm>
        </p:spPr>
        <p:txBody>
          <a:bodyPr/>
          <a:lstStyle/>
          <a:p>
            <a:r>
              <a:rPr lang="es-ES_tradnl" dirty="0">
                <a:solidFill>
                  <a:srgbClr val="FF0000"/>
                </a:solidFill>
                <a:latin typeface="Arial Black" pitchFamily="34" charset="0"/>
              </a:rPr>
              <a:t>¿QUÉ HUEVOS COMEMOS?</a:t>
            </a:r>
            <a:endParaRPr lang="es-ES" dirty="0">
              <a:solidFill>
                <a:srgbClr val="FF0000"/>
              </a:solidFill>
              <a:latin typeface="Arial Black" pitchFamily="34" charset="0"/>
            </a:endParaRPr>
          </a:p>
        </p:txBody>
      </p:sp>
      <p:sp>
        <p:nvSpPr>
          <p:cNvPr id="2051" name="Rectangle 3"/>
          <p:cNvSpPr>
            <a:spLocks noGrp="1" noChangeArrowheads="1"/>
          </p:cNvSpPr>
          <p:nvPr>
            <p:ph type="subTitle" idx="1"/>
          </p:nvPr>
        </p:nvSpPr>
        <p:spPr/>
        <p:txBody>
          <a:bodyPr/>
          <a:lstStyle/>
          <a:p>
            <a:pPr algn="l"/>
            <a:endParaRPr lang="es-ES" dirty="0"/>
          </a:p>
        </p:txBody>
      </p:sp>
      <p:pic>
        <p:nvPicPr>
          <p:cNvPr id="7" name="Picture 6" descr="firma choqui"/>
          <p:cNvPicPr>
            <a:picLocks noChangeAspect="1" noChangeArrowheads="1"/>
          </p:cNvPicPr>
          <p:nvPr/>
        </p:nvPicPr>
        <p:blipFill>
          <a:blip r:embed="rId2" cstate="print"/>
          <a:srcRect/>
          <a:stretch>
            <a:fillRect/>
          </a:stretch>
        </p:blipFill>
        <p:spPr bwMode="auto">
          <a:xfrm>
            <a:off x="7092950" y="6240463"/>
            <a:ext cx="1306513" cy="31115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endParaRPr lang="es-ES"/>
          </a:p>
        </p:txBody>
      </p:sp>
      <p:sp>
        <p:nvSpPr>
          <p:cNvPr id="3075" name="Rectangle 3"/>
          <p:cNvSpPr>
            <a:spLocks noGrp="1" noChangeArrowheads="1"/>
          </p:cNvSpPr>
          <p:nvPr>
            <p:ph type="body" idx="1"/>
          </p:nvPr>
        </p:nvSpPr>
        <p:spPr>
          <a:xfrm>
            <a:off x="457200" y="4365625"/>
            <a:ext cx="8229600" cy="2087563"/>
          </a:xfrm>
        </p:spPr>
        <p:txBody>
          <a:bodyPr/>
          <a:lstStyle/>
          <a:p>
            <a:pPr>
              <a:buFontTx/>
              <a:buNone/>
            </a:pPr>
            <a:r>
              <a:rPr lang="es-ES_tradnl" sz="1600"/>
              <a:t>Desde hace unos años, casi todos los huevos que compramos tienen grabado un código alfanumérico.</a:t>
            </a:r>
          </a:p>
          <a:p>
            <a:pPr>
              <a:buFontTx/>
              <a:buNone/>
            </a:pPr>
            <a:endParaRPr lang="es-ES_tradnl" sz="1600"/>
          </a:p>
          <a:p>
            <a:pPr>
              <a:buFontTx/>
              <a:buNone/>
            </a:pPr>
            <a:r>
              <a:rPr lang="es-ES_tradnl" sz="1600"/>
              <a:t>La más importante de todas estas cifras es la primera. Ya que nos indica si la gallina vive en condiciones dignas o, por el contrario, está hacinada en una jaula y sin ver la luz del sol, desde su nacimiento hasta su muerte.</a:t>
            </a:r>
          </a:p>
          <a:p>
            <a:pPr>
              <a:buFontTx/>
              <a:buNone/>
            </a:pPr>
            <a:endParaRPr lang="es-ES_tradnl" sz="1600"/>
          </a:p>
          <a:p>
            <a:pPr>
              <a:buFontTx/>
              <a:buNone/>
            </a:pPr>
            <a:endParaRPr lang="es-ES" sz="1600"/>
          </a:p>
        </p:txBody>
      </p:sp>
      <p:pic>
        <p:nvPicPr>
          <p:cNvPr id="3076" name="Picture 4" descr="Huevo codigo"/>
          <p:cNvPicPr>
            <a:picLocks noChangeAspect="1" noChangeArrowheads="1"/>
          </p:cNvPicPr>
          <p:nvPr/>
        </p:nvPicPr>
        <p:blipFill>
          <a:blip r:embed="rId2"/>
          <a:srcRect/>
          <a:stretch>
            <a:fillRect/>
          </a:stretch>
        </p:blipFill>
        <p:spPr bwMode="auto">
          <a:xfrm>
            <a:off x="2555875" y="188913"/>
            <a:ext cx="3810000" cy="3810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s-ES"/>
          </a:p>
        </p:txBody>
      </p:sp>
      <p:sp>
        <p:nvSpPr>
          <p:cNvPr id="4099" name="Rectangle 3"/>
          <p:cNvSpPr>
            <a:spLocks noGrp="1" noChangeArrowheads="1"/>
          </p:cNvSpPr>
          <p:nvPr>
            <p:ph type="body" idx="1"/>
          </p:nvPr>
        </p:nvSpPr>
        <p:spPr>
          <a:xfrm>
            <a:off x="539750" y="4581525"/>
            <a:ext cx="8229600" cy="1905000"/>
          </a:xfrm>
        </p:spPr>
        <p:txBody>
          <a:bodyPr/>
          <a:lstStyle/>
          <a:p>
            <a:pPr>
              <a:lnSpc>
                <a:spcPct val="90000"/>
              </a:lnSpc>
              <a:buFontTx/>
              <a:buNone/>
            </a:pPr>
            <a:r>
              <a:rPr lang="es-ES_tradnl" sz="1400"/>
              <a:t>Cuando la primera cifra es un 3, significa que esa gallina vive hacinada en jaulas, con un espacio máximo para cada gallina de 600 cm</a:t>
            </a:r>
            <a:r>
              <a:rPr lang="es-ES_tradnl" sz="1400" baseline="30000"/>
              <a:t>2</a:t>
            </a:r>
            <a:r>
              <a:rPr lang="es-ES_tradnl" sz="1400"/>
              <a:t>, es decir, menor que la superficie de un folio. Se les suele cortar el pico (operación muy dolorosa) para que cuando estén desesperadas por el estrés, no puedan picotear a sus compañeras. Al pisar sólo el alambre de las jaulas se les producen gravísimas heridas y malformaciones en las patas. Estas gallinas es probable que nunca lleguen a ver la luz del sol.</a:t>
            </a:r>
          </a:p>
          <a:p>
            <a:pPr>
              <a:lnSpc>
                <a:spcPct val="90000"/>
              </a:lnSpc>
              <a:buFontTx/>
              <a:buNone/>
            </a:pPr>
            <a:endParaRPr lang="es-ES_tradnl" sz="1400"/>
          </a:p>
          <a:p>
            <a:pPr>
              <a:lnSpc>
                <a:spcPct val="90000"/>
              </a:lnSpc>
              <a:buFontTx/>
              <a:buNone/>
            </a:pPr>
            <a:r>
              <a:rPr lang="es-ES_tradnl" sz="1400"/>
              <a:t>Recuerda, los huevos cuyo primer código es un 3 vienen de gallinas que viven hacinadas en jaulas.</a:t>
            </a:r>
            <a:endParaRPr lang="es-ES" sz="1400"/>
          </a:p>
        </p:txBody>
      </p:sp>
      <p:pic>
        <p:nvPicPr>
          <p:cNvPr id="4101" name="Picture 5" descr="Gallinas código 3"/>
          <p:cNvPicPr>
            <a:picLocks noChangeAspect="1" noChangeArrowheads="1"/>
          </p:cNvPicPr>
          <p:nvPr/>
        </p:nvPicPr>
        <p:blipFill>
          <a:blip r:embed="rId2"/>
          <a:srcRect/>
          <a:stretch>
            <a:fillRect/>
          </a:stretch>
        </p:blipFill>
        <p:spPr bwMode="auto">
          <a:xfrm>
            <a:off x="3563938" y="260350"/>
            <a:ext cx="5080000" cy="3416300"/>
          </a:xfrm>
          <a:prstGeom prst="rect">
            <a:avLst/>
          </a:prstGeom>
          <a:noFill/>
        </p:spPr>
      </p:pic>
      <p:pic>
        <p:nvPicPr>
          <p:cNvPr id="4102" name="Picture 6" descr="identidad huevo"/>
          <p:cNvPicPr>
            <a:picLocks noChangeAspect="1" noChangeArrowheads="1"/>
          </p:cNvPicPr>
          <p:nvPr/>
        </p:nvPicPr>
        <p:blipFill>
          <a:blip r:embed="rId3"/>
          <a:srcRect/>
          <a:stretch>
            <a:fillRect/>
          </a:stretch>
        </p:blipFill>
        <p:spPr bwMode="auto">
          <a:xfrm>
            <a:off x="395288" y="188913"/>
            <a:ext cx="2716212" cy="2141537"/>
          </a:xfrm>
          <a:prstGeom prst="rect">
            <a:avLst/>
          </a:prstGeom>
          <a:noFill/>
        </p:spPr>
      </p:pic>
      <p:sp>
        <p:nvSpPr>
          <p:cNvPr id="4104" name="Line 8"/>
          <p:cNvSpPr>
            <a:spLocks noChangeShapeType="1"/>
          </p:cNvSpPr>
          <p:nvPr/>
        </p:nvSpPr>
        <p:spPr bwMode="auto">
          <a:xfrm flipV="1">
            <a:off x="1042988" y="1412875"/>
            <a:ext cx="0" cy="649288"/>
          </a:xfrm>
          <a:prstGeom prst="line">
            <a:avLst/>
          </a:prstGeom>
          <a:noFill/>
          <a:ln w="9525">
            <a:solidFill>
              <a:schemeClr val="tx1"/>
            </a:solidFill>
            <a:round/>
            <a:headEnd/>
            <a:tailEnd type="triangle" w="med" len="med"/>
          </a:ln>
          <a:effectLst/>
        </p:spPr>
        <p:txBody>
          <a:bodyPr/>
          <a:lstStyle/>
          <a:p>
            <a:endParaRPr lang="es-ES"/>
          </a:p>
        </p:txBody>
      </p:sp>
      <p:pic>
        <p:nvPicPr>
          <p:cNvPr id="4106" name="Picture 10" descr="Cortando pico pollos"/>
          <p:cNvPicPr>
            <a:picLocks noChangeAspect="1" noChangeArrowheads="1"/>
          </p:cNvPicPr>
          <p:nvPr/>
        </p:nvPicPr>
        <p:blipFill>
          <a:blip r:embed="rId4" cstate="print"/>
          <a:srcRect/>
          <a:stretch>
            <a:fillRect/>
          </a:stretch>
        </p:blipFill>
        <p:spPr bwMode="auto">
          <a:xfrm>
            <a:off x="323850" y="2420938"/>
            <a:ext cx="3024188" cy="19526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ph type="title"/>
          </p:nvPr>
        </p:nvGraphicFramePr>
        <p:xfrm>
          <a:off x="2555875" y="476250"/>
          <a:ext cx="6048375" cy="2784475"/>
        </p:xfrm>
        <a:graphic>
          <a:graphicData uri="http://schemas.openxmlformats.org/presentationml/2006/ole">
            <p:oleObj spid="_x0000_s5122" name="CorelPhotoPaint.Image.10" r:id="rId3" imgW="5295238" imgH="2438095" progId="CorelPhotoPaint.Image.10">
              <p:embed/>
            </p:oleObj>
          </a:graphicData>
        </a:graphic>
      </p:graphicFrame>
      <p:sp>
        <p:nvSpPr>
          <p:cNvPr id="5123" name="Rectangle 3"/>
          <p:cNvSpPr>
            <a:spLocks noGrp="1" noChangeArrowheads="1"/>
          </p:cNvSpPr>
          <p:nvPr>
            <p:ph type="body" idx="1"/>
          </p:nvPr>
        </p:nvSpPr>
        <p:spPr>
          <a:xfrm>
            <a:off x="468313" y="4508500"/>
            <a:ext cx="8229600" cy="1512888"/>
          </a:xfrm>
        </p:spPr>
        <p:txBody>
          <a:bodyPr/>
          <a:lstStyle/>
          <a:p>
            <a:pPr>
              <a:lnSpc>
                <a:spcPct val="80000"/>
              </a:lnSpc>
              <a:buFontTx/>
              <a:buNone/>
            </a:pPr>
            <a:r>
              <a:rPr lang="es-ES_tradnl" sz="1400"/>
              <a:t>Cuando la primera cifra del código del huevo es un 2, la gallina que lo ha puesto vive en el suelo de naves densamente pobladas, de hasta 12 gallinas por metro cuadrado. En épocas de calor muchísimas mueren por asfixia.</a:t>
            </a:r>
          </a:p>
          <a:p>
            <a:pPr>
              <a:lnSpc>
                <a:spcPct val="80000"/>
              </a:lnSpc>
              <a:buFontTx/>
              <a:buNone/>
            </a:pPr>
            <a:endParaRPr lang="es-ES_tradnl" sz="1400"/>
          </a:p>
          <a:p>
            <a:pPr>
              <a:lnSpc>
                <a:spcPct val="80000"/>
              </a:lnSpc>
              <a:buFontTx/>
              <a:buNone/>
            </a:pPr>
            <a:r>
              <a:rPr lang="es-ES_tradnl" sz="1400"/>
              <a:t>No están en jaulas, pero nunca salen al exterior y apenas tienen espacio para moverse. El amoníaco y el hedor de las heces contaminan el aire y proliferan las enfermedades. También se les suele cortar el pico para que no se agredan una a otras. </a:t>
            </a:r>
            <a:endParaRPr lang="es-ES" sz="1400"/>
          </a:p>
        </p:txBody>
      </p:sp>
      <p:pic>
        <p:nvPicPr>
          <p:cNvPr id="5128" name="Picture 8" descr="Huevos 2"/>
          <p:cNvPicPr>
            <a:picLocks noChangeAspect="1" noChangeArrowheads="1"/>
          </p:cNvPicPr>
          <p:nvPr/>
        </p:nvPicPr>
        <p:blipFill>
          <a:blip r:embed="rId4"/>
          <a:srcRect/>
          <a:stretch>
            <a:fillRect/>
          </a:stretch>
        </p:blipFill>
        <p:spPr bwMode="auto">
          <a:xfrm>
            <a:off x="250825" y="188913"/>
            <a:ext cx="2224088" cy="2590800"/>
          </a:xfrm>
          <a:prstGeom prst="rect">
            <a:avLst/>
          </a:prstGeom>
          <a:noFill/>
        </p:spPr>
      </p:pic>
      <p:sp>
        <p:nvSpPr>
          <p:cNvPr id="5129" name="Line 9"/>
          <p:cNvSpPr>
            <a:spLocks noChangeShapeType="1"/>
          </p:cNvSpPr>
          <p:nvPr/>
        </p:nvSpPr>
        <p:spPr bwMode="auto">
          <a:xfrm flipV="1">
            <a:off x="611188" y="1773238"/>
            <a:ext cx="0" cy="935037"/>
          </a:xfrm>
          <a:prstGeom prst="line">
            <a:avLst/>
          </a:prstGeom>
          <a:noFill/>
          <a:ln w="9525">
            <a:solidFill>
              <a:schemeClr val="tx1"/>
            </a:solidFill>
            <a:round/>
            <a:headEnd/>
            <a:tailEnd type="triangle" w="med" len="med"/>
          </a:ln>
          <a:effectLst/>
        </p:spPr>
        <p:txBody>
          <a:bodyPr/>
          <a:lstStyle/>
          <a:p>
            <a:endParaRPr lang="es-ES"/>
          </a:p>
        </p:txBody>
      </p:sp>
      <p:pic>
        <p:nvPicPr>
          <p:cNvPr id="5131" name="Picture 11" descr="chicken15"/>
          <p:cNvPicPr>
            <a:picLocks noChangeAspect="1" noChangeArrowheads="1"/>
          </p:cNvPicPr>
          <p:nvPr/>
        </p:nvPicPr>
        <p:blipFill>
          <a:blip r:embed="rId5"/>
          <a:srcRect/>
          <a:stretch>
            <a:fillRect/>
          </a:stretch>
        </p:blipFill>
        <p:spPr bwMode="auto">
          <a:xfrm>
            <a:off x="323850" y="2781300"/>
            <a:ext cx="1428750" cy="1685925"/>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es-ES"/>
          </a:p>
        </p:txBody>
      </p:sp>
      <p:sp>
        <p:nvSpPr>
          <p:cNvPr id="6147" name="Rectangle 3"/>
          <p:cNvSpPr>
            <a:spLocks noGrp="1" noChangeArrowheads="1"/>
          </p:cNvSpPr>
          <p:nvPr>
            <p:ph type="body" idx="1"/>
          </p:nvPr>
        </p:nvSpPr>
        <p:spPr>
          <a:xfrm>
            <a:off x="468313" y="4437063"/>
            <a:ext cx="8229600" cy="1944687"/>
          </a:xfrm>
        </p:spPr>
        <p:txBody>
          <a:bodyPr/>
          <a:lstStyle/>
          <a:p>
            <a:pPr>
              <a:lnSpc>
                <a:spcPct val="90000"/>
              </a:lnSpc>
              <a:buFontTx/>
              <a:buNone/>
            </a:pPr>
            <a:r>
              <a:rPr lang="es-ES_tradnl" sz="2400"/>
              <a:t>Cuando el primer número del código es 1 quiere decir que ese huevo ha sido puesto por una gallina campera. Pueden salir al exterior, escarbar y moverse con cierta libertad. La densidad de las gallinas fuera del gallinero no puede ser superior a una cada 4 metros cuadrados.</a:t>
            </a:r>
            <a:endParaRPr lang="es-ES" sz="2400"/>
          </a:p>
        </p:txBody>
      </p:sp>
      <p:pic>
        <p:nvPicPr>
          <p:cNvPr id="6148" name="Picture 4" descr="Codigo 1"/>
          <p:cNvPicPr>
            <a:picLocks noChangeAspect="1" noChangeArrowheads="1"/>
          </p:cNvPicPr>
          <p:nvPr/>
        </p:nvPicPr>
        <p:blipFill>
          <a:blip r:embed="rId2"/>
          <a:srcRect/>
          <a:stretch>
            <a:fillRect/>
          </a:stretch>
        </p:blipFill>
        <p:spPr bwMode="auto">
          <a:xfrm>
            <a:off x="3635375" y="188913"/>
            <a:ext cx="5287963" cy="3965575"/>
          </a:xfrm>
          <a:prstGeom prst="rect">
            <a:avLst/>
          </a:prstGeom>
          <a:noFill/>
        </p:spPr>
      </p:pic>
      <p:pic>
        <p:nvPicPr>
          <p:cNvPr id="6149" name="Picture 5" descr="Huevos1"/>
          <p:cNvPicPr>
            <a:picLocks noChangeAspect="1" noChangeArrowheads="1"/>
          </p:cNvPicPr>
          <p:nvPr/>
        </p:nvPicPr>
        <p:blipFill>
          <a:blip r:embed="rId3"/>
          <a:srcRect/>
          <a:stretch>
            <a:fillRect/>
          </a:stretch>
        </p:blipFill>
        <p:spPr bwMode="auto">
          <a:xfrm>
            <a:off x="395288" y="260350"/>
            <a:ext cx="2673350" cy="3384550"/>
          </a:xfrm>
          <a:prstGeom prst="rect">
            <a:avLst/>
          </a:prstGeom>
          <a:noFill/>
        </p:spPr>
      </p:pic>
      <p:sp>
        <p:nvSpPr>
          <p:cNvPr id="6150" name="Line 6"/>
          <p:cNvSpPr>
            <a:spLocks noChangeShapeType="1"/>
          </p:cNvSpPr>
          <p:nvPr/>
        </p:nvSpPr>
        <p:spPr bwMode="auto">
          <a:xfrm flipV="1">
            <a:off x="900113" y="2205038"/>
            <a:ext cx="0" cy="360362"/>
          </a:xfrm>
          <a:prstGeom prst="line">
            <a:avLst/>
          </a:prstGeom>
          <a:noFill/>
          <a:ln w="9525">
            <a:solidFill>
              <a:schemeClr val="tx1"/>
            </a:solidFill>
            <a:round/>
            <a:headEnd/>
            <a:tailEnd type="triangle" w="med" len="med"/>
          </a:ln>
          <a:effectLst/>
        </p:spPr>
        <p:txBody>
          <a:bodyPr/>
          <a:lstStyle/>
          <a:p>
            <a:endParaRPr lang="es-E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endParaRPr lang="es-ES"/>
          </a:p>
        </p:txBody>
      </p:sp>
      <p:sp>
        <p:nvSpPr>
          <p:cNvPr id="8195" name="Rectangle 3"/>
          <p:cNvSpPr>
            <a:spLocks noGrp="1" noChangeArrowheads="1"/>
          </p:cNvSpPr>
          <p:nvPr>
            <p:ph type="body" idx="1"/>
          </p:nvPr>
        </p:nvSpPr>
        <p:spPr>
          <a:xfrm>
            <a:off x="457200" y="4581525"/>
            <a:ext cx="8229600" cy="1871663"/>
          </a:xfrm>
        </p:spPr>
        <p:txBody>
          <a:bodyPr/>
          <a:lstStyle/>
          <a:p>
            <a:pPr>
              <a:lnSpc>
                <a:spcPct val="80000"/>
              </a:lnSpc>
              <a:buFontTx/>
              <a:buNone/>
            </a:pPr>
            <a:r>
              <a:rPr lang="es-ES_tradnl" sz="2400"/>
              <a:t>Si el primer número es un 0 ese huevo pertenece a la producción ecológica. Las gallinas se mueven con una libertad similar a las gallinas camperas (código 1), y además, el 80% de su alimentación debe proceder de la agricultura ecológica. Limitándose también el uso de antibióticos y medicamentos.</a:t>
            </a:r>
            <a:endParaRPr lang="es-ES" sz="2400"/>
          </a:p>
        </p:txBody>
      </p:sp>
      <p:pic>
        <p:nvPicPr>
          <p:cNvPr id="8196" name="Picture 4" descr="Codigo 0"/>
          <p:cNvPicPr>
            <a:picLocks noChangeAspect="1" noChangeArrowheads="1"/>
          </p:cNvPicPr>
          <p:nvPr/>
        </p:nvPicPr>
        <p:blipFill>
          <a:blip r:embed="rId2"/>
          <a:srcRect/>
          <a:stretch>
            <a:fillRect/>
          </a:stretch>
        </p:blipFill>
        <p:spPr bwMode="auto">
          <a:xfrm>
            <a:off x="2771775" y="188913"/>
            <a:ext cx="6143625" cy="3819525"/>
          </a:xfrm>
          <a:prstGeom prst="rect">
            <a:avLst/>
          </a:prstGeom>
          <a:noFill/>
        </p:spPr>
      </p:pic>
      <p:pic>
        <p:nvPicPr>
          <p:cNvPr id="8197" name="Picture 5" descr="Huevo codigo"/>
          <p:cNvPicPr>
            <a:picLocks noChangeAspect="1" noChangeArrowheads="1"/>
          </p:cNvPicPr>
          <p:nvPr/>
        </p:nvPicPr>
        <p:blipFill>
          <a:blip r:embed="rId3"/>
          <a:srcRect/>
          <a:stretch>
            <a:fillRect/>
          </a:stretch>
        </p:blipFill>
        <p:spPr bwMode="auto">
          <a:xfrm>
            <a:off x="0" y="549275"/>
            <a:ext cx="2736850" cy="3024188"/>
          </a:xfrm>
          <a:prstGeom prst="rect">
            <a:avLst/>
          </a:prstGeom>
          <a:noFill/>
        </p:spPr>
      </p:pic>
      <p:sp>
        <p:nvSpPr>
          <p:cNvPr id="8198" name="Line 6"/>
          <p:cNvSpPr>
            <a:spLocks noChangeShapeType="1"/>
          </p:cNvSpPr>
          <p:nvPr/>
        </p:nvSpPr>
        <p:spPr bwMode="auto">
          <a:xfrm flipV="1">
            <a:off x="684213" y="2060575"/>
            <a:ext cx="0" cy="574675"/>
          </a:xfrm>
          <a:prstGeom prst="line">
            <a:avLst/>
          </a:prstGeom>
          <a:noFill/>
          <a:ln w="9525">
            <a:solidFill>
              <a:schemeClr val="tx1"/>
            </a:solidFill>
            <a:round/>
            <a:headEnd/>
            <a:tailEnd type="triangle" w="med" len="med"/>
          </a:ln>
          <a:effectLst/>
        </p:spPr>
        <p:txBody>
          <a:bodyPr/>
          <a:lstStyle/>
          <a:p>
            <a:endParaRPr lang="es-E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s-ES"/>
          </a:p>
        </p:txBody>
      </p:sp>
      <p:sp>
        <p:nvSpPr>
          <p:cNvPr id="9219" name="Rectangle 3"/>
          <p:cNvSpPr>
            <a:spLocks noGrp="1" noChangeArrowheads="1"/>
          </p:cNvSpPr>
          <p:nvPr>
            <p:ph type="body" idx="1"/>
          </p:nvPr>
        </p:nvSpPr>
        <p:spPr>
          <a:xfrm>
            <a:off x="457200" y="3573463"/>
            <a:ext cx="8229600" cy="3024187"/>
          </a:xfrm>
        </p:spPr>
        <p:txBody>
          <a:bodyPr/>
          <a:lstStyle/>
          <a:p>
            <a:pPr>
              <a:lnSpc>
                <a:spcPct val="80000"/>
              </a:lnSpc>
              <a:buFontTx/>
              <a:buNone/>
            </a:pPr>
            <a:r>
              <a:rPr lang="es-ES_tradnl" sz="2400"/>
              <a:t>Compra siempre huevos cuyo envoltorio especifique claramente que pertenecen a la producción ecológica o a gallinas camperas. Recuerda, sus huevos deben tener el código 0 o 1.</a:t>
            </a:r>
          </a:p>
          <a:p>
            <a:pPr>
              <a:lnSpc>
                <a:spcPct val="80000"/>
              </a:lnSpc>
              <a:buFontTx/>
              <a:buNone/>
            </a:pPr>
            <a:r>
              <a:rPr lang="es-ES_tradnl" sz="2400"/>
              <a:t>Nunca consumas huevos de gallinas criadas en jaulas (código 3) o en el suelo de naves (código 2). Estarás fomentando el maltrato animal.</a:t>
            </a:r>
          </a:p>
          <a:p>
            <a:pPr>
              <a:lnSpc>
                <a:spcPct val="80000"/>
              </a:lnSpc>
              <a:buFontTx/>
              <a:buNone/>
            </a:pPr>
            <a:endParaRPr lang="es-ES_tradnl" sz="2400"/>
          </a:p>
          <a:p>
            <a:pPr>
              <a:lnSpc>
                <a:spcPct val="80000"/>
              </a:lnSpc>
              <a:buFontTx/>
              <a:buNone/>
            </a:pPr>
            <a:r>
              <a:rPr lang="es-ES_tradnl" sz="2400"/>
              <a:t>La diferencia de dinero no es mucha.</a:t>
            </a:r>
            <a:endParaRPr lang="es-ES" sz="2400"/>
          </a:p>
        </p:txBody>
      </p:sp>
      <p:pic>
        <p:nvPicPr>
          <p:cNvPr id="9220" name="Picture 4" descr="Caja camperos"/>
          <p:cNvPicPr>
            <a:picLocks noChangeAspect="1" noChangeArrowheads="1"/>
          </p:cNvPicPr>
          <p:nvPr/>
        </p:nvPicPr>
        <p:blipFill>
          <a:blip r:embed="rId2"/>
          <a:srcRect/>
          <a:stretch>
            <a:fillRect/>
          </a:stretch>
        </p:blipFill>
        <p:spPr bwMode="auto">
          <a:xfrm>
            <a:off x="179388" y="0"/>
            <a:ext cx="3960812" cy="2970213"/>
          </a:xfrm>
          <a:prstGeom prst="rect">
            <a:avLst/>
          </a:prstGeom>
          <a:noFill/>
        </p:spPr>
      </p:pic>
      <p:pic>
        <p:nvPicPr>
          <p:cNvPr id="9221" name="Picture 5" descr="Cja ecologica"/>
          <p:cNvPicPr>
            <a:picLocks noChangeAspect="1" noChangeArrowheads="1"/>
          </p:cNvPicPr>
          <p:nvPr/>
        </p:nvPicPr>
        <p:blipFill>
          <a:blip r:embed="rId3"/>
          <a:srcRect/>
          <a:stretch>
            <a:fillRect/>
          </a:stretch>
        </p:blipFill>
        <p:spPr bwMode="auto">
          <a:xfrm>
            <a:off x="4067175" y="0"/>
            <a:ext cx="4608513" cy="3079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457200" y="4076700"/>
            <a:ext cx="8229600" cy="2305050"/>
          </a:xfrm>
        </p:spPr>
        <p:txBody>
          <a:bodyPr/>
          <a:lstStyle/>
          <a:p>
            <a:pPr>
              <a:lnSpc>
                <a:spcPct val="90000"/>
              </a:lnSpc>
              <a:buFontTx/>
              <a:buNone/>
            </a:pPr>
            <a:r>
              <a:rPr lang="es-ES_tradnl" sz="2400"/>
              <a:t>Tu decides si por unos céntimos que puedes ahorrar en una docena de huevos no te importa ser cómplice del maltrato animal.</a:t>
            </a:r>
          </a:p>
          <a:p>
            <a:pPr>
              <a:lnSpc>
                <a:spcPct val="90000"/>
              </a:lnSpc>
              <a:buFontTx/>
              <a:buNone/>
            </a:pPr>
            <a:endParaRPr lang="es-ES_tradnl" sz="2400"/>
          </a:p>
          <a:p>
            <a:pPr>
              <a:lnSpc>
                <a:spcPct val="90000"/>
              </a:lnSpc>
              <a:buFontTx/>
              <a:buNone/>
            </a:pPr>
            <a:r>
              <a:rPr lang="es-ES_tradnl" sz="2400"/>
              <a:t>Compra huevos de producción ecológica o campera. No es tirar el dinero.</a:t>
            </a:r>
          </a:p>
          <a:p>
            <a:pPr>
              <a:lnSpc>
                <a:spcPct val="90000"/>
              </a:lnSpc>
              <a:buFontTx/>
              <a:buNone/>
            </a:pPr>
            <a:endParaRPr lang="es-ES" sz="2400"/>
          </a:p>
        </p:txBody>
      </p:sp>
      <p:pic>
        <p:nvPicPr>
          <p:cNvPr id="10244" name="Picture 4" descr="foto-gallinas-hacinadas"/>
          <p:cNvPicPr>
            <a:picLocks noChangeAspect="1" noChangeArrowheads="1"/>
          </p:cNvPicPr>
          <p:nvPr/>
        </p:nvPicPr>
        <p:blipFill>
          <a:blip r:embed="rId2"/>
          <a:srcRect/>
          <a:stretch>
            <a:fillRect/>
          </a:stretch>
        </p:blipFill>
        <p:spPr bwMode="auto">
          <a:xfrm>
            <a:off x="900113" y="260350"/>
            <a:ext cx="3889375" cy="2813050"/>
          </a:xfrm>
          <a:prstGeom prst="rect">
            <a:avLst/>
          </a:prstGeom>
          <a:noFill/>
        </p:spPr>
      </p:pic>
      <p:pic>
        <p:nvPicPr>
          <p:cNvPr id="10245" name="Picture 5" descr="Gallina libertad"/>
          <p:cNvPicPr>
            <a:picLocks noChangeAspect="1" noChangeArrowheads="1"/>
          </p:cNvPicPr>
          <p:nvPr/>
        </p:nvPicPr>
        <p:blipFill>
          <a:blip r:embed="rId3"/>
          <a:srcRect/>
          <a:stretch>
            <a:fillRect/>
          </a:stretch>
        </p:blipFill>
        <p:spPr bwMode="auto">
          <a:xfrm>
            <a:off x="5651500" y="188913"/>
            <a:ext cx="2303463" cy="3313112"/>
          </a:xfrm>
          <a:prstGeom prst="rect">
            <a:avLst/>
          </a:prstGeom>
          <a:noFill/>
        </p:spPr>
      </p:pic>
      <p:pic>
        <p:nvPicPr>
          <p:cNvPr id="10246" name="Picture 6" descr="firma choqui"/>
          <p:cNvPicPr>
            <a:picLocks noChangeAspect="1" noChangeArrowheads="1"/>
          </p:cNvPicPr>
          <p:nvPr/>
        </p:nvPicPr>
        <p:blipFill>
          <a:blip r:embed="rId4" cstate="print"/>
          <a:srcRect/>
          <a:stretch>
            <a:fillRect/>
          </a:stretch>
        </p:blipFill>
        <p:spPr bwMode="auto">
          <a:xfrm>
            <a:off x="7092950" y="6240463"/>
            <a:ext cx="1306513" cy="3111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QUÉ+HUEV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QUÉ+HUEVO..</Template>
  <TotalTime>2</TotalTime>
  <Words>552</Words>
  <Application>Microsoft Office PowerPoint</Application>
  <PresentationFormat>Presentación en pantalla (4:3)</PresentationFormat>
  <Paragraphs>47</Paragraphs>
  <Slides>9</Slides>
  <Notes>0</Notes>
  <HiddenSlides>0</HiddenSlides>
  <MMClips>0</MMClips>
  <ScaleCrop>false</ScaleCrop>
  <HeadingPairs>
    <vt:vector size="8" baseType="variant">
      <vt:variant>
        <vt:lpstr>Fuentes usadas</vt:lpstr>
      </vt:variant>
      <vt:variant>
        <vt:i4>2</vt:i4>
      </vt:variant>
      <vt:variant>
        <vt:lpstr>Tema</vt:lpstr>
      </vt:variant>
      <vt:variant>
        <vt:i4>2</vt:i4>
      </vt:variant>
      <vt:variant>
        <vt:lpstr>Servidores OLE incrustados</vt:lpstr>
      </vt:variant>
      <vt:variant>
        <vt:i4>1</vt:i4>
      </vt:variant>
      <vt:variant>
        <vt:lpstr>Títulos de diapositiva</vt:lpstr>
      </vt:variant>
      <vt:variant>
        <vt:i4>9</vt:i4>
      </vt:variant>
    </vt:vector>
  </HeadingPairs>
  <TitlesOfParts>
    <vt:vector size="14" baseType="lpstr">
      <vt:lpstr>Arial</vt:lpstr>
      <vt:lpstr>Arial Black</vt:lpstr>
      <vt:lpstr>QUÉ+HUEVO..</vt:lpstr>
      <vt:lpstr>Diseño predeterminado</vt:lpstr>
      <vt:lpstr>Imagen Corel PHOTO-PAINT 10.0</vt:lpstr>
      <vt:lpstr>¿QUÉ HUEVOS COMEMOS?</vt:lpstr>
      <vt:lpstr>Diapositiva 2</vt:lpstr>
      <vt:lpstr>Diapositiva 3</vt:lpstr>
      <vt:lpstr>Diapositiva 4</vt:lpstr>
      <vt:lpstr>Diapositiva 5</vt:lpstr>
      <vt:lpstr>Diapositiva 6</vt:lpstr>
      <vt:lpstr>Diapositiva 7</vt:lpstr>
      <vt:lpstr>Diapositiva 8</vt:lpstr>
      <vt:lpstr>Diapositiva 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HUEVOS COMEMOS?</dc:title>
  <dc:creator>JOSE LUIS</dc:creator>
  <cp:lastModifiedBy>JOSE LUIS</cp:lastModifiedBy>
  <cp:revision>1</cp:revision>
  <dcterms:created xsi:type="dcterms:W3CDTF">2014-03-10T21:25:18Z</dcterms:created>
  <dcterms:modified xsi:type="dcterms:W3CDTF">2014-03-10T21:28:05Z</dcterms:modified>
</cp:coreProperties>
</file>