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33"/>
  </p:notesMasterIdLst>
  <p:sldIdLst>
    <p:sldId id="401" r:id="rId3"/>
    <p:sldId id="411" r:id="rId4"/>
    <p:sldId id="450" r:id="rId5"/>
    <p:sldId id="423" r:id="rId6"/>
    <p:sldId id="413" r:id="rId7"/>
    <p:sldId id="418" r:id="rId8"/>
    <p:sldId id="417" r:id="rId9"/>
    <p:sldId id="424" r:id="rId10"/>
    <p:sldId id="421" r:id="rId11"/>
    <p:sldId id="422" r:id="rId12"/>
    <p:sldId id="420" r:id="rId13"/>
    <p:sldId id="414" r:id="rId14"/>
    <p:sldId id="416" r:id="rId15"/>
    <p:sldId id="419" r:id="rId16"/>
    <p:sldId id="415" r:id="rId17"/>
    <p:sldId id="434" r:id="rId18"/>
    <p:sldId id="441" r:id="rId19"/>
    <p:sldId id="410" r:id="rId20"/>
    <p:sldId id="425" r:id="rId21"/>
    <p:sldId id="426" r:id="rId22"/>
    <p:sldId id="427" r:id="rId23"/>
    <p:sldId id="428" r:id="rId24"/>
    <p:sldId id="429" r:id="rId25"/>
    <p:sldId id="430" r:id="rId26"/>
    <p:sldId id="431" r:id="rId27"/>
    <p:sldId id="432" r:id="rId28"/>
    <p:sldId id="433" r:id="rId29"/>
    <p:sldId id="436" r:id="rId30"/>
    <p:sldId id="406" r:id="rId31"/>
    <p:sldId id="451" r:id="rId32"/>
  </p:sldIdLst>
  <p:sldSz cx="9144000" cy="6858000" type="screen4x3"/>
  <p:notesSz cx="6858000" cy="9144000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tJjklLHG6KVGeUPqeK+Sg" hashData="1H7qKC8ZhIIIj9LPaWI8teJTN+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chemeClr val="tx1"/>
    </p:penClr>
  </p:showPr>
  <p:clrMru>
    <a:srgbClr val="6600FF"/>
    <a:srgbClr val="FF9900"/>
    <a:srgbClr val="F244DD"/>
    <a:srgbClr val="FFFF00"/>
    <a:srgbClr val="DDDDDD"/>
    <a:srgbClr val="990033"/>
    <a:srgbClr val="669900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90" autoAdjust="0"/>
    <p:restoredTop sz="94595" autoAdjust="0"/>
  </p:normalViewPr>
  <p:slideViewPr>
    <p:cSldViewPr>
      <p:cViewPr>
        <p:scale>
          <a:sx n="60" d="100"/>
          <a:sy n="60" d="100"/>
        </p:scale>
        <p:origin x="-1650" y="-6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34B6FD-5284-4F55-9E9B-1EC156E1F6AA}" type="datetimeFigureOut">
              <a:rPr lang="es-ES" smtClean="0"/>
              <a:pPr/>
              <a:t>31/08/2017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719113-45D2-431C-A98C-81D4B0DE76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4867B6-12D6-4D32-A2B3-30932E8213FD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hr-H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77FE6-BD57-4898-8E13-D317016EDA4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3B6513-9C4A-4CF9-B770-870EBEA7F3B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C0B02-F78D-4A29-9688-5C3C7B21A4C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80A41-B8D4-42F2-B0A1-B3F548DFC24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C239D-A7B3-4870-B4A2-23A703BF64A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1A60A-DEA4-4314-80FE-EE453244973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4AD820-2F7E-4BFD-BD03-462E0AAB9FA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211D57-B398-4367-8E40-AAB6C26575A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r-H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29768-496E-45D8-B8E0-F503025C6E4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AB116A-190D-47B6-9A38-BA404FA5DC7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C2F2C3-B2F1-44B8-847B-E63B3E8C5A7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CD12038-AA9E-4A74-BD88-818C4686B74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3.bp.blogspot.com/-7qOH9rXUojs/V0R-B-_2dlI/AAAAAAAAhNA/SYnCbZCSVOoobBq9AsbWsM83-X9dJCDmgCLcB/s1600/imagenprotegetedelsol.jpg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8.jpeg"/><Relationship Id="rId4" Type="http://schemas.openxmlformats.org/officeDocument/2006/relationships/image" Target="../media/image2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6000" contrast="-22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0" y="5857896"/>
            <a:ext cx="145156" cy="403438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60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4" y="4572013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71538" y="1071546"/>
            <a:ext cx="7215238" cy="5286412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PROTEGETE  </a:t>
            </a: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DEL  </a:t>
            </a:r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SOL</a:t>
            </a:r>
          </a:p>
          <a:p>
            <a:pPr algn="ctr"/>
            <a:endParaRPr lang="es-ES" sz="9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random/>
    <p:sndAc>
      <p:stSnd>
        <p:snd r:embed="rId2" name="musica love story22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 descr="Resultado de imagen de al sol y la playa"/>
          <p:cNvSpPr>
            <a:spLocks noChangeAspect="1" noChangeArrowheads="1"/>
          </p:cNvSpPr>
          <p:nvPr/>
        </p:nvSpPr>
        <p:spPr bwMode="auto">
          <a:xfrm>
            <a:off x="155576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28" name="AutoShape 4" descr="Resultado de imagen de al sol y la playa"/>
          <p:cNvSpPr>
            <a:spLocks noChangeAspect="1" noChangeArrowheads="1"/>
          </p:cNvSpPr>
          <p:nvPr/>
        </p:nvSpPr>
        <p:spPr bwMode="auto">
          <a:xfrm>
            <a:off x="155576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https://donnaestetica.net/wp-content/uploads/2014/04/sol-playa-y-arena-6119.jpg"/>
          <p:cNvSpPr>
            <a:spLocks noChangeAspect="1" noChangeArrowheads="1"/>
          </p:cNvSpPr>
          <p:nvPr/>
        </p:nvSpPr>
        <p:spPr bwMode="auto">
          <a:xfrm>
            <a:off x="155576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2" name="AutoShape 8" descr="https://donnaestetica.net/wp-content/uploads/2014/04/sol-playa-y-arena-6119.jpg"/>
          <p:cNvSpPr>
            <a:spLocks noChangeAspect="1" noChangeArrowheads="1"/>
          </p:cNvSpPr>
          <p:nvPr/>
        </p:nvSpPr>
        <p:spPr bwMode="auto">
          <a:xfrm>
            <a:off x="155576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6633" name="Picture 9" descr="C:\Documents and Settings\Jose Luis\Escritorio\sol-playa-y-arena-61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6000" contrast="-22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026" name="Picture 2" descr="https://3.bp.blogspot.com/-7qOH9rXUojs/V0R-B-_2dlI/AAAAAAAAhNA/SYnCbZCSVOoobBq9AsbWsM83-X9dJCDmgCLcB/s320/imagenprotegetedelsol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1142984"/>
            <a:ext cx="6786610" cy="4286280"/>
          </a:xfrm>
          <a:prstGeom prst="rect">
            <a:avLst/>
          </a:prstGeom>
          <a:noFill/>
          <a:ln w="57150">
            <a:solidFill>
              <a:srgbClr val="6600FF">
                <a:alpha val="76000"/>
              </a:srgbClr>
            </a:solidFill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Resultado de imagen de al sol y la play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25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285852" y="1857364"/>
            <a:ext cx="65722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atin typeface="Agency FB" pitchFamily="34" charset="0"/>
              </a:rPr>
              <a:t>Aunque el calor y el sol del verano puede ser un alivio para las personas que no se llevan bien con el invierno, esta estación también tiene sus desventajas. A largo plazo, la exposición al sol sin la protección adecuada puede convertirse en una de las causas del cáncer de piel, que suele manifestarse en la forma de lunares y otras anomalías cutáneas.</a:t>
            </a:r>
          </a:p>
        </p:txBody>
      </p:sp>
      <p:sp>
        <p:nvSpPr>
          <p:cNvPr id="3" name="2 Documento"/>
          <p:cNvSpPr/>
          <p:nvPr/>
        </p:nvSpPr>
        <p:spPr>
          <a:xfrm flipV="1">
            <a:off x="0" y="0"/>
            <a:ext cx="4429125" cy="6858000"/>
          </a:xfrm>
          <a:prstGeom prst="flowChartDocument">
            <a:avLst/>
          </a:prstGeom>
          <a:solidFill>
            <a:srgbClr val="FF99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Documento"/>
          <p:cNvSpPr/>
          <p:nvPr/>
        </p:nvSpPr>
        <p:spPr>
          <a:xfrm flipH="1" flipV="1">
            <a:off x="4429125" y="0"/>
            <a:ext cx="4714875" cy="6858000"/>
          </a:xfrm>
          <a:prstGeom prst="flowChartDocument">
            <a:avLst/>
          </a:prstGeom>
          <a:solidFill>
            <a:srgbClr val="FF99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cumento"/>
          <p:cNvSpPr/>
          <p:nvPr/>
        </p:nvSpPr>
        <p:spPr>
          <a:xfrm flipV="1">
            <a:off x="0" y="428625"/>
            <a:ext cx="4000500" cy="6429375"/>
          </a:xfrm>
          <a:prstGeom prst="flowChartDocument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Documento"/>
          <p:cNvSpPr/>
          <p:nvPr/>
        </p:nvSpPr>
        <p:spPr>
          <a:xfrm flipH="1" flipV="1">
            <a:off x="4867275" y="428625"/>
            <a:ext cx="4276725" cy="6429375"/>
          </a:xfrm>
          <a:prstGeom prst="flowChartDocument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3009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702896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174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71604" y="2071678"/>
            <a:ext cx="635798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atin typeface="Agency FB" pitchFamily="34" charset="0"/>
              </a:rPr>
              <a:t>Sabes bastantes cosas sobre el cáncer de piel, lo que significa que estás en una buena posición y sabrías cuando llamar al doctor en caso necesario. Sin embargo, aún hay varias cosas que debes aprender. No olvides la regla del A.B.C.D de los lunares</a:t>
            </a:r>
            <a:r>
              <a:rPr lang="es-ES" sz="2800" b="1" dirty="0" smtClean="0">
                <a:latin typeface="Agency FB" pitchFamily="34" charset="0"/>
              </a:rPr>
              <a:t>.</a:t>
            </a:r>
            <a:endParaRPr lang="es-ES" sz="2800" b="1" dirty="0">
              <a:latin typeface="Agency FB" pitchFamily="34" charset="0"/>
            </a:endParaRPr>
          </a:p>
        </p:txBody>
      </p:sp>
      <p:sp>
        <p:nvSpPr>
          <p:cNvPr id="3" name="2 Documento"/>
          <p:cNvSpPr/>
          <p:nvPr/>
        </p:nvSpPr>
        <p:spPr>
          <a:xfrm flipV="1">
            <a:off x="0" y="0"/>
            <a:ext cx="4429125" cy="6858000"/>
          </a:xfrm>
          <a:prstGeom prst="flowChartDocument">
            <a:avLst/>
          </a:prstGeom>
          <a:solidFill>
            <a:srgbClr val="FF99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Documento"/>
          <p:cNvSpPr/>
          <p:nvPr/>
        </p:nvSpPr>
        <p:spPr>
          <a:xfrm flipH="1" flipV="1">
            <a:off x="4429125" y="0"/>
            <a:ext cx="4714875" cy="6858000"/>
          </a:xfrm>
          <a:prstGeom prst="flowChartDocument">
            <a:avLst/>
          </a:prstGeom>
          <a:solidFill>
            <a:srgbClr val="FF99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Documento"/>
          <p:cNvSpPr/>
          <p:nvPr/>
        </p:nvSpPr>
        <p:spPr>
          <a:xfrm flipV="1">
            <a:off x="0" y="428625"/>
            <a:ext cx="4000500" cy="6429375"/>
          </a:xfrm>
          <a:prstGeom prst="flowChartDocument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cumento"/>
          <p:cNvSpPr/>
          <p:nvPr/>
        </p:nvSpPr>
        <p:spPr>
          <a:xfrm flipH="1" flipV="1">
            <a:off x="4867275" y="428625"/>
            <a:ext cx="4276725" cy="6429375"/>
          </a:xfrm>
          <a:prstGeom prst="flowChartDocument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 t="20833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0298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34976"/>
            <a:ext cx="9144000" cy="72929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es.bcdn.biz/Images/2017/8/3/e7cffd53-a44a-4887-8210-7f2a0a0fa8a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725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85720" y="1857364"/>
            <a:ext cx="85725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2000" b="1" dirty="0">
                <a:latin typeface="Agency FB" pitchFamily="34" charset="0"/>
              </a:rPr>
              <a:t>Debes preparar tu piel para las largas exposiciones al sol y utilizar los protectores  solares adecuados. No dudes en prevenir, tu piel lo agradecerá por muchos </a:t>
            </a:r>
            <a:r>
              <a:rPr lang="es-ES" sz="2000" b="1" dirty="0" smtClean="0">
                <a:latin typeface="Agency FB" pitchFamily="34" charset="0"/>
              </a:rPr>
              <a:t>años. Una </a:t>
            </a:r>
            <a:r>
              <a:rPr lang="es-ES" sz="2000" b="1" dirty="0">
                <a:latin typeface="Agency FB" pitchFamily="34" charset="0"/>
              </a:rPr>
              <a:t>piel sana es una piel bien hidratada.</a:t>
            </a:r>
          </a:p>
          <a:p>
            <a:pPr fontAlgn="base"/>
            <a:r>
              <a:rPr lang="es-ES" sz="2000" b="1" dirty="0">
                <a:latin typeface="Agency FB" pitchFamily="34" charset="0"/>
              </a:rPr>
              <a:t>Una piel bien hidratada favorece la distribución más homogénea de los filtros solares en la piel y como consecuencia previene las manchas.</a:t>
            </a:r>
          </a:p>
          <a:p>
            <a:pPr fontAlgn="base"/>
            <a:r>
              <a:rPr lang="es-ES" sz="2000" b="1" dirty="0">
                <a:latin typeface="Agency FB" pitchFamily="34" charset="0"/>
              </a:rPr>
              <a:t>Tanto para preparar la piel para el sol como para sanearla después, debes hacer una buena exfoliación y un masaje hidratante.</a:t>
            </a:r>
          </a:p>
          <a:p>
            <a:pPr fontAlgn="base"/>
            <a:r>
              <a:rPr lang="es-ES" sz="2000" b="1" dirty="0">
                <a:latin typeface="Agency FB" pitchFamily="34" charset="0"/>
              </a:rPr>
              <a:t>El tratamiento en cabina se realiza manualmente con productos naturales y eligiendo el adecuado para cada tipo de piel, pueden ser: </a:t>
            </a:r>
            <a:r>
              <a:rPr lang="es-ES" sz="2000" b="1" dirty="0" err="1">
                <a:latin typeface="Agency FB" pitchFamily="34" charset="0"/>
              </a:rPr>
              <a:t>karite</a:t>
            </a:r>
            <a:r>
              <a:rPr lang="es-ES" sz="2000" b="1" dirty="0">
                <a:latin typeface="Agency FB" pitchFamily="34" charset="0"/>
              </a:rPr>
              <a:t>, té verde, sales del mar muerto, </a:t>
            </a:r>
            <a:r>
              <a:rPr lang="es-ES" sz="2000" b="1" dirty="0" err="1">
                <a:latin typeface="Agency FB" pitchFamily="34" charset="0"/>
              </a:rPr>
              <a:t>etc</a:t>
            </a:r>
            <a:r>
              <a:rPr lang="es-ES" sz="2000" b="1" dirty="0">
                <a:latin typeface="Agency FB" pitchFamily="34" charset="0"/>
              </a:rPr>
              <a:t>, etc..</a:t>
            </a:r>
          </a:p>
          <a:p>
            <a:pPr fontAlgn="base"/>
            <a:r>
              <a:rPr lang="es-ES" sz="2000" b="1" dirty="0">
                <a:latin typeface="Agency FB" pitchFamily="34" charset="0"/>
              </a:rPr>
              <a:t>Es un tratamiento sumamente agradable y eficaz para mantener una piel bonita e hidratada todo el verano.</a:t>
            </a:r>
          </a:p>
          <a:p>
            <a:pPr fontAlgn="base"/>
            <a:r>
              <a:rPr lang="es-ES" sz="2000" b="1" dirty="0">
                <a:latin typeface="Agency FB" pitchFamily="34" charset="0"/>
              </a:rPr>
              <a:t>Este tratamiento se puede complementar con </a:t>
            </a:r>
            <a:r>
              <a:rPr lang="es-ES" sz="2000" b="1" dirty="0" err="1">
                <a:latin typeface="Agency FB" pitchFamily="34" charset="0"/>
              </a:rPr>
              <a:t>nutricosmética</a:t>
            </a:r>
            <a:r>
              <a:rPr lang="es-ES" sz="2000" b="1" dirty="0">
                <a:latin typeface="Agency FB" pitchFamily="34" charset="0"/>
              </a:rPr>
              <a:t> (perlas de </a:t>
            </a:r>
            <a:r>
              <a:rPr lang="es-ES" sz="2000" b="1" dirty="0" err="1">
                <a:latin typeface="Agency FB" pitchFamily="34" charset="0"/>
              </a:rPr>
              <a:t>betacaroteno</a:t>
            </a:r>
            <a:r>
              <a:rPr lang="es-ES" sz="2000" b="1" dirty="0">
                <a:latin typeface="Agency FB" pitchFamily="34" charset="0"/>
              </a:rPr>
              <a:t> naturales 100%) y una crema aceleradora del bronceado, para esas partes del cuerpo que no cogen el mismo tono, por ejemplo, las piernas..</a:t>
            </a:r>
          </a:p>
        </p:txBody>
      </p:sp>
      <p:sp>
        <p:nvSpPr>
          <p:cNvPr id="3" name="2 Documento"/>
          <p:cNvSpPr/>
          <p:nvPr/>
        </p:nvSpPr>
        <p:spPr>
          <a:xfrm flipV="1">
            <a:off x="0" y="0"/>
            <a:ext cx="4429125" cy="6858000"/>
          </a:xfrm>
          <a:prstGeom prst="flowChartDocument">
            <a:avLst/>
          </a:prstGeom>
          <a:solidFill>
            <a:srgbClr val="FF99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Documento"/>
          <p:cNvSpPr/>
          <p:nvPr/>
        </p:nvSpPr>
        <p:spPr>
          <a:xfrm flipH="1" flipV="1">
            <a:off x="4429125" y="0"/>
            <a:ext cx="4714875" cy="6858000"/>
          </a:xfrm>
          <a:prstGeom prst="flowChartDocument">
            <a:avLst/>
          </a:prstGeom>
          <a:solidFill>
            <a:srgbClr val="FF99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Documento"/>
          <p:cNvSpPr/>
          <p:nvPr/>
        </p:nvSpPr>
        <p:spPr>
          <a:xfrm flipV="1">
            <a:off x="0" y="428625"/>
            <a:ext cx="4000500" cy="6429375"/>
          </a:xfrm>
          <a:prstGeom prst="flowChartDocument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cumento"/>
          <p:cNvSpPr/>
          <p:nvPr/>
        </p:nvSpPr>
        <p:spPr>
          <a:xfrm flipH="1" flipV="1">
            <a:off x="4867275" y="428625"/>
            <a:ext cx="4276725" cy="6429375"/>
          </a:xfrm>
          <a:prstGeom prst="flowChartDocument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5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Imagen relacion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  <p:sndAc>
      <p:stSnd>
        <p:snd r:embed="rId3" name="[accordeon][musette]_aimable_accordéon_11 - petite fleur (slow)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774282" y="6411914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3774282" y="5902325"/>
            <a:ext cx="1189435" cy="261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3774282" y="5383214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3774282" y="4860926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3774282" y="4321175"/>
            <a:ext cx="1189435" cy="261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" name="Rectángulo 7"/>
          <p:cNvSpPr/>
          <p:nvPr/>
        </p:nvSpPr>
        <p:spPr>
          <a:xfrm>
            <a:off x="3774282" y="3811589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" name="Rectángulo 8"/>
          <p:cNvSpPr/>
          <p:nvPr/>
        </p:nvSpPr>
        <p:spPr>
          <a:xfrm>
            <a:off x="3774282" y="3302000"/>
            <a:ext cx="1189435" cy="261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" name="Rectángulo 9"/>
          <p:cNvSpPr/>
          <p:nvPr/>
        </p:nvSpPr>
        <p:spPr>
          <a:xfrm>
            <a:off x="3774282" y="2792414"/>
            <a:ext cx="1189435" cy="2619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" name="Rectángulo 10"/>
          <p:cNvSpPr/>
          <p:nvPr/>
        </p:nvSpPr>
        <p:spPr>
          <a:xfrm>
            <a:off x="3774282" y="2281239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" name="Rectángulo 11"/>
          <p:cNvSpPr/>
          <p:nvPr/>
        </p:nvSpPr>
        <p:spPr>
          <a:xfrm>
            <a:off x="3774282" y="1771651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" name="Rectángulo 12"/>
          <p:cNvSpPr/>
          <p:nvPr/>
        </p:nvSpPr>
        <p:spPr>
          <a:xfrm>
            <a:off x="3774282" y="1231901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" name="Rectángulo 13"/>
          <p:cNvSpPr/>
          <p:nvPr/>
        </p:nvSpPr>
        <p:spPr>
          <a:xfrm>
            <a:off x="3774282" y="715964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5" name="Rectángulo 14"/>
          <p:cNvSpPr/>
          <p:nvPr/>
        </p:nvSpPr>
        <p:spPr>
          <a:xfrm>
            <a:off x="3774282" y="174626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6" name="Rectángulo 15"/>
          <p:cNvSpPr/>
          <p:nvPr/>
        </p:nvSpPr>
        <p:spPr>
          <a:xfrm>
            <a:off x="1684735" y="6411914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7" name="Rectángulo 16"/>
          <p:cNvSpPr/>
          <p:nvPr/>
        </p:nvSpPr>
        <p:spPr>
          <a:xfrm>
            <a:off x="1684735" y="5902325"/>
            <a:ext cx="1189434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8" name="Rectángulo 17"/>
          <p:cNvSpPr/>
          <p:nvPr/>
        </p:nvSpPr>
        <p:spPr>
          <a:xfrm>
            <a:off x="1684735" y="5383214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9" name="Rectángulo 18"/>
          <p:cNvSpPr/>
          <p:nvPr/>
        </p:nvSpPr>
        <p:spPr>
          <a:xfrm>
            <a:off x="1684735" y="4860926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0" name="Rectángulo 19"/>
          <p:cNvSpPr/>
          <p:nvPr/>
        </p:nvSpPr>
        <p:spPr>
          <a:xfrm>
            <a:off x="1684735" y="4321175"/>
            <a:ext cx="1189434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1" name="Rectángulo 20"/>
          <p:cNvSpPr/>
          <p:nvPr/>
        </p:nvSpPr>
        <p:spPr>
          <a:xfrm>
            <a:off x="1684735" y="3811589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2" name="Rectángulo 21"/>
          <p:cNvSpPr/>
          <p:nvPr/>
        </p:nvSpPr>
        <p:spPr>
          <a:xfrm>
            <a:off x="1684735" y="3302000"/>
            <a:ext cx="1189434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3" name="Rectángulo 22"/>
          <p:cNvSpPr/>
          <p:nvPr/>
        </p:nvSpPr>
        <p:spPr>
          <a:xfrm>
            <a:off x="1684735" y="2792414"/>
            <a:ext cx="1189434" cy="26193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4" name="Rectángulo 23"/>
          <p:cNvSpPr/>
          <p:nvPr/>
        </p:nvSpPr>
        <p:spPr>
          <a:xfrm>
            <a:off x="1684735" y="2281239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5" name="Rectángulo 24"/>
          <p:cNvSpPr/>
          <p:nvPr/>
        </p:nvSpPr>
        <p:spPr>
          <a:xfrm>
            <a:off x="1684735" y="1771651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6" name="Rectángulo 25"/>
          <p:cNvSpPr/>
          <p:nvPr/>
        </p:nvSpPr>
        <p:spPr>
          <a:xfrm>
            <a:off x="1684735" y="1231901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7" name="Rectángulo 26"/>
          <p:cNvSpPr/>
          <p:nvPr/>
        </p:nvSpPr>
        <p:spPr>
          <a:xfrm>
            <a:off x="1684735" y="715964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8" name="Rectángulo 27"/>
          <p:cNvSpPr/>
          <p:nvPr/>
        </p:nvSpPr>
        <p:spPr>
          <a:xfrm>
            <a:off x="1684735" y="174626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9" name="Rectángulo 28"/>
          <p:cNvSpPr/>
          <p:nvPr/>
        </p:nvSpPr>
        <p:spPr>
          <a:xfrm>
            <a:off x="5954316" y="6411914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0" name="Rectángulo 29"/>
          <p:cNvSpPr/>
          <p:nvPr/>
        </p:nvSpPr>
        <p:spPr>
          <a:xfrm>
            <a:off x="5954316" y="5902325"/>
            <a:ext cx="1189434" cy="26193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1" name="Rectángulo 30"/>
          <p:cNvSpPr/>
          <p:nvPr/>
        </p:nvSpPr>
        <p:spPr>
          <a:xfrm>
            <a:off x="5954316" y="5383214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2" name="Rectángulo 31"/>
          <p:cNvSpPr/>
          <p:nvPr/>
        </p:nvSpPr>
        <p:spPr>
          <a:xfrm>
            <a:off x="5954316" y="4860926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3" name="Rectángulo 32"/>
          <p:cNvSpPr/>
          <p:nvPr/>
        </p:nvSpPr>
        <p:spPr>
          <a:xfrm>
            <a:off x="5954316" y="4321175"/>
            <a:ext cx="1189434" cy="26193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4" name="Rectángulo 33"/>
          <p:cNvSpPr/>
          <p:nvPr/>
        </p:nvSpPr>
        <p:spPr>
          <a:xfrm>
            <a:off x="5954316" y="3811589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5" name="Rectángulo 34"/>
          <p:cNvSpPr/>
          <p:nvPr/>
        </p:nvSpPr>
        <p:spPr>
          <a:xfrm>
            <a:off x="5954316" y="3302000"/>
            <a:ext cx="1189434" cy="26193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6" name="Rectángulo 35"/>
          <p:cNvSpPr/>
          <p:nvPr/>
        </p:nvSpPr>
        <p:spPr>
          <a:xfrm>
            <a:off x="5954316" y="2792414"/>
            <a:ext cx="1189434" cy="2619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7" name="Rectángulo 36"/>
          <p:cNvSpPr/>
          <p:nvPr/>
        </p:nvSpPr>
        <p:spPr>
          <a:xfrm>
            <a:off x="5954316" y="2281239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8" name="Rectángulo 37"/>
          <p:cNvSpPr/>
          <p:nvPr/>
        </p:nvSpPr>
        <p:spPr>
          <a:xfrm>
            <a:off x="5954316" y="1771651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9" name="Rectángulo 38"/>
          <p:cNvSpPr/>
          <p:nvPr/>
        </p:nvSpPr>
        <p:spPr>
          <a:xfrm>
            <a:off x="5954316" y="1231901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0" name="Rectángulo 39"/>
          <p:cNvSpPr/>
          <p:nvPr/>
        </p:nvSpPr>
        <p:spPr>
          <a:xfrm>
            <a:off x="5954316" y="715964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1" name="Rectángulo 40"/>
          <p:cNvSpPr/>
          <p:nvPr/>
        </p:nvSpPr>
        <p:spPr>
          <a:xfrm>
            <a:off x="5954316" y="174626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5" name="18 Rectángulo">
            <a:extLst>
              <a:ext uri="{FF2B5EF4-FFF2-40B4-BE49-F238E27FC236}"/>
            </a:extLst>
          </p:cNvPr>
          <p:cNvSpPr/>
          <p:nvPr/>
        </p:nvSpPr>
        <p:spPr>
          <a:xfrm>
            <a:off x="4354148" y="7149370"/>
            <a:ext cx="210314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  <p:pic>
        <p:nvPicPr>
          <p:cNvPr id="42" name="Picture 5" descr="C:\Documents and Settings\Jose Luis\Escritorio\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3.33333E-6 L -0.25 3.33333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1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4.375E-6 3.7037E-7 L -0.25 3.7037E-7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mph" presetSubtype="10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cw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4.375E-6 3.33333E-6 L -0.25 3.33333E-6 " pathEditMode="relative" rAng="0" ptsTypes="AA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mph" presetSubtype="10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cw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4.375E-6 7.40741E-7 L -0.25 7.40741E-7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mph" presetSubtype="10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cw">
                                      <p:cBhvr>
                                        <p:cTn id="8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4.375E-6 -4.07407E-6 L -0.25 -4.07407E-6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mph" presetSubtype="1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cw">
                                      <p:cBhvr>
                                        <p:cTn id="10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375E-6 0 L -0.25 0 " pathEditMode="relative" rAng="0" ptsTypes="AA">
                                      <p:cBhvr>
                                        <p:cTn id="10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mph" presetSubtype="1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cw">
                                      <p:cBhvr>
                                        <p:cTn id="1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4.375E-6 -2.96296E-6 L -0.25 -2.96296E-6 " pathEditMode="relative" rAng="0" ptsTypes="AA">
                                      <p:cBhvr>
                                        <p:cTn id="1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mph" presetSubtype="10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cw">
                                      <p:cBhvr>
                                        <p:cTn id="1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4.375E-6 2.59259E-6 L -0.25 2.59259E-6 " pathEditMode="relative" rAng="0" ptsTypes="AA">
                                      <p:cBhvr>
                                        <p:cTn id="1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mph" presetSubtype="10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cw">
                                      <p:cBhvr>
                                        <p:cTn id="1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4.375E-6 -1.85185E-6 L -0.25 -1.85185E-6 " pathEditMode="relative" rAng="0" ptsTypes="AA">
                                      <p:cBhvr>
                                        <p:cTn id="1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mph" presetSubtype="10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cw">
                                      <p:cBhvr>
                                        <p:cTn id="1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4.375E-6 3.7037E-6 L -0.25 3.7037E-6 " pathEditMode="relative" rAng="0" ptsTypes="AA">
                                      <p:cBhvr>
                                        <p:cTn id="1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9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9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9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mph" presetSubtype="10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cw">
                                      <p:cBhvr>
                                        <p:cTn id="2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375E-6 -2.59259E-6 L -0.25 -2.59259E-6 " pathEditMode="relative" rAng="0" ptsTypes="AA">
                                      <p:cBhvr>
                                        <p:cTn id="20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mph" presetSubtype="1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cw">
                                      <p:cBhvr>
                                        <p:cTn id="2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4.375E-6 -1.11111E-6 L -0.25 -1.11111E-6 " pathEditMode="relative" rAng="0" ptsTypes="AA">
                                      <p:cBhvr>
                                        <p:cTn id="2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3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3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mph" presetSubtype="1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cw">
                                      <p:cBhvr>
                                        <p:cTn id="2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4.375E-6 4.07407E-6 L -0.25 4.07407E-6 " pathEditMode="relative" rAng="0" ptsTypes="AA">
                                      <p:cBhvr>
                                        <p:cTn id="2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50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2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5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mph" presetSubtype="1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cw">
                                      <p:cBhvr>
                                        <p:cTn id="2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3.33333E-6 L -0.25 3.33333E-6 " pathEditMode="relative" rAng="0" ptsTypes="AA">
                                      <p:cBhvr>
                                        <p:cTn id="2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7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2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7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7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2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2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1.25E-6 3.7037E-7 L -0.25 3.7037E-7 " pathEditMode="relative" rAng="0" ptsTypes="AA">
                                      <p:cBhvr>
                                        <p:cTn id="2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9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29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9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9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mph" presetSubtype="6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w">
                                      <p:cBhvr>
                                        <p:cTn id="30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0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1.25E-6 3.33333E-6 L -0.25 3.33333E-6 " pathEditMode="relative" rAng="0" ptsTypes="AA">
                                      <p:cBhvr>
                                        <p:cTn id="30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1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3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1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" presetClass="emph" presetSubtype="6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w">
                                      <p:cBhvr>
                                        <p:cTn id="3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1.25E-6 7.40741E-7 L -0.25 7.40741E-7 " pathEditMode="relative" rAng="0" ptsTypes="AA">
                                      <p:cBhvr>
                                        <p:cTn id="3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3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3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" presetClass="emph" presetSubtype="6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w">
                                      <p:cBhvr>
                                        <p:cTn id="3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25E-6 -4.07407E-6 L -0.25 -4.07407E-6 " pathEditMode="relative" rAng="0" ptsTypes="AA">
                                      <p:cBhvr>
                                        <p:cTn id="3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5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5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5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" presetClass="emph" presetSubtype="6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w">
                                      <p:cBhvr>
                                        <p:cTn id="3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25E-6 0 L -0.25 0 " pathEditMode="relative" rAng="0" ptsTypes="AA">
                                      <p:cBhvr>
                                        <p:cTn id="3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7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7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7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" presetClass="emph" presetSubtype="6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>
                                        <p:cTn id="3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1.25E-6 -2.96296E-6 L -0.25 -2.96296E-6 " pathEditMode="relative" rAng="0" ptsTypes="AA">
                                      <p:cBhvr>
                                        <p:cTn id="38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9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9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9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9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" presetClass="emph" presetSubtype="6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4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1.25E-6 2.59259E-6 L -0.25 2.59259E-6 " pathEditMode="relative" rAng="0" ptsTypes="AA">
                                      <p:cBhvr>
                                        <p:cTn id="4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1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4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1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" presetClass="emph" presetSubtype="6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w">
                                      <p:cBhvr>
                                        <p:cTn id="4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1.25E-6 -1.85185E-6 L -0.25 -1.85185E-6 " pathEditMode="relative" rAng="0" ptsTypes="AA">
                                      <p:cBhvr>
                                        <p:cTn id="4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3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7" presetClass="entr" presetSubtype="4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7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4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42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" presetClass="emph" presetSubtype="6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w">
                                      <p:cBhvr>
                                        <p:cTn id="4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1.25E-6 3.7037E-6 L -0.25 3.7037E-6 " pathEditMode="relative" rAng="0" ptsTypes="AA">
                                      <p:cBhvr>
                                        <p:cTn id="4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54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46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62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6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" presetClass="emph" presetSubtype="6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w">
                                      <p:cBhvr>
                                        <p:cTn id="46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25E-6 -2.59259E-6 L -0.25 -2.59259E-6 " pathEditMode="relative" rAng="0" ptsTypes="AA">
                                      <p:cBhvr>
                                        <p:cTn id="4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74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4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82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8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" presetClass="emph" presetSubtype="6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>
                                        <p:cTn id="48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8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1.25E-6 -1.11111E-6 L -0.25 -1.11111E-6 " pathEditMode="relative" rAng="0" ptsTypes="AA">
                                      <p:cBhvr>
                                        <p:cTn id="4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94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9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0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5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02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0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" presetClass="emph" presetSubtype="6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w">
                                      <p:cBhvr>
                                        <p:cTn id="50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50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2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25E-6 4.07407E-6 L -0.25 4.07407E-6 " pathEditMode="relative" rAng="0" ptsTypes="AA">
                                      <p:cBhvr>
                                        <p:cTn id="5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14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5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22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2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" presetClass="emph" presetSubtype="6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>
                                        <p:cTn id="5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5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-0.25 3.33333E-6 " pathEditMode="relative" rAng="0" ptsTypes="AA">
                                      <p:cBhvr>
                                        <p:cTn id="5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34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5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42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4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" presetClass="emph" presetSubtype="1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54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54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4.16667E-6 3.7037E-7 L -0.25 3.7037E-7 " pathEditMode="relative" rAng="0" ptsTypes="AA">
                                      <p:cBhvr>
                                        <p:cTn id="5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54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5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0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56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62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" presetClass="emph" presetSubtype="10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cw">
                                      <p:cBhvr>
                                        <p:cTn id="5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5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2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4.16667E-6 3.33333E-6 L -0.25 3.33333E-6 " pathEditMode="relative" rAng="0" ptsTypes="AA">
                                      <p:cBhvr>
                                        <p:cTn id="57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74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7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0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58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82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8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" presetClass="emph" presetSubtype="10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cw">
                                      <p:cBhvr>
                                        <p:cTn id="58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5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2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4.16667E-6 7.40741E-7 L -0.25 7.40741E-7 " pathEditMode="relative" rAng="0" ptsTypes="AA">
                                      <p:cBhvr>
                                        <p:cTn id="59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94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0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60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02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0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" presetClass="emph" presetSubtype="10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cw">
                                      <p:cBhvr>
                                        <p:cTn id="6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0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2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4.16667E-6 -4.07407E-6 L -0.25 -4.07407E-6 " pathEditMode="relative" rAng="0" ptsTypes="AA">
                                      <p:cBhvr>
                                        <p:cTn id="6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14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0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6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22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2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" presetClass="emph" presetSubtype="1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cw">
                                      <p:cBhvr>
                                        <p:cTn id="6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2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0 L -0.25 0 " pathEditMode="relative" rAng="0" ptsTypes="AA">
                                      <p:cBhvr>
                                        <p:cTn id="6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34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3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0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64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42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4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" presetClass="emph" presetSubtype="1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cw">
                                      <p:cBhvr>
                                        <p:cTn id="64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4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2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4.16667E-6 -2.96296E-6 L -0.25 -2.96296E-6 " pathEditMode="relative" rAng="0" ptsTypes="AA">
                                      <p:cBhvr>
                                        <p:cTn id="65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54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5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0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66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62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6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" presetClass="emph" presetSubtype="10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cw">
                                      <p:cBhvr>
                                        <p:cTn id="66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6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2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4.16667E-6 2.59259E-6 L -0.25 2.59259E-6 " pathEditMode="relative" rAng="0" ptsTypes="AA">
                                      <p:cBhvr>
                                        <p:cTn id="6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74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7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0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68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82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8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" presetClass="emph" presetSubtype="10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cw">
                                      <p:cBhvr>
                                        <p:cTn id="68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8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2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4.16667E-6 -1.85185E-6 L -0.25 -1.85185E-6 " pathEditMode="relative" rAng="0" ptsTypes="AA">
                                      <p:cBhvr>
                                        <p:cTn id="69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94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9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0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70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02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0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" presetClass="emph" presetSubtype="10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cw">
                                      <p:cBhvr>
                                        <p:cTn id="70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0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2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16667E-6 3.7037E-6 L -0.25 3.7037E-6 " pathEditMode="relative" rAng="0" ptsTypes="AA">
                                      <p:cBhvr>
                                        <p:cTn id="7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14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0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72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22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2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" presetClass="emph" presetSubtype="10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cw">
                                      <p:cBhvr>
                                        <p:cTn id="7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2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2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16667E-6 -2.59259E-6 L -0.25 -2.59259E-6 " pathEditMode="relative" rAng="0" ptsTypes="AA">
                                      <p:cBhvr>
                                        <p:cTn id="7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34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3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0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7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42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4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" presetClass="emph" presetSubtype="1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cw">
                                      <p:cBhvr>
                                        <p:cTn id="74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4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2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4.16667E-6 -1.11111E-6 L -0.25 -1.11111E-6 " pathEditMode="relative" rAng="0" ptsTypes="AA">
                                      <p:cBhvr>
                                        <p:cTn id="75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54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5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0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76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62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6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" presetClass="emph" presetSubtype="1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cw">
                                      <p:cBhvr>
                                        <p:cTn id="76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6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2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4.16667E-6 4.07407E-6 L -0.25 4.07407E-6 " pathEditMode="relative" rAng="0" ptsTypes="AA">
                                      <p:cBhvr>
                                        <p:cTn id="77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74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7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7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0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78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82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8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1" presetClass="emph" presetSubtype="1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cw">
                                      <p:cBhvr>
                                        <p:cTn id="78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8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9" fill="hold" nodeType="clickPar">
                      <p:stCondLst>
                        <p:cond delay="indefinite"/>
                      </p:stCondLst>
                      <p:childTnLst>
                        <p:par>
                          <p:cTn id="7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428728" y="2000240"/>
            <a:ext cx="628652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Rockwell Extra Bold" pitchFamily="18" charset="0"/>
              </a:rPr>
              <a:t>¡Aprende a Identificar Lunares Cancerígenos!</a:t>
            </a:r>
            <a:endParaRPr lang="es-ES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Rockwell Extra Bold" pitchFamily="18" charset="0"/>
            </a:endParaRPr>
          </a:p>
        </p:txBody>
      </p:sp>
      <p:sp>
        <p:nvSpPr>
          <p:cNvPr id="13" name="12 Documento"/>
          <p:cNvSpPr/>
          <p:nvPr/>
        </p:nvSpPr>
        <p:spPr>
          <a:xfrm flipH="1" flipV="1">
            <a:off x="4429125" y="0"/>
            <a:ext cx="4714875" cy="6858000"/>
          </a:xfrm>
          <a:prstGeom prst="flowChartDocument">
            <a:avLst/>
          </a:prstGeom>
          <a:solidFill>
            <a:srgbClr val="FF99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Documento"/>
          <p:cNvSpPr/>
          <p:nvPr/>
        </p:nvSpPr>
        <p:spPr>
          <a:xfrm flipV="1">
            <a:off x="0" y="0"/>
            <a:ext cx="4429125" cy="6858000"/>
          </a:xfrm>
          <a:prstGeom prst="flowChartDocument">
            <a:avLst/>
          </a:prstGeom>
          <a:solidFill>
            <a:srgbClr val="FF99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Documento"/>
          <p:cNvSpPr/>
          <p:nvPr/>
        </p:nvSpPr>
        <p:spPr>
          <a:xfrm flipV="1">
            <a:off x="0" y="428625"/>
            <a:ext cx="4000500" cy="6429375"/>
          </a:xfrm>
          <a:prstGeom prst="flowChartDocument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Documento"/>
          <p:cNvSpPr/>
          <p:nvPr/>
        </p:nvSpPr>
        <p:spPr>
          <a:xfrm flipH="1" flipV="1">
            <a:off x="4867275" y="428625"/>
            <a:ext cx="4276725" cy="6429375"/>
          </a:xfrm>
          <a:prstGeom prst="flowChartDocument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 animBg="1"/>
      <p:bldP spid="12" grpId="0" animBg="1"/>
      <p:bldP spid="14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en.bcdn.biz/Images/2016/8/23/f6fb7409-8dfe-4545-b0cf-698f000726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725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4714884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>
                <a:latin typeface="Agency FB" pitchFamily="34" charset="0"/>
              </a:rPr>
              <a:t>Para poder identificar la diferencia entre un lunar normal y un posible tumor cancerígeno, es fundamental recordar la regla del A.B.C.D:</a:t>
            </a:r>
            <a:endParaRPr lang="es-ES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1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en.bcdn.biz/Images/2016/8/23/9e747f37-e619-4e5b-8672-73a310a5f5de.jpg"/>
          <p:cNvPicPr>
            <a:picLocks noChangeAspect="1" noChangeArrowheads="1"/>
          </p:cNvPicPr>
          <p:nvPr/>
        </p:nvPicPr>
        <p:blipFill>
          <a:blip r:embed="rId2"/>
          <a:srcRect b="15625"/>
          <a:stretch>
            <a:fillRect/>
          </a:stretch>
        </p:blipFill>
        <p:spPr bwMode="auto">
          <a:xfrm>
            <a:off x="0" y="0"/>
            <a:ext cx="918725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5357826"/>
            <a:ext cx="35296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latin typeface="Agency FB" pitchFamily="34" charset="0"/>
              </a:rPr>
              <a:t>Asimetría, bordes, color </a:t>
            </a:r>
            <a:endParaRPr lang="es-ES" b="1" dirty="0" smtClean="0">
              <a:latin typeface="Agency FB" pitchFamily="34" charset="0"/>
            </a:endParaRPr>
          </a:p>
          <a:p>
            <a:r>
              <a:rPr lang="es-ES" b="1" dirty="0" smtClean="0">
                <a:latin typeface="Agency FB" pitchFamily="34" charset="0"/>
              </a:rPr>
              <a:t>y </a:t>
            </a:r>
            <a:r>
              <a:rPr lang="es-ES" b="1" dirty="0">
                <a:latin typeface="Agency FB" pitchFamily="34" charset="0"/>
              </a:rPr>
              <a:t>diámetro. Aprende a </a:t>
            </a:r>
            <a:endParaRPr lang="es-ES" b="1" dirty="0" smtClean="0">
              <a:latin typeface="Agency FB" pitchFamily="34" charset="0"/>
            </a:endParaRPr>
          </a:p>
          <a:p>
            <a:r>
              <a:rPr lang="es-ES" b="1" dirty="0" smtClean="0">
                <a:latin typeface="Agency FB" pitchFamily="34" charset="0"/>
              </a:rPr>
              <a:t>identificar </a:t>
            </a:r>
            <a:r>
              <a:rPr lang="es-ES" b="1" dirty="0">
                <a:latin typeface="Agency FB" pitchFamily="34" charset="0"/>
              </a:rPr>
              <a:t>ciertos tumores.</a:t>
            </a:r>
            <a:endParaRPr lang="es-ES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en.bcdn.biz/Images/2016/8/23/f3df6635-34f5-427f-961e-c81c4436719b.jpg"/>
          <p:cNvPicPr>
            <a:picLocks noChangeAspect="1" noChangeArrowheads="1"/>
          </p:cNvPicPr>
          <p:nvPr/>
        </p:nvPicPr>
        <p:blipFill>
          <a:blip r:embed="rId2"/>
          <a:srcRect b="8537"/>
          <a:stretch>
            <a:fillRect/>
          </a:stretch>
        </p:blipFill>
        <p:spPr bwMode="auto">
          <a:xfrm>
            <a:off x="-272942" y="0"/>
            <a:ext cx="941694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4786322"/>
            <a:ext cx="37669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latin typeface="Agency FB" pitchFamily="34" charset="0"/>
              </a:rPr>
              <a:t>Asimetría: si la mitad de un lunar no coincide con la forma de la otra mitad, asegúrate de consultar con un especialista.</a:t>
            </a:r>
            <a:endParaRPr lang="es-ES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en.bcdn.biz/Images/2016/8/23/57ad389d-6f9b-4884-9318-d835b1c564e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725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3500438"/>
            <a:ext cx="38576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latin typeface="Agency FB" pitchFamily="34" charset="0"/>
              </a:rPr>
              <a:t>Bordes: controla si el lunar </a:t>
            </a:r>
            <a:endParaRPr lang="es-ES" b="1" dirty="0" smtClean="0">
              <a:latin typeface="Agency FB" pitchFamily="34" charset="0"/>
            </a:endParaRPr>
          </a:p>
          <a:p>
            <a:r>
              <a:rPr lang="es-ES" b="1" dirty="0" smtClean="0">
                <a:latin typeface="Agency FB" pitchFamily="34" charset="0"/>
              </a:rPr>
              <a:t>tiene </a:t>
            </a:r>
            <a:r>
              <a:rPr lang="es-ES" b="1" dirty="0">
                <a:latin typeface="Agency FB" pitchFamily="34" charset="0"/>
              </a:rPr>
              <a:t>bordes irregulares y poco definidos, y diferentes tipos de pigmentación que varían de colores claros a oscuros. Si este es el caso, debes consultar con un especialista ya que podría tratarse de un tumor cancerígeno.</a:t>
            </a:r>
            <a:endParaRPr lang="es-ES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en.bcdn.biz/Images/2016/8/23/9f0e5121-e0d6-42a4-909a-c6b522994bd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725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4429132"/>
            <a:ext cx="42148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latin typeface="Agency FB" pitchFamily="34" charset="0"/>
              </a:rPr>
              <a:t>Color: cuando el lunar presenta colores desparejos y diferentes tonalidades de color negro, marrón y rojizo, es un signo evidente de que algo no está bien.</a:t>
            </a:r>
            <a:endParaRPr lang="es-ES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en.bcdn.biz/Images/2016/8/23/754953d5-dd0b-4b6b-a615-ce530dadeba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725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4180344"/>
            <a:ext cx="478631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latin typeface="Agency FB" pitchFamily="34" charset="0"/>
              </a:rPr>
              <a:t>Diámetro: es </a:t>
            </a:r>
            <a:endParaRPr lang="es-ES" b="1" dirty="0" smtClean="0">
              <a:latin typeface="Agency FB" pitchFamily="34" charset="0"/>
            </a:endParaRPr>
          </a:p>
          <a:p>
            <a:r>
              <a:rPr lang="es-ES" b="1" dirty="0" smtClean="0">
                <a:latin typeface="Agency FB" pitchFamily="34" charset="0"/>
              </a:rPr>
              <a:t>fundamental controlar </a:t>
            </a:r>
          </a:p>
          <a:p>
            <a:r>
              <a:rPr lang="es-ES" b="1" dirty="0" smtClean="0">
                <a:latin typeface="Agency FB" pitchFamily="34" charset="0"/>
              </a:rPr>
              <a:t>si </a:t>
            </a:r>
            <a:r>
              <a:rPr lang="es-ES" b="1" dirty="0">
                <a:latin typeface="Agency FB" pitchFamily="34" charset="0"/>
              </a:rPr>
              <a:t>los lunares </a:t>
            </a:r>
            <a:r>
              <a:rPr lang="es-ES" b="1" dirty="0" smtClean="0">
                <a:latin typeface="Agency FB" pitchFamily="34" charset="0"/>
              </a:rPr>
              <a:t>presentan un </a:t>
            </a:r>
          </a:p>
          <a:p>
            <a:r>
              <a:rPr lang="es-ES" b="1" dirty="0" smtClean="0">
                <a:latin typeface="Agency FB" pitchFamily="34" charset="0"/>
              </a:rPr>
              <a:t>aumento </a:t>
            </a:r>
            <a:r>
              <a:rPr lang="es-ES" b="1" dirty="0">
                <a:latin typeface="Agency FB" pitchFamily="34" charset="0"/>
              </a:rPr>
              <a:t>en forma o tamaño. Por lo general, los melanomas tienen un diámetro de por </a:t>
            </a:r>
            <a:r>
              <a:rPr lang="es-ES" b="1" dirty="0" smtClean="0">
                <a:latin typeface="Agency FB" pitchFamily="34" charset="0"/>
              </a:rPr>
              <a:t>lo menos </a:t>
            </a:r>
            <a:r>
              <a:rPr lang="es-ES" b="1" dirty="0">
                <a:latin typeface="Agency FB" pitchFamily="34" charset="0"/>
              </a:rPr>
              <a:t>6 milímetros, que equivale al diámetro de un lápiz.</a:t>
            </a:r>
            <a:endParaRPr lang="es-ES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en.bcdn.biz/Images/2016/8/23/5f79387d-e5af-427d-b473-6c4b7618ab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725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2143116"/>
            <a:ext cx="403939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latin typeface="Agency FB" pitchFamily="34" charset="0"/>
              </a:rPr>
              <a:t>Además de la regla del A.B.C.D, es importante controlar que los lunares que presentan un crecimiento en el relieve o la aparición de cualquier otra anomalía en la piel. Si sospechas que alguna de las </a:t>
            </a:r>
            <a:endParaRPr lang="es-ES" b="1" dirty="0" smtClean="0">
              <a:latin typeface="Agency FB" pitchFamily="34" charset="0"/>
            </a:endParaRPr>
          </a:p>
          <a:p>
            <a:r>
              <a:rPr lang="es-ES" b="1" dirty="0" smtClean="0">
                <a:latin typeface="Agency FB" pitchFamily="34" charset="0"/>
              </a:rPr>
              <a:t>marcas </a:t>
            </a:r>
            <a:r>
              <a:rPr lang="es-ES" b="1" dirty="0">
                <a:latin typeface="Agency FB" pitchFamily="34" charset="0"/>
              </a:rPr>
              <a:t>en tu piel podría ser un tumor cancerígeno, no dudes en consultar con un especialista, para poder ser diagnosticado y recibir el tratamiento adecuado a tiempo.</a:t>
            </a:r>
            <a:endParaRPr lang="es-ES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en.bcdn.biz/Images/2016/8/23/4536605a-d9b2-4810-8107-10c33240686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725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14414" y="2857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>
                <a:latin typeface="Agency FB" pitchFamily="34" charset="0"/>
              </a:rPr>
              <a:t>Recuerda estas reglas y acude de vez en cuando al doctor para que revise tus lunares.</a:t>
            </a:r>
            <a:endParaRPr lang="es-ES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n.bcdn.biz/Images/2016/8/23/b47c90d3-939d-44de-b7bb-633cee3dc85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725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6961" y="5786454"/>
            <a:ext cx="49712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atin typeface="Agency FB" pitchFamily="34" charset="0"/>
              </a:rPr>
              <a:t>Una detección temprana puede salvar tu vida.</a:t>
            </a:r>
            <a:endParaRPr lang="es-ES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Jose Luis\Escritorio\sol-playa-y-arena-61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4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9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49602" y="5803929"/>
            <a:ext cx="60255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6" y="4572019"/>
            <a:ext cx="2692223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1" y="501226"/>
            <a:ext cx="2801253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5526" y="1"/>
            <a:ext cx="3498198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31 de agosto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10:05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  <p:sndAc>
      <p:stSnd>
        <p:snd r:embed="rId2" name="musica love story22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249299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dirty="0">
                <a:latin typeface="Kristen ITC" pitchFamily="66" charset="0"/>
              </a:rPr>
              <a:t>Además puedes recibir </a:t>
            </a:r>
            <a:r>
              <a:rPr lang="es-ES_tradnl" sz="2000" b="1" dirty="0" err="1">
                <a:latin typeface="Kristen ITC" pitchFamily="66" charset="0"/>
              </a:rPr>
              <a:t>powerpoints</a:t>
            </a:r>
            <a:r>
              <a:rPr lang="es-ES_tradnl" sz="2000" b="1" dirty="0">
                <a:latin typeface="Kristen ITC" pitchFamily="66" charset="0"/>
              </a:rPr>
              <a:t> en tu correo electrónico suscribiéndote aquí:</a:t>
            </a:r>
            <a:r>
              <a:rPr lang="es-ES_tradnl" sz="2000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tegete del sol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protegete del sol</Template>
  <TotalTime>32</TotalTime>
  <Words>449</Words>
  <Application>Microsoft PowerPoint</Application>
  <PresentationFormat>Presentación en pantalla (4:3)</PresentationFormat>
  <Paragraphs>39</Paragraphs>
  <Slides>30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protegete del sol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4</cp:revision>
  <dcterms:created xsi:type="dcterms:W3CDTF">2017-08-31T07:38:11Z</dcterms:created>
  <dcterms:modified xsi:type="dcterms:W3CDTF">2017-08-31T08:10:24Z</dcterms:modified>
</cp:coreProperties>
</file>