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LXhkd/fnmv5UEFvtksqOTQ" hashData="B+arQU6Vz4mzaffpdSENcFtZd1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varScale="1">
        <p:scale>
          <a:sx n="87" d="100"/>
          <a:sy n="87" d="100"/>
        </p:scale>
        <p:origin x="-48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2E00AF36-3F77-48DA-ACA5-C267436C8010}" type="datetimeFigureOut">
              <a:rPr lang="es-ES"/>
              <a:pPr>
                <a:defRPr/>
              </a:pPr>
              <a:t>02/01/2014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C59B2A6-EB57-4585-BC0E-E81A463A6264}"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69AA063-2F38-4CFC-B556-38D209B28C3B}" type="datetimeFigureOut">
              <a:rPr lang="es-ES"/>
              <a:pPr>
                <a:defRPr/>
              </a:pPr>
              <a:t>02/01/2014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813B6FE-30CE-441B-BFEA-1B96ED4F6BC3}"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2B243C6E-1E85-45FE-A151-28F673D072AA}" type="datetimeFigureOut">
              <a:rPr lang="es-ES"/>
              <a:pPr>
                <a:defRPr/>
              </a:pPr>
              <a:t>02/01/2014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791F705-9109-4E57-A62C-4BDCAA5A89F3}"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4B13A0C8-6832-4948-AD63-6381CEA45D3B}" type="datetimeFigureOut">
              <a:rPr lang="es-ES"/>
              <a:pPr>
                <a:defRPr/>
              </a:pPr>
              <a:t>02/01/2014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4D57FF5-4833-406D-9969-BC26142269E2}"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C648BFF1-68A0-4C01-BB1F-1C258700F38D}" type="datetimeFigureOut">
              <a:rPr lang="es-ES"/>
              <a:pPr>
                <a:defRPr/>
              </a:pPr>
              <a:t>02/01/2014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32E1F7C0-5A42-494E-A9AE-B68D07718D35}"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B8E5559-41FF-43EC-8943-5696823F4D94}" type="datetimeFigureOut">
              <a:rPr lang="es-ES"/>
              <a:pPr>
                <a:defRPr/>
              </a:pPr>
              <a:t>02/01/2014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689CB8DB-237B-40D0-BCDB-CCE08E6AA135}"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C0F63A8-6A15-4E08-9217-2FA5ACB4ECBB}" type="datetimeFigureOut">
              <a:rPr lang="es-ES"/>
              <a:pPr>
                <a:defRPr/>
              </a:pPr>
              <a:t>02/01/2014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F5E0C7A9-DE66-417B-8052-985A5ABD4F13}"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225A3FAD-1847-4D4D-A05C-78D25A5F5451}" type="datetimeFigureOut">
              <a:rPr lang="es-ES"/>
              <a:pPr>
                <a:defRPr/>
              </a:pPr>
              <a:t>02/01/2014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30AB24B-4107-43F5-AE2D-3BA3AED4C5F9}"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B6F14D0-BBC3-415C-80B6-E24FE0120D31}" type="datetimeFigureOut">
              <a:rPr lang="es-ES"/>
              <a:pPr>
                <a:defRPr/>
              </a:pPr>
              <a:t>02/01/2014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C0A3AC4-D1CD-4C58-9CA0-141715D440F6}"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D2EC781-AB0E-4335-BE58-3D4F86A068D3}" type="datetimeFigureOut">
              <a:rPr lang="es-ES"/>
              <a:pPr>
                <a:defRPr/>
              </a:pPr>
              <a:t>02/01/2014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C6FCBB4-BD5F-4798-A28B-C3D6DDBF36E0}"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8306FD4-41AA-4ED0-AE36-36A453BD60B1}" type="datetimeFigureOut">
              <a:rPr lang="es-ES"/>
              <a:pPr>
                <a:defRPr/>
              </a:pPr>
              <a:t>02/01/2014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826413A-0BC7-4859-9722-7F4AF78CBFF5}"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BD7ADB5-D74A-41ED-9272-4A7D14718EC7}"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A7F60F63-2480-4F72-8056-F617822B42FE}" type="datetimeFigureOut">
              <a:rPr lang="es-ES"/>
              <a:pPr>
                <a:defRPr/>
              </a:pPr>
              <a:t>02/01/2014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44C7CDAC-9B15-4E88-AF27-C74CE4826DC0}"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1942BE9-EC4E-4E1F-96FD-7C8EA17B202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Título"/>
          <p:cNvSpPr>
            <a:spLocks noGrp="1"/>
          </p:cNvSpPr>
          <p:nvPr>
            <p:ph type="ctrTitle"/>
          </p:nvPr>
        </p:nvSpPr>
        <p:spPr/>
        <p:txBody>
          <a:bodyPr/>
          <a:lstStyle/>
          <a:p>
            <a:endParaRPr lang="es-ES" smtClean="0"/>
          </a:p>
        </p:txBody>
      </p:sp>
      <p:sp>
        <p:nvSpPr>
          <p:cNvPr id="3" name="2 Subtítulo"/>
          <p:cNvSpPr>
            <a:spLocks noGrp="1"/>
          </p:cNvSpPr>
          <p:nvPr>
            <p:ph type="subTitle" idx="1"/>
          </p:nvPr>
        </p:nvSpPr>
        <p:spPr/>
        <p:txBody>
          <a:bodyPr rtlCol="0">
            <a:normAutofit/>
          </a:bodyPr>
          <a:lstStyle/>
          <a:p>
            <a:pPr fontAlgn="auto">
              <a:spcAft>
                <a:spcPts val="0"/>
              </a:spcAft>
              <a:buFont typeface="Arial" pitchFamily="34" charset="0"/>
              <a:buNone/>
              <a:defRPr/>
            </a:pPr>
            <a:endParaRPr lang="es-ES" smtClean="0"/>
          </a:p>
        </p:txBody>
      </p:sp>
      <p:pic>
        <p:nvPicPr>
          <p:cNvPr id="2052" name="3 Imagen" descr="00.jpg"/>
          <p:cNvPicPr>
            <a:picLocks noChangeAspect="1"/>
          </p:cNvPicPr>
          <p:nvPr/>
        </p:nvPicPr>
        <p:blipFill>
          <a:blip r:embed="rId3"/>
          <a:srcRect/>
          <a:stretch>
            <a:fillRect/>
          </a:stretch>
        </p:blipFill>
        <p:spPr bwMode="auto">
          <a:xfrm>
            <a:off x="214313" y="160338"/>
            <a:ext cx="8739187" cy="6483350"/>
          </a:xfrm>
          <a:prstGeom prst="rect">
            <a:avLst/>
          </a:prstGeom>
          <a:noFill/>
          <a:ln w="28575">
            <a:solidFill>
              <a:schemeClr val="tx1"/>
            </a:solidFill>
            <a:miter lim="800000"/>
            <a:headEnd/>
            <a:tailEnd/>
          </a:ln>
        </p:spPr>
      </p:pic>
      <p:sp>
        <p:nvSpPr>
          <p:cNvPr id="5" name="4 Rectángulo"/>
          <p:cNvSpPr/>
          <p:nvPr/>
        </p:nvSpPr>
        <p:spPr>
          <a:xfrm>
            <a:off x="0" y="2500306"/>
            <a:ext cx="9144000" cy="2123658"/>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6600" b="1" spc="50" dirty="0">
                <a:ln w="11430"/>
                <a:solidFill>
                  <a:srgbClr val="FF0000"/>
                </a:solidFill>
                <a:effectLst>
                  <a:outerShdw blurRad="76200" dist="50800" dir="5400000" algn="tl" rotWithShape="0">
                    <a:srgbClr val="000000">
                      <a:alpha val="65000"/>
                    </a:srgbClr>
                  </a:outerShdw>
                </a:effectLst>
                <a:latin typeface="Arial Black" pitchFamily="34" charset="0"/>
                <a:cs typeface="+mn-cs"/>
              </a:rPr>
              <a:t>LA TORTILLA</a:t>
            </a:r>
            <a:br>
              <a:rPr lang="es-ES" sz="6600" b="1" spc="50" dirty="0">
                <a:ln w="11430"/>
                <a:solidFill>
                  <a:srgbClr val="FF0000"/>
                </a:solidFill>
                <a:effectLst>
                  <a:outerShdw blurRad="76200" dist="50800" dir="5400000" algn="tl" rotWithShape="0">
                    <a:srgbClr val="000000">
                      <a:alpha val="65000"/>
                    </a:srgbClr>
                  </a:outerShdw>
                </a:effectLst>
                <a:latin typeface="Arial Black" pitchFamily="34" charset="0"/>
                <a:cs typeface="+mn-cs"/>
              </a:rPr>
            </a:br>
            <a:r>
              <a:rPr lang="es-ES" sz="6600" b="1" spc="50" dirty="0">
                <a:ln w="11430"/>
                <a:solidFill>
                  <a:srgbClr val="FF0000"/>
                </a:solidFill>
                <a:effectLst>
                  <a:outerShdw blurRad="76200" dist="50800" dir="5400000" algn="tl" rotWithShape="0">
                    <a:srgbClr val="000000">
                      <a:alpha val="65000"/>
                    </a:srgbClr>
                  </a:outerShdw>
                </a:effectLst>
                <a:latin typeface="Arial Black" pitchFamily="34" charset="0"/>
                <a:cs typeface="+mn-cs"/>
              </a:rPr>
              <a:t>DE PATATAS</a:t>
            </a:r>
          </a:p>
        </p:txBody>
      </p:sp>
      <p:sp>
        <p:nvSpPr>
          <p:cNvPr id="6" name="5 CuadroTexto"/>
          <p:cNvSpPr txBox="1"/>
          <p:nvPr/>
        </p:nvSpPr>
        <p:spPr>
          <a:xfrm>
            <a:off x="7215188" y="6143625"/>
            <a:ext cx="1797050" cy="369888"/>
          </a:xfrm>
          <a:prstGeom prst="rect">
            <a:avLst/>
          </a:prstGeom>
          <a:noFill/>
        </p:spPr>
        <p:txBody>
          <a:bodyPr>
            <a:spAutoFit/>
          </a:bodyPr>
          <a:lstStyle/>
          <a:p>
            <a:pPr fontAlgn="auto">
              <a:spcBef>
                <a:spcPts val="0"/>
              </a:spcBef>
              <a:spcAft>
                <a:spcPts val="0"/>
              </a:spcAft>
              <a:defRPr/>
            </a:pPr>
            <a:r>
              <a:rPr lang="es-ES" dirty="0">
                <a:solidFill>
                  <a:schemeClr val="bg1"/>
                </a:solidFill>
                <a:effectLst>
                  <a:outerShdw blurRad="38100" dist="38100" dir="2700000" algn="tl">
                    <a:srgbClr val="000000">
                      <a:alpha val="43137"/>
                    </a:srgbClr>
                  </a:outerShdw>
                </a:effectLst>
                <a:latin typeface="Arial Black" pitchFamily="34" charset="0"/>
                <a:cs typeface="+mn-cs"/>
              </a:rPr>
              <a:t>Con sonido</a:t>
            </a:r>
          </a:p>
        </p:txBody>
      </p:sp>
    </p:spTree>
  </p:cSld>
  <p:clrMapOvr>
    <a:masterClrMapping/>
  </p:clrMapOvr>
  <p:transition>
    <p:sndAc>
      <p:stSnd loop="1">
        <p:snd r:embed="rId2" name="La barca (Instr.).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Título"/>
          <p:cNvSpPr>
            <a:spLocks noGrp="1"/>
          </p:cNvSpPr>
          <p:nvPr>
            <p:ph type="title"/>
          </p:nvPr>
        </p:nvSpPr>
        <p:spPr/>
        <p:txBody>
          <a:bodyPr/>
          <a:lstStyle/>
          <a:p>
            <a:endParaRPr lang="es-ES" smtClean="0"/>
          </a:p>
        </p:txBody>
      </p:sp>
      <p:pic>
        <p:nvPicPr>
          <p:cNvPr id="3075" name="3 Marcador de contenido" descr="11.jpg"/>
          <p:cNvPicPr>
            <a:picLocks noGrp="1" noChangeAspect="1"/>
          </p:cNvPicPr>
          <p:nvPr>
            <p:ph idx="1"/>
          </p:nvPr>
        </p:nvPicPr>
        <p:blipFill>
          <a:blip r:embed="rId2"/>
          <a:srcRect/>
          <a:stretch>
            <a:fillRect/>
          </a:stretch>
        </p:blipFill>
        <p:spPr>
          <a:xfrm>
            <a:off x="0" y="0"/>
            <a:ext cx="9144000" cy="6858000"/>
          </a:xfrm>
        </p:spPr>
      </p:pic>
      <p:sp>
        <p:nvSpPr>
          <p:cNvPr id="5" name="4 Rectángulo"/>
          <p:cNvSpPr/>
          <p:nvPr/>
        </p:nvSpPr>
        <p:spPr>
          <a:xfrm>
            <a:off x="0" y="2967335"/>
            <a:ext cx="9144000" cy="923330"/>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dirty="0">
                <a:ln w="11430"/>
                <a:solidFill>
                  <a:srgbClr val="002060"/>
                </a:solidFill>
                <a:effectLst>
                  <a:outerShdw blurRad="76200" dist="50800" dir="5400000" algn="tl" rotWithShape="0">
                    <a:srgbClr val="000000">
                      <a:alpha val="65000"/>
                    </a:srgbClr>
                  </a:outerShdw>
                </a:effectLst>
                <a:latin typeface="+mn-lt"/>
                <a:cs typeface="+mn-cs"/>
              </a:rPr>
              <a:t>La historia</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title"/>
          </p:nvPr>
        </p:nvSpPr>
        <p:spPr/>
        <p:txBody>
          <a:bodyPr/>
          <a:lstStyle/>
          <a:p>
            <a:endParaRPr lang="es-ES" smtClean="0"/>
          </a:p>
        </p:txBody>
      </p:sp>
      <p:pic>
        <p:nvPicPr>
          <p:cNvPr id="4099" name="3 Marcador de contenido" descr="01a.jpg"/>
          <p:cNvPicPr>
            <a:picLocks noGrp="1" noChangeAspect="1"/>
          </p:cNvPicPr>
          <p:nvPr>
            <p:ph idx="1"/>
          </p:nvPr>
        </p:nvPicPr>
        <p:blipFill>
          <a:blip r:embed="rId2"/>
          <a:srcRect/>
          <a:stretch>
            <a:fillRect/>
          </a:stretch>
        </p:blipFill>
        <p:spPr>
          <a:xfrm>
            <a:off x="0" y="0"/>
            <a:ext cx="9144000" cy="6858000"/>
          </a:xfrm>
        </p:spPr>
      </p:pic>
      <p:pic>
        <p:nvPicPr>
          <p:cNvPr id="4100" name="4 Imagen" descr="01b.jpg"/>
          <p:cNvPicPr>
            <a:picLocks noChangeAspect="1"/>
          </p:cNvPicPr>
          <p:nvPr/>
        </p:nvPicPr>
        <p:blipFill>
          <a:blip r:embed="rId3"/>
          <a:srcRect/>
          <a:stretch>
            <a:fillRect/>
          </a:stretch>
        </p:blipFill>
        <p:spPr bwMode="auto">
          <a:xfrm>
            <a:off x="5429250" y="428625"/>
            <a:ext cx="3238500" cy="2428875"/>
          </a:xfrm>
          <a:prstGeom prst="rect">
            <a:avLst/>
          </a:prstGeom>
          <a:noFill/>
          <a:ln w="19050">
            <a:solidFill>
              <a:schemeClr val="tx1"/>
            </a:solidFill>
            <a:miter lim="800000"/>
            <a:headEnd/>
            <a:tailEnd/>
          </a:ln>
        </p:spPr>
      </p:pic>
      <p:sp>
        <p:nvSpPr>
          <p:cNvPr id="6" name="5 CuadroTexto"/>
          <p:cNvSpPr txBox="1"/>
          <p:nvPr/>
        </p:nvSpPr>
        <p:spPr>
          <a:xfrm>
            <a:off x="1571625" y="5572125"/>
            <a:ext cx="6072188" cy="923925"/>
          </a:xfrm>
          <a:prstGeom prst="rect">
            <a:avLst/>
          </a:prstGeom>
          <a:solidFill>
            <a:schemeClr val="tx2">
              <a:lumMod val="20000"/>
              <a:lumOff val="80000"/>
            </a:schemeClr>
          </a:solidFill>
          <a:ln>
            <a:solidFill>
              <a:schemeClr val="tx1"/>
            </a:solidFill>
          </a:ln>
        </p:spPr>
        <p:txBody>
          <a:bodyPr>
            <a:spAutoFit/>
          </a:bodyPr>
          <a:lstStyle/>
          <a:p>
            <a:pPr algn="just" fontAlgn="auto">
              <a:spcBef>
                <a:spcPts val="0"/>
              </a:spcBef>
              <a:spcAft>
                <a:spcPts val="0"/>
              </a:spcAft>
              <a:defRPr/>
            </a:pPr>
            <a:r>
              <a:rPr lang="es-ES" b="1" dirty="0">
                <a:latin typeface="Arial Rounded MT Bold" pitchFamily="34" charset="0"/>
                <a:cs typeface="+mn-cs"/>
              </a:rPr>
              <a:t>Algunos estudiosos afirman que la “torta de papa” ya la elaboraban los incas, aunque posiblemente sin huevos y, claro, mucho menos de gallina.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p:nvPr>
        </p:nvSpPr>
        <p:spPr/>
        <p:txBody>
          <a:bodyPr/>
          <a:lstStyle/>
          <a:p>
            <a:endParaRPr lang="es-ES" smtClean="0"/>
          </a:p>
        </p:txBody>
      </p:sp>
      <p:pic>
        <p:nvPicPr>
          <p:cNvPr id="5123" name="3 Marcador de contenido" descr="02.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429000" y="357188"/>
            <a:ext cx="5286375" cy="1200150"/>
          </a:xfrm>
          <a:prstGeom prst="rect">
            <a:avLst/>
          </a:prstGeom>
          <a:solidFill>
            <a:schemeClr val="tx2">
              <a:lumMod val="20000"/>
              <a:lumOff val="80000"/>
            </a:schemeClr>
          </a:solidFill>
          <a:ln>
            <a:solidFill>
              <a:schemeClr val="tx1"/>
            </a:solidFill>
          </a:ln>
        </p:spPr>
        <p:txBody>
          <a:bodyPr>
            <a:spAutoFit/>
          </a:bodyPr>
          <a:lstStyle/>
          <a:p>
            <a:pPr algn="just" fontAlgn="auto">
              <a:spcBef>
                <a:spcPts val="0"/>
              </a:spcBef>
              <a:spcAft>
                <a:spcPts val="0"/>
              </a:spcAft>
              <a:defRPr/>
            </a:pPr>
            <a:r>
              <a:rPr lang="es-ES" b="1" dirty="0">
                <a:latin typeface="Arial Rounded MT Bold" pitchFamily="34" charset="0"/>
                <a:cs typeface="+mn-cs"/>
              </a:rPr>
              <a:t>En Europa, la tradición culinaria de la tortilla se remonta al "</a:t>
            </a:r>
            <a:r>
              <a:rPr lang="es-ES" b="1" dirty="0" err="1">
                <a:latin typeface="Arial Rounded MT Bold" pitchFamily="34" charset="0"/>
                <a:cs typeface="+mn-cs"/>
              </a:rPr>
              <a:t>ovorum</a:t>
            </a:r>
            <a:r>
              <a:rPr lang="es-ES" b="1" dirty="0">
                <a:latin typeface="Arial Rounded MT Bold" pitchFamily="34" charset="0"/>
                <a:cs typeface="+mn-cs"/>
              </a:rPr>
              <a:t>", una torta que los romanos hacían a base de leche y huevos, pero sin patatas.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endParaRPr lang="es-ES" smtClean="0"/>
          </a:p>
        </p:txBody>
      </p:sp>
      <p:pic>
        <p:nvPicPr>
          <p:cNvPr id="6147" name="3 Marcador de contenido" descr="03.jpg"/>
          <p:cNvPicPr>
            <a:picLocks noGrp="1" noChangeAspect="1"/>
          </p:cNvPicPr>
          <p:nvPr>
            <p:ph idx="1"/>
          </p:nvPr>
        </p:nvPicPr>
        <p:blipFill>
          <a:blip r:embed="rId2"/>
          <a:srcRect/>
          <a:stretch>
            <a:fillRect/>
          </a:stretch>
        </p:blipFill>
        <p:spPr>
          <a:xfrm>
            <a:off x="0" y="0"/>
            <a:ext cx="9144000" cy="6858000"/>
          </a:xfrm>
        </p:spPr>
      </p:pic>
      <p:sp>
        <p:nvSpPr>
          <p:cNvPr id="6" name="5 CuadroTexto"/>
          <p:cNvSpPr txBox="1"/>
          <p:nvPr/>
        </p:nvSpPr>
        <p:spPr>
          <a:xfrm>
            <a:off x="1428750" y="5429250"/>
            <a:ext cx="6429375" cy="1200150"/>
          </a:xfrm>
          <a:prstGeom prst="rect">
            <a:avLst/>
          </a:prstGeom>
          <a:solidFill>
            <a:schemeClr val="tx2">
              <a:lumMod val="20000"/>
              <a:lumOff val="80000"/>
            </a:schemeClr>
          </a:solidFill>
          <a:ln>
            <a:solidFill>
              <a:schemeClr val="tx1"/>
            </a:solidFill>
          </a:ln>
        </p:spPr>
        <p:txBody>
          <a:bodyPr>
            <a:spAutoFit/>
          </a:bodyPr>
          <a:lstStyle/>
          <a:p>
            <a:pPr algn="just" fontAlgn="auto">
              <a:spcBef>
                <a:spcPts val="0"/>
              </a:spcBef>
              <a:spcAft>
                <a:spcPts val="0"/>
              </a:spcAft>
              <a:defRPr/>
            </a:pPr>
            <a:r>
              <a:rPr lang="es-ES" b="1" dirty="0">
                <a:latin typeface="Arial Rounded MT Bold" pitchFamily="34" charset="0"/>
                <a:cs typeface="+mn-cs"/>
              </a:rPr>
              <a:t>Habría que esperar al descubrimiento de América para la importación del tubérculo. Y todavía pasarían muchos años hasta que a alguien se le ocurriese freírlas y mezclarlas con huevo.</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p:txBody>
          <a:bodyPr/>
          <a:lstStyle/>
          <a:p>
            <a:endParaRPr lang="es-ES" smtClean="0"/>
          </a:p>
        </p:txBody>
      </p:sp>
      <p:pic>
        <p:nvPicPr>
          <p:cNvPr id="7171" name="3 Marcador de contenido" descr="04.jpg"/>
          <p:cNvPicPr>
            <a:picLocks noGrp="1" noChangeAspect="1"/>
          </p:cNvPicPr>
          <p:nvPr>
            <p:ph idx="1"/>
          </p:nvPr>
        </p:nvPicPr>
        <p:blipFill>
          <a:blip r:embed="rId2"/>
          <a:srcRect/>
          <a:stretch>
            <a:fillRect/>
          </a:stretch>
        </p:blipFill>
        <p:spPr>
          <a:xfrm>
            <a:off x="4576763" y="214313"/>
            <a:ext cx="4329112" cy="6429375"/>
          </a:xfrm>
        </p:spPr>
      </p:pic>
      <p:sp>
        <p:nvSpPr>
          <p:cNvPr id="7172" name="4 CuadroTexto"/>
          <p:cNvSpPr txBox="1">
            <a:spLocks noChangeArrowheads="1"/>
          </p:cNvSpPr>
          <p:nvPr/>
        </p:nvSpPr>
        <p:spPr bwMode="auto">
          <a:xfrm>
            <a:off x="428625" y="857250"/>
            <a:ext cx="4500563" cy="3140075"/>
          </a:xfrm>
          <a:prstGeom prst="rect">
            <a:avLst/>
          </a:prstGeom>
          <a:noFill/>
          <a:ln w="9525">
            <a:noFill/>
            <a:miter lim="800000"/>
            <a:headEnd/>
            <a:tailEnd/>
          </a:ln>
        </p:spPr>
        <p:txBody>
          <a:bodyPr>
            <a:spAutoFit/>
          </a:bodyPr>
          <a:lstStyle/>
          <a:p>
            <a:pPr algn="ctr"/>
            <a:r>
              <a:rPr lang="es-ES" b="1">
                <a:latin typeface="Arial Rounded MT Bold" pitchFamily="34" charset="0"/>
              </a:rPr>
              <a:t>Circulan muchas teorías sobre el creador de tamaño prodigio. La más extendida cuenta que fue una campesina que vivía en la serranía de Navarra. Una noche visitó su hogar Tomás de Zumalacárregui, general del ejército carlista, y le pidió algo de comer. Con su paupérrima despensa, la mujer improvisó un plato con lo poco que tenía: patatas, cebollas y un par de huevos. </a:t>
            </a:r>
          </a:p>
        </p:txBody>
      </p:sp>
      <p:pic>
        <p:nvPicPr>
          <p:cNvPr id="7173" name="5 Imagen" descr="15.jpg"/>
          <p:cNvPicPr>
            <a:picLocks noChangeAspect="1"/>
          </p:cNvPicPr>
          <p:nvPr/>
        </p:nvPicPr>
        <p:blipFill>
          <a:blip r:embed="rId3"/>
          <a:srcRect/>
          <a:stretch>
            <a:fillRect/>
          </a:stretch>
        </p:blipFill>
        <p:spPr bwMode="auto">
          <a:xfrm>
            <a:off x="1428750" y="4357688"/>
            <a:ext cx="2571750" cy="1928812"/>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title"/>
          </p:nvPr>
        </p:nvSpPr>
        <p:spPr/>
        <p:txBody>
          <a:bodyPr/>
          <a:lstStyle/>
          <a:p>
            <a:endParaRPr lang="es-ES" smtClean="0"/>
          </a:p>
        </p:txBody>
      </p:sp>
      <p:pic>
        <p:nvPicPr>
          <p:cNvPr id="8195" name="3 Marcador de contenido" descr="05.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714375" y="5214938"/>
            <a:ext cx="7715250" cy="1200150"/>
          </a:xfrm>
          <a:prstGeom prst="rect">
            <a:avLst/>
          </a:prstGeom>
          <a:solidFill>
            <a:schemeClr val="tx2">
              <a:lumMod val="20000"/>
              <a:lumOff val="80000"/>
            </a:schemeClr>
          </a:solidFill>
          <a:ln>
            <a:solidFill>
              <a:schemeClr val="tx1"/>
            </a:solidFill>
          </a:ln>
        </p:spPr>
        <p:txBody>
          <a:bodyPr>
            <a:spAutoFit/>
          </a:bodyPr>
          <a:lstStyle/>
          <a:p>
            <a:pPr algn="just" fontAlgn="auto">
              <a:spcBef>
                <a:spcPts val="0"/>
              </a:spcBef>
              <a:spcAft>
                <a:spcPts val="0"/>
              </a:spcAft>
              <a:defRPr/>
            </a:pPr>
            <a:r>
              <a:rPr lang="es-ES" b="1" dirty="0">
                <a:latin typeface="Arial Rounded MT Bold" pitchFamily="34" charset="0"/>
                <a:cs typeface="+mn-cs"/>
              </a:rPr>
              <a:t>La cena gustó tanto al militar que no encontró mejor sustento con el que alimentar a sus tropas. La "tortilla de patatas" se hizo así célebre durante la primera Guerra Carlista, y a ella se le atribuye la fortaleza de los soldados que protagonizaron el Sitio de Bilbao.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title"/>
          </p:nvPr>
        </p:nvSpPr>
        <p:spPr/>
        <p:txBody>
          <a:bodyPr/>
          <a:lstStyle/>
          <a:p>
            <a:endParaRPr lang="es-ES" smtClean="0"/>
          </a:p>
        </p:txBody>
      </p:sp>
      <p:pic>
        <p:nvPicPr>
          <p:cNvPr id="9219" name="3 Marcador de contenido" descr="06.jpg"/>
          <p:cNvPicPr>
            <a:picLocks noGrp="1" noChangeAspect="1"/>
          </p:cNvPicPr>
          <p:nvPr>
            <p:ph idx="1"/>
          </p:nvPr>
        </p:nvPicPr>
        <p:blipFill>
          <a:blip r:embed="rId2"/>
          <a:srcRect/>
          <a:stretch>
            <a:fillRect/>
          </a:stretch>
        </p:blipFill>
        <p:spPr>
          <a:xfrm>
            <a:off x="428625" y="428625"/>
            <a:ext cx="8301038" cy="4071938"/>
          </a:xfrm>
          <a:ln>
            <a:solidFill>
              <a:schemeClr val="tx1"/>
            </a:solidFill>
          </a:ln>
        </p:spPr>
      </p:pic>
      <p:sp>
        <p:nvSpPr>
          <p:cNvPr id="5" name="4 CuadroTexto"/>
          <p:cNvSpPr txBox="1"/>
          <p:nvPr/>
        </p:nvSpPr>
        <p:spPr>
          <a:xfrm>
            <a:off x="428625" y="4929188"/>
            <a:ext cx="8286750" cy="1477962"/>
          </a:xfrm>
          <a:prstGeom prst="rect">
            <a:avLst/>
          </a:prstGeom>
          <a:solidFill>
            <a:schemeClr val="tx2">
              <a:lumMod val="20000"/>
              <a:lumOff val="80000"/>
            </a:schemeClr>
          </a:solidFill>
          <a:ln>
            <a:solidFill>
              <a:schemeClr val="tx1"/>
            </a:solidFill>
          </a:ln>
        </p:spPr>
        <p:txBody>
          <a:bodyPr>
            <a:spAutoFit/>
          </a:bodyPr>
          <a:lstStyle/>
          <a:p>
            <a:pPr algn="just" fontAlgn="auto">
              <a:spcBef>
                <a:spcPts val="0"/>
              </a:spcBef>
              <a:spcAft>
                <a:spcPts val="0"/>
              </a:spcAft>
              <a:defRPr/>
            </a:pPr>
            <a:r>
              <a:rPr lang="es-ES" b="1" dirty="0">
                <a:latin typeface="Arial Rounded MT Bold" pitchFamily="34" charset="0"/>
                <a:cs typeface="+mn-cs"/>
              </a:rPr>
              <a:t>La historia parece verosímil, aunque fechar en esa época el nacimiento de la tortilla es arriesgado, teniendo en cuenta que este sitio tuvo lugar en torno a 1835 y la primera referencia escrita a este plato data de 1817. Se trata de un documento anónimo dirigido a las Cortes en el que se denuncian las míseras condiciones de los agricultores navarros.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p:cNvSpPr>
            <a:spLocks noGrp="1"/>
          </p:cNvSpPr>
          <p:nvPr>
            <p:ph type="title"/>
          </p:nvPr>
        </p:nvSpPr>
        <p:spPr/>
        <p:txBody>
          <a:bodyPr/>
          <a:lstStyle/>
          <a:p>
            <a:endParaRPr lang="es-ES" smtClean="0"/>
          </a:p>
        </p:txBody>
      </p:sp>
      <p:pic>
        <p:nvPicPr>
          <p:cNvPr id="10243" name="3 Marcador de contenido" descr="07.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714375" y="500063"/>
            <a:ext cx="7818438" cy="1200150"/>
          </a:xfrm>
          <a:prstGeom prst="rect">
            <a:avLst/>
          </a:prstGeom>
          <a:solidFill>
            <a:schemeClr val="tx2">
              <a:lumMod val="20000"/>
              <a:lumOff val="80000"/>
            </a:schemeClr>
          </a:solidFill>
          <a:ln>
            <a:solidFill>
              <a:schemeClr val="tx1"/>
            </a:solidFill>
          </a:ln>
        </p:spPr>
        <p:txBody>
          <a:bodyPr>
            <a:spAutoFit/>
          </a:bodyPr>
          <a:lstStyle/>
          <a:p>
            <a:pPr algn="just" fontAlgn="auto">
              <a:spcBef>
                <a:spcPts val="0"/>
              </a:spcBef>
              <a:spcAft>
                <a:spcPts val="0"/>
              </a:spcAft>
              <a:defRPr/>
            </a:pPr>
            <a:r>
              <a:rPr lang="es-ES" b="1" dirty="0">
                <a:latin typeface="Arial Rounded MT Bold" pitchFamily="34" charset="0"/>
                <a:cs typeface="+mn-cs"/>
              </a:rPr>
              <a:t>La misiva, titulada "Memorial de la ratonera", relataba así la escasez de los campesinos: “Sólo dos o tres huevos en tortilla para cinco o seis, porque nuestras mujeres la saben hacer grande y gorda con pocos huevos, mezclando patatas, </a:t>
            </a:r>
            <a:r>
              <a:rPr lang="es-ES" b="1" dirty="0" err="1">
                <a:latin typeface="Arial Rounded MT Bold" pitchFamily="34" charset="0"/>
                <a:cs typeface="+mn-cs"/>
              </a:rPr>
              <a:t>atapurres</a:t>
            </a:r>
            <a:r>
              <a:rPr lang="es-ES" b="1" dirty="0">
                <a:latin typeface="Arial Rounded MT Bold" pitchFamily="34" charset="0"/>
                <a:cs typeface="+mn-cs"/>
              </a:rPr>
              <a:t> de pan u otra cosa”.</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p:txBody>
          <a:bodyPr/>
          <a:lstStyle/>
          <a:p>
            <a:endParaRPr lang="es-ES" smtClean="0"/>
          </a:p>
        </p:txBody>
      </p:sp>
      <p:pic>
        <p:nvPicPr>
          <p:cNvPr id="11267" name="3 Marcador de contenido" descr="08.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214313" y="4929188"/>
            <a:ext cx="8715375" cy="1754187"/>
          </a:xfrm>
          <a:prstGeom prst="rect">
            <a:avLst/>
          </a:prstGeom>
          <a:solidFill>
            <a:schemeClr val="tx2">
              <a:lumMod val="20000"/>
              <a:lumOff val="80000"/>
            </a:schemeClr>
          </a:solidFill>
          <a:ln>
            <a:solidFill>
              <a:schemeClr val="tx1"/>
            </a:solidFill>
          </a:ln>
        </p:spPr>
        <p:txBody>
          <a:bodyPr>
            <a:spAutoFit/>
          </a:bodyPr>
          <a:lstStyle/>
          <a:p>
            <a:pPr algn="just" fontAlgn="auto">
              <a:spcBef>
                <a:spcPts val="0"/>
              </a:spcBef>
              <a:spcAft>
                <a:spcPts val="0"/>
              </a:spcAft>
              <a:defRPr/>
            </a:pPr>
            <a:r>
              <a:rPr lang="es-ES" b="1" dirty="0">
                <a:latin typeface="Arial Rounded MT Bold" pitchFamily="34" charset="0"/>
                <a:cs typeface="+mn-cs"/>
              </a:rPr>
              <a:t>Toda la gloria recayó sobre los navarros hasta que una investigación de Javier López Linaje, científico titular del Centro de Ciencias Humanas y Sociales del CSIC, removió los cimientos de la historia de la tortilla. Según este investigador, especializado en estudios sobre la llegada de la patata a España, la tortilla de patata, o al menos su “origen conceptual”, nació en Villanueva de la Serena (Badajoz).</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endParaRPr lang="es-ES" smtClean="0"/>
          </a:p>
        </p:txBody>
      </p:sp>
      <p:pic>
        <p:nvPicPr>
          <p:cNvPr id="12291" name="3 Marcador de contenido" descr="09.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785813" y="428625"/>
            <a:ext cx="7572375" cy="1754188"/>
          </a:xfrm>
          <a:prstGeom prst="rect">
            <a:avLst/>
          </a:prstGeom>
          <a:solidFill>
            <a:schemeClr val="tx2">
              <a:lumMod val="20000"/>
              <a:lumOff val="80000"/>
            </a:schemeClr>
          </a:solidFill>
          <a:ln>
            <a:solidFill>
              <a:schemeClr val="tx1"/>
            </a:solidFill>
          </a:ln>
        </p:spPr>
        <p:txBody>
          <a:bodyPr>
            <a:spAutoFit/>
          </a:bodyPr>
          <a:lstStyle/>
          <a:p>
            <a:pPr algn="just" fontAlgn="auto">
              <a:spcBef>
                <a:spcPts val="0"/>
              </a:spcBef>
              <a:spcAft>
                <a:spcPts val="0"/>
              </a:spcAft>
              <a:defRPr/>
            </a:pPr>
            <a:r>
              <a:rPr lang="es-ES" b="1" dirty="0">
                <a:latin typeface="Arial Rounded MT Bold" pitchFamily="34" charset="0"/>
                <a:cs typeface="+mn-cs"/>
              </a:rPr>
              <a:t>La prueba se basa en un archivo de 1798 en el que se registra el invento auspiciado por dos nobles ilustrados, Joseph de Tena Godoy y </a:t>
            </a:r>
            <a:r>
              <a:rPr lang="es-ES" b="1" dirty="0" err="1">
                <a:latin typeface="Arial Rounded MT Bold" pitchFamily="34" charset="0"/>
                <a:cs typeface="+mn-cs"/>
              </a:rPr>
              <a:t>Malfeyto</a:t>
            </a:r>
            <a:r>
              <a:rPr lang="es-ES" b="1" dirty="0">
                <a:latin typeface="Arial Rounded MT Bold" pitchFamily="34" charset="0"/>
                <a:cs typeface="+mn-cs"/>
              </a:rPr>
              <a:t> y el marqués de Robledo, que buscaban un alimento nutritivo y barato que aliviara las numerosas hambrunas que asolaban Europa. La solución fue una especie de “tortitas” hechas a la sartén con huevo y patatas.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p:txBody>
          <a:bodyPr/>
          <a:lstStyle/>
          <a:p>
            <a:endParaRPr lang="es-ES" smtClean="0"/>
          </a:p>
        </p:txBody>
      </p:sp>
      <p:pic>
        <p:nvPicPr>
          <p:cNvPr id="13315" name="3 Marcador de contenido" descr="10.jpg"/>
          <p:cNvPicPr>
            <a:picLocks noGrp="1" noChangeAspect="1"/>
          </p:cNvPicPr>
          <p:nvPr>
            <p:ph idx="1"/>
          </p:nvPr>
        </p:nvPicPr>
        <p:blipFill>
          <a:blip r:embed="rId2"/>
          <a:srcRect/>
          <a:stretch>
            <a:fillRect/>
          </a:stretch>
        </p:blipFill>
        <p:spPr>
          <a:xfrm>
            <a:off x="428625" y="357188"/>
            <a:ext cx="5232400" cy="6072187"/>
          </a:xfrm>
          <a:ln>
            <a:solidFill>
              <a:schemeClr val="tx1"/>
            </a:solidFill>
          </a:ln>
        </p:spPr>
      </p:pic>
      <p:sp>
        <p:nvSpPr>
          <p:cNvPr id="13316" name="4 CuadroTexto"/>
          <p:cNvSpPr txBox="1">
            <a:spLocks noChangeArrowheads="1"/>
          </p:cNvSpPr>
          <p:nvPr/>
        </p:nvSpPr>
        <p:spPr bwMode="auto">
          <a:xfrm>
            <a:off x="6072188" y="500063"/>
            <a:ext cx="2714625" cy="6051550"/>
          </a:xfrm>
          <a:prstGeom prst="rect">
            <a:avLst/>
          </a:prstGeom>
          <a:noFill/>
          <a:ln w="9525">
            <a:noFill/>
            <a:miter lim="800000"/>
            <a:headEnd/>
            <a:tailEnd/>
          </a:ln>
        </p:spPr>
        <p:txBody>
          <a:bodyPr>
            <a:spAutoFit/>
          </a:bodyPr>
          <a:lstStyle/>
          <a:p>
            <a:pPr algn="ctr"/>
            <a:r>
              <a:rPr lang="es-ES" b="1">
                <a:latin typeface="Arial Rounded MT Bold" pitchFamily="34" charset="0"/>
              </a:rPr>
              <a:t>Fuera de quien fuese el invento, lo cierto es que la tortilla lleva más de dos siglos triunfando y ha traspasado fronteras hasta adquirir condición universal. Se come tortilla de patatas en Tokio, Londres, Nueva York o Buenos Aires, pero en ningún sitio como en España. Gran fama tienen las de Betanzos, San Sebastián, Logroño o Palencia, aunque cada uno dirá que la mejor tortilla es la que elabora su madre.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title"/>
          </p:nvPr>
        </p:nvSpPr>
        <p:spPr/>
        <p:txBody>
          <a:bodyPr/>
          <a:lstStyle/>
          <a:p>
            <a:endParaRPr lang="es-ES" smtClean="0"/>
          </a:p>
        </p:txBody>
      </p:sp>
      <p:pic>
        <p:nvPicPr>
          <p:cNvPr id="14339" name="3 Marcador de contenido" descr="11.jpg"/>
          <p:cNvPicPr>
            <a:picLocks noGrp="1" noChangeAspect="1"/>
          </p:cNvPicPr>
          <p:nvPr>
            <p:ph idx="1"/>
          </p:nvPr>
        </p:nvPicPr>
        <p:blipFill>
          <a:blip r:embed="rId2"/>
          <a:srcRect/>
          <a:stretch>
            <a:fillRect/>
          </a:stretch>
        </p:blipFill>
        <p:spPr>
          <a:xfrm>
            <a:off x="0" y="0"/>
            <a:ext cx="9144000" cy="6858000"/>
          </a:xfrm>
        </p:spPr>
      </p:pic>
      <p:sp>
        <p:nvSpPr>
          <p:cNvPr id="5" name="4 Rectángulo"/>
          <p:cNvSpPr/>
          <p:nvPr/>
        </p:nvSpPr>
        <p:spPr>
          <a:xfrm>
            <a:off x="806423" y="2967335"/>
            <a:ext cx="7531165" cy="923330"/>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dirty="0">
                <a:ln w="11430"/>
                <a:solidFill>
                  <a:srgbClr val="002060"/>
                </a:solidFill>
                <a:effectLst>
                  <a:outerShdw blurRad="76200" dist="50800" dir="5400000" algn="tl" rotWithShape="0">
                    <a:srgbClr val="000000">
                      <a:alpha val="65000"/>
                    </a:srgbClr>
                  </a:outerShdw>
                </a:effectLst>
                <a:latin typeface="+mn-lt"/>
                <a:cs typeface="+mn-cs"/>
              </a:rPr>
              <a:t>Trucos para principiantes</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title"/>
          </p:nvPr>
        </p:nvSpPr>
        <p:spPr/>
        <p:txBody>
          <a:bodyPr/>
          <a:lstStyle/>
          <a:p>
            <a:endParaRPr lang="es-ES" smtClean="0"/>
          </a:p>
        </p:txBody>
      </p:sp>
      <p:pic>
        <p:nvPicPr>
          <p:cNvPr id="15363" name="3 Marcador de contenido" descr="12a.jpg"/>
          <p:cNvPicPr>
            <a:picLocks noGrp="1" noChangeAspect="1"/>
          </p:cNvPicPr>
          <p:nvPr>
            <p:ph idx="1"/>
          </p:nvPr>
        </p:nvPicPr>
        <p:blipFill>
          <a:blip r:embed="rId2"/>
          <a:srcRect/>
          <a:stretch>
            <a:fillRect/>
          </a:stretch>
        </p:blipFill>
        <p:spPr>
          <a:xfrm>
            <a:off x="214313" y="500063"/>
            <a:ext cx="3111500" cy="2959100"/>
          </a:xfrm>
        </p:spPr>
      </p:pic>
      <p:pic>
        <p:nvPicPr>
          <p:cNvPr id="15364" name="4 Imagen" descr="12b.jpg"/>
          <p:cNvPicPr>
            <a:picLocks noChangeAspect="1"/>
          </p:cNvPicPr>
          <p:nvPr/>
        </p:nvPicPr>
        <p:blipFill>
          <a:blip r:embed="rId3"/>
          <a:srcRect/>
          <a:stretch>
            <a:fillRect/>
          </a:stretch>
        </p:blipFill>
        <p:spPr bwMode="auto">
          <a:xfrm>
            <a:off x="2928938" y="785813"/>
            <a:ext cx="3363912" cy="2624137"/>
          </a:xfrm>
          <a:prstGeom prst="rect">
            <a:avLst/>
          </a:prstGeom>
          <a:noFill/>
          <a:ln w="9525">
            <a:noFill/>
            <a:miter lim="800000"/>
            <a:headEnd/>
            <a:tailEnd/>
          </a:ln>
        </p:spPr>
      </p:pic>
      <p:pic>
        <p:nvPicPr>
          <p:cNvPr id="15365" name="5 Imagen" descr="12c.jpg"/>
          <p:cNvPicPr>
            <a:picLocks noChangeAspect="1"/>
          </p:cNvPicPr>
          <p:nvPr/>
        </p:nvPicPr>
        <p:blipFill>
          <a:blip r:embed="rId4"/>
          <a:srcRect/>
          <a:stretch>
            <a:fillRect/>
          </a:stretch>
        </p:blipFill>
        <p:spPr bwMode="auto">
          <a:xfrm>
            <a:off x="6429375" y="214313"/>
            <a:ext cx="2505075" cy="3214687"/>
          </a:xfrm>
          <a:prstGeom prst="rect">
            <a:avLst/>
          </a:prstGeom>
          <a:noFill/>
          <a:ln w="9525">
            <a:noFill/>
            <a:miter lim="800000"/>
            <a:headEnd/>
            <a:tailEnd/>
          </a:ln>
        </p:spPr>
      </p:pic>
      <p:sp>
        <p:nvSpPr>
          <p:cNvPr id="7" name="6 CuadroTexto"/>
          <p:cNvSpPr txBox="1"/>
          <p:nvPr/>
        </p:nvSpPr>
        <p:spPr>
          <a:xfrm>
            <a:off x="1000125" y="4714875"/>
            <a:ext cx="7143750" cy="923925"/>
          </a:xfrm>
          <a:prstGeom prst="rect">
            <a:avLst/>
          </a:prstGeom>
          <a:solidFill>
            <a:schemeClr val="tx2">
              <a:lumMod val="20000"/>
              <a:lumOff val="80000"/>
            </a:schemeClr>
          </a:solidFill>
          <a:ln>
            <a:solidFill>
              <a:schemeClr val="tx1"/>
            </a:solidFill>
          </a:ln>
        </p:spPr>
        <p:txBody>
          <a:bodyPr>
            <a:spAutoFit/>
          </a:bodyPr>
          <a:lstStyle/>
          <a:p>
            <a:pPr algn="just" fontAlgn="auto">
              <a:spcBef>
                <a:spcPts val="0"/>
              </a:spcBef>
              <a:spcAft>
                <a:spcPts val="0"/>
              </a:spcAft>
              <a:defRPr/>
            </a:pPr>
            <a:r>
              <a:rPr lang="es-ES" b="1" dirty="0">
                <a:latin typeface="Arial Rounded MT Bold" pitchFamily="34" charset="0"/>
                <a:cs typeface="+mn-cs"/>
              </a:rPr>
              <a:t>En la tortilla de patatas son importantes el aceite, los huevos y sobre todo la calidad de la patata. Usa patatas de calidad y huevos frescos.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endParaRPr lang="es-ES" smtClean="0"/>
          </a:p>
        </p:txBody>
      </p:sp>
      <p:pic>
        <p:nvPicPr>
          <p:cNvPr id="16387" name="3 Marcador de contenido" descr="12d.jpg"/>
          <p:cNvPicPr>
            <a:picLocks noGrp="1" noChangeAspect="1"/>
          </p:cNvPicPr>
          <p:nvPr>
            <p:ph idx="1"/>
          </p:nvPr>
        </p:nvPicPr>
        <p:blipFill>
          <a:blip r:embed="rId2"/>
          <a:srcRect/>
          <a:stretch>
            <a:fillRect/>
          </a:stretch>
        </p:blipFill>
        <p:spPr>
          <a:xfrm>
            <a:off x="0" y="0"/>
            <a:ext cx="9144000" cy="6858000"/>
          </a:xfrm>
        </p:spPr>
      </p:pic>
      <p:sp>
        <p:nvSpPr>
          <p:cNvPr id="6" name="5 CuadroTexto"/>
          <p:cNvSpPr txBox="1"/>
          <p:nvPr/>
        </p:nvSpPr>
        <p:spPr>
          <a:xfrm>
            <a:off x="1357313" y="6000750"/>
            <a:ext cx="6357937" cy="369888"/>
          </a:xfrm>
          <a:prstGeom prst="rect">
            <a:avLst/>
          </a:prstGeom>
          <a:solidFill>
            <a:schemeClr val="tx2">
              <a:lumMod val="20000"/>
              <a:lumOff val="80000"/>
            </a:schemeClr>
          </a:solidFill>
          <a:ln>
            <a:solidFill>
              <a:schemeClr val="tx1"/>
            </a:solidFill>
          </a:ln>
        </p:spPr>
        <p:txBody>
          <a:bodyPr>
            <a:spAutoFit/>
          </a:bodyPr>
          <a:lstStyle/>
          <a:p>
            <a:pPr algn="ctr" fontAlgn="auto">
              <a:spcBef>
                <a:spcPts val="0"/>
              </a:spcBef>
              <a:spcAft>
                <a:spcPts val="0"/>
              </a:spcAft>
              <a:defRPr/>
            </a:pPr>
            <a:r>
              <a:rPr lang="es-ES" b="1" dirty="0">
                <a:latin typeface="Arial Rounded MT Bold" pitchFamily="34" charset="0"/>
                <a:cs typeface="+mn-cs"/>
              </a:rPr>
              <a:t>La mejor sartén para hacer una tortilla es la de hierro.</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title"/>
          </p:nvPr>
        </p:nvSpPr>
        <p:spPr/>
        <p:txBody>
          <a:bodyPr/>
          <a:lstStyle/>
          <a:p>
            <a:endParaRPr lang="es-ES" smtClean="0"/>
          </a:p>
        </p:txBody>
      </p:sp>
      <p:pic>
        <p:nvPicPr>
          <p:cNvPr id="17411" name="3 Marcador de contenido" descr="13.jpg"/>
          <p:cNvPicPr>
            <a:picLocks noGrp="1" noChangeAspect="1"/>
          </p:cNvPicPr>
          <p:nvPr>
            <p:ph idx="1"/>
          </p:nvPr>
        </p:nvPicPr>
        <p:blipFill>
          <a:blip r:embed="rId2"/>
          <a:srcRect/>
          <a:stretch>
            <a:fillRect/>
          </a:stretch>
        </p:blipFill>
        <p:spPr>
          <a:xfrm>
            <a:off x="0" y="0"/>
            <a:ext cx="9144000" cy="6858000"/>
          </a:xfrm>
        </p:spPr>
      </p:pic>
      <p:sp>
        <p:nvSpPr>
          <p:cNvPr id="6" name="5 CuadroTexto"/>
          <p:cNvSpPr txBox="1"/>
          <p:nvPr/>
        </p:nvSpPr>
        <p:spPr>
          <a:xfrm>
            <a:off x="714375" y="500063"/>
            <a:ext cx="7715250" cy="646112"/>
          </a:xfrm>
          <a:prstGeom prst="rect">
            <a:avLst/>
          </a:prstGeom>
          <a:solidFill>
            <a:schemeClr val="tx2">
              <a:lumMod val="20000"/>
              <a:lumOff val="80000"/>
            </a:schemeClr>
          </a:solidFill>
          <a:ln>
            <a:solidFill>
              <a:schemeClr val="tx1"/>
            </a:solidFill>
          </a:ln>
        </p:spPr>
        <p:txBody>
          <a:bodyPr>
            <a:spAutoFit/>
          </a:bodyPr>
          <a:lstStyle/>
          <a:p>
            <a:pPr algn="just" fontAlgn="auto">
              <a:spcBef>
                <a:spcPts val="0"/>
              </a:spcBef>
              <a:spcAft>
                <a:spcPts val="0"/>
              </a:spcAft>
              <a:defRPr/>
            </a:pPr>
            <a:r>
              <a:rPr lang="es-ES" b="1" dirty="0">
                <a:latin typeface="Arial Rounded MT Bold" pitchFamily="34" charset="0"/>
                <a:cs typeface="+mn-cs"/>
              </a:rPr>
              <a:t>Cuando las patatas se fríen a fuego lento, es importante que se muevan con asiduidad para que no se peguen al fondo de la sartén.</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p:txBody>
          <a:bodyPr/>
          <a:lstStyle/>
          <a:p>
            <a:endParaRPr lang="es-ES" smtClean="0"/>
          </a:p>
        </p:txBody>
      </p:sp>
      <p:pic>
        <p:nvPicPr>
          <p:cNvPr id="18435" name="3 Marcador de contenido" descr="14.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571500" y="5643563"/>
            <a:ext cx="8001000" cy="923925"/>
          </a:xfrm>
          <a:prstGeom prst="rect">
            <a:avLst/>
          </a:prstGeom>
          <a:solidFill>
            <a:schemeClr val="tx2">
              <a:lumMod val="20000"/>
              <a:lumOff val="80000"/>
            </a:schemeClr>
          </a:solidFill>
          <a:ln>
            <a:solidFill>
              <a:schemeClr val="tx1"/>
            </a:solidFill>
          </a:ln>
        </p:spPr>
        <p:txBody>
          <a:bodyPr>
            <a:spAutoFit/>
          </a:bodyPr>
          <a:lstStyle/>
          <a:p>
            <a:pPr algn="just" fontAlgn="auto">
              <a:spcBef>
                <a:spcPts val="0"/>
              </a:spcBef>
              <a:spcAft>
                <a:spcPts val="0"/>
              </a:spcAft>
              <a:defRPr/>
            </a:pPr>
            <a:r>
              <a:rPr lang="es-ES" b="1" dirty="0">
                <a:latin typeface="Arial Rounded MT Bold" pitchFamily="34" charset="0"/>
                <a:cs typeface="+mn-cs"/>
              </a:rPr>
              <a:t>Para que la tortilla quede más jugosa, deja primero enfriar las patatas y luego mézclalas con el huevo. Para que salga bien, nunca hay que hacerla con más de 6 huevos.</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Título"/>
          <p:cNvSpPr>
            <a:spLocks noGrp="1"/>
          </p:cNvSpPr>
          <p:nvPr>
            <p:ph type="title"/>
          </p:nvPr>
        </p:nvSpPr>
        <p:spPr/>
        <p:txBody>
          <a:bodyPr/>
          <a:lstStyle/>
          <a:p>
            <a:endParaRPr lang="es-ES" smtClean="0"/>
          </a:p>
        </p:txBody>
      </p:sp>
      <p:pic>
        <p:nvPicPr>
          <p:cNvPr id="19459" name="3 Marcador de contenido" descr="15.jpg"/>
          <p:cNvPicPr>
            <a:picLocks noGrp="1" noChangeAspect="1"/>
          </p:cNvPicPr>
          <p:nvPr>
            <p:ph idx="1"/>
          </p:nvPr>
        </p:nvPicPr>
        <p:blipFill>
          <a:blip r:embed="rId2"/>
          <a:srcRect/>
          <a:stretch>
            <a:fillRect/>
          </a:stretch>
        </p:blipFill>
        <p:spPr>
          <a:xfrm>
            <a:off x="0" y="0"/>
            <a:ext cx="9144000" cy="6858000"/>
          </a:xfrm>
        </p:spPr>
      </p:pic>
      <p:sp>
        <p:nvSpPr>
          <p:cNvPr id="5" name="4 Rectángulo"/>
          <p:cNvSpPr/>
          <p:nvPr/>
        </p:nvSpPr>
        <p:spPr>
          <a:xfrm>
            <a:off x="1433742" y="2967335"/>
            <a:ext cx="6276526" cy="923330"/>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dirty="0">
                <a:ln w="11430"/>
                <a:solidFill>
                  <a:srgbClr val="002060"/>
                </a:solidFill>
                <a:effectLst>
                  <a:outerShdw blurRad="76200" dist="50800" dir="5400000" algn="tl" rotWithShape="0">
                    <a:srgbClr val="000000">
                      <a:alpha val="65000"/>
                    </a:srgbClr>
                  </a:outerShdw>
                </a:effectLst>
                <a:latin typeface="+mn-lt"/>
                <a:cs typeface="+mn-cs"/>
              </a:rPr>
              <a:t>Trucos para expertos</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title"/>
          </p:nvPr>
        </p:nvSpPr>
        <p:spPr/>
        <p:txBody>
          <a:bodyPr/>
          <a:lstStyle/>
          <a:p>
            <a:endParaRPr lang="es-ES" smtClean="0"/>
          </a:p>
        </p:txBody>
      </p:sp>
      <p:pic>
        <p:nvPicPr>
          <p:cNvPr id="20483" name="3 Marcador de contenido" descr="16.jpg"/>
          <p:cNvPicPr>
            <a:picLocks noGrp="1" noChangeAspect="1"/>
          </p:cNvPicPr>
          <p:nvPr>
            <p:ph idx="1"/>
          </p:nvPr>
        </p:nvPicPr>
        <p:blipFill>
          <a:blip r:embed="rId2"/>
          <a:srcRect/>
          <a:stretch>
            <a:fillRect/>
          </a:stretch>
        </p:blipFill>
        <p:spPr>
          <a:xfrm>
            <a:off x="0" y="0"/>
            <a:ext cx="9144000" cy="6846888"/>
          </a:xfrm>
        </p:spPr>
      </p:pic>
      <p:sp>
        <p:nvSpPr>
          <p:cNvPr id="5" name="4 CuadroTexto"/>
          <p:cNvSpPr txBox="1"/>
          <p:nvPr/>
        </p:nvSpPr>
        <p:spPr>
          <a:xfrm>
            <a:off x="571500" y="500063"/>
            <a:ext cx="8001000" cy="1477962"/>
          </a:xfrm>
          <a:prstGeom prst="rect">
            <a:avLst/>
          </a:prstGeom>
          <a:solidFill>
            <a:schemeClr val="tx2">
              <a:lumMod val="20000"/>
              <a:lumOff val="80000"/>
            </a:schemeClr>
          </a:solidFill>
          <a:ln>
            <a:solidFill>
              <a:schemeClr val="tx1"/>
            </a:solidFill>
          </a:ln>
        </p:spPr>
        <p:txBody>
          <a:bodyPr>
            <a:spAutoFit/>
          </a:bodyPr>
          <a:lstStyle/>
          <a:p>
            <a:pPr algn="just" fontAlgn="auto">
              <a:spcBef>
                <a:spcPts val="0"/>
              </a:spcBef>
              <a:spcAft>
                <a:spcPts val="0"/>
              </a:spcAft>
              <a:defRPr/>
            </a:pPr>
            <a:r>
              <a:rPr lang="es-ES" b="1" dirty="0">
                <a:latin typeface="Arial Rounded MT Bold" pitchFamily="34" charset="0"/>
                <a:cs typeface="+mn-cs"/>
              </a:rPr>
              <a:t>Las patatas, una vez fritas en abundante aceite de oliva, se deben dejar a remojo en el huevo batido, al menos durante 10 minutos, para que se empapen y adquieran la consistencia adecuada. ¿Quieres una tortilla de patatas diferente? Añade un chorrito de cava a los huevos; quedará deliciosa.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p:txBody>
          <a:bodyPr/>
          <a:lstStyle/>
          <a:p>
            <a:endParaRPr lang="es-ES" smtClean="0"/>
          </a:p>
        </p:txBody>
      </p:sp>
      <p:pic>
        <p:nvPicPr>
          <p:cNvPr id="21507" name="3 Marcador de contenido" descr="17.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500063" y="428625"/>
            <a:ext cx="8072437" cy="1200150"/>
          </a:xfrm>
          <a:prstGeom prst="rect">
            <a:avLst/>
          </a:prstGeom>
          <a:solidFill>
            <a:schemeClr val="tx2">
              <a:lumMod val="20000"/>
              <a:lumOff val="80000"/>
            </a:schemeClr>
          </a:solidFill>
          <a:ln>
            <a:solidFill>
              <a:schemeClr val="tx1"/>
            </a:solidFill>
          </a:ln>
        </p:spPr>
        <p:txBody>
          <a:bodyPr>
            <a:spAutoFit/>
          </a:bodyPr>
          <a:lstStyle/>
          <a:p>
            <a:pPr algn="just" fontAlgn="auto">
              <a:spcBef>
                <a:spcPts val="0"/>
              </a:spcBef>
              <a:spcAft>
                <a:spcPts val="0"/>
              </a:spcAft>
              <a:defRPr/>
            </a:pPr>
            <a:r>
              <a:rPr lang="es-ES" b="1" dirty="0">
                <a:latin typeface="Arial Rounded MT Bold" pitchFamily="34" charset="0"/>
                <a:cs typeface="+mn-cs"/>
              </a:rPr>
              <a:t>Para hacer una tortilla más esponjosa separa las claras de las yemas y bátelas por separado. Monta las claras a punto de nieve y luego añade las yemas. También puedes echar a la mezcla un chorrito de leche o de cerveza. </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endParaRPr lang="es-ES" smtClean="0"/>
          </a:p>
        </p:txBody>
      </p:sp>
      <p:pic>
        <p:nvPicPr>
          <p:cNvPr id="22531" name="3 Marcador de contenido" descr="18.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714375" y="500063"/>
            <a:ext cx="7889875" cy="925512"/>
          </a:xfrm>
          <a:prstGeom prst="rect">
            <a:avLst/>
          </a:prstGeom>
          <a:solidFill>
            <a:schemeClr val="tx2">
              <a:lumMod val="20000"/>
              <a:lumOff val="80000"/>
            </a:schemeClr>
          </a:solidFill>
          <a:ln>
            <a:solidFill>
              <a:schemeClr val="tx1"/>
            </a:solidFill>
          </a:ln>
        </p:spPr>
        <p:txBody>
          <a:bodyPr>
            <a:spAutoFit/>
          </a:bodyPr>
          <a:lstStyle/>
          <a:p>
            <a:pPr algn="just" fontAlgn="auto">
              <a:spcBef>
                <a:spcPts val="0"/>
              </a:spcBef>
              <a:spcAft>
                <a:spcPts val="0"/>
              </a:spcAft>
              <a:defRPr/>
            </a:pPr>
            <a:r>
              <a:rPr lang="es-ES" b="1" dirty="0">
                <a:latin typeface="Arial Rounded MT Bold" pitchFamily="34" charset="0"/>
                <a:cs typeface="+mn-cs"/>
              </a:rPr>
              <a:t>Buenas patatas para tortilla son las variedades </a:t>
            </a:r>
            <a:r>
              <a:rPr lang="es-ES" b="1" dirty="0" err="1">
                <a:latin typeface="Arial Rounded MT Bold" pitchFamily="34" charset="0"/>
                <a:cs typeface="+mn-cs"/>
              </a:rPr>
              <a:t>Spunta</a:t>
            </a:r>
            <a:r>
              <a:rPr lang="es-ES" b="1" dirty="0">
                <a:latin typeface="Arial Rounded MT Bold" pitchFamily="34" charset="0"/>
                <a:cs typeface="+mn-cs"/>
              </a:rPr>
              <a:t>, Kennebec, </a:t>
            </a:r>
            <a:r>
              <a:rPr lang="es-ES" b="1" dirty="0" err="1">
                <a:latin typeface="Arial Rounded MT Bold" pitchFamily="34" charset="0"/>
                <a:cs typeface="+mn-cs"/>
              </a:rPr>
              <a:t>Monalisa</a:t>
            </a:r>
            <a:r>
              <a:rPr lang="es-ES" b="1" dirty="0">
                <a:latin typeface="Arial Rounded MT Bold" pitchFamily="34" charset="0"/>
                <a:cs typeface="+mn-cs"/>
              </a:rPr>
              <a:t>, Nagore y </a:t>
            </a:r>
            <a:r>
              <a:rPr lang="es-ES" b="1" dirty="0" err="1">
                <a:latin typeface="Arial Rounded MT Bold" pitchFamily="34" charset="0"/>
                <a:cs typeface="+mn-cs"/>
              </a:rPr>
              <a:t>Maika</a:t>
            </a:r>
            <a:r>
              <a:rPr lang="es-ES" b="1" dirty="0">
                <a:latin typeface="Arial Rounded MT Bold" pitchFamily="34" charset="0"/>
                <a:cs typeface="+mn-cs"/>
              </a:rPr>
              <a:t>, aunque, en general, es apropiada cualquiera de piel amarilla, carne blanca y poco harinosa.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Título"/>
          <p:cNvSpPr>
            <a:spLocks noGrp="1"/>
          </p:cNvSpPr>
          <p:nvPr>
            <p:ph type="title"/>
          </p:nvPr>
        </p:nvSpPr>
        <p:spPr/>
        <p:txBody>
          <a:bodyPr/>
          <a:lstStyle/>
          <a:p>
            <a:endParaRPr lang="es-ES" smtClean="0"/>
          </a:p>
        </p:txBody>
      </p:sp>
      <p:pic>
        <p:nvPicPr>
          <p:cNvPr id="23555" name="3 Marcador de contenido" descr="19.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642938" y="500063"/>
            <a:ext cx="7858125" cy="1200150"/>
          </a:xfrm>
          <a:prstGeom prst="rect">
            <a:avLst/>
          </a:prstGeom>
          <a:solidFill>
            <a:schemeClr val="tx2">
              <a:lumMod val="20000"/>
              <a:lumOff val="80000"/>
            </a:schemeClr>
          </a:solidFill>
          <a:ln>
            <a:solidFill>
              <a:schemeClr val="tx1"/>
            </a:solidFill>
          </a:ln>
        </p:spPr>
        <p:txBody>
          <a:bodyPr>
            <a:spAutoFit/>
          </a:bodyPr>
          <a:lstStyle/>
          <a:p>
            <a:pPr algn="just" fontAlgn="auto">
              <a:spcBef>
                <a:spcPts val="0"/>
              </a:spcBef>
              <a:spcAft>
                <a:spcPts val="0"/>
              </a:spcAft>
              <a:defRPr/>
            </a:pPr>
            <a:r>
              <a:rPr lang="es-ES" b="1" dirty="0">
                <a:latin typeface="Arial Rounded MT Bold" pitchFamily="34" charset="0"/>
                <a:cs typeface="+mn-cs"/>
              </a:rPr>
              <a:t>Una forma de conseguir una tortilla jugosa y tierna, es hacer dos tortillas en dos sartenes a la vez, mitad y mitad: así podemos controlar mejor el cuajado en la superficie. Luego las uniremos de manera que una sea la cubierta de la otra.</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p:cNvSpPr>
            <a:spLocks noGrp="1"/>
          </p:cNvSpPr>
          <p:nvPr>
            <p:ph type="title"/>
          </p:nvPr>
        </p:nvSpPr>
        <p:spPr/>
        <p:txBody>
          <a:bodyPr/>
          <a:lstStyle/>
          <a:p>
            <a:endParaRPr lang="es-ES" smtClean="0"/>
          </a:p>
        </p:txBody>
      </p:sp>
      <p:pic>
        <p:nvPicPr>
          <p:cNvPr id="24579" name="3 Marcador de contenido" descr="20.jpg"/>
          <p:cNvPicPr>
            <a:picLocks noGrp="1" noChangeAspect="1"/>
          </p:cNvPicPr>
          <p:nvPr>
            <p:ph idx="1"/>
          </p:nvPr>
        </p:nvPicPr>
        <p:blipFill>
          <a:blip r:embed="rId2"/>
          <a:srcRect/>
          <a:stretch>
            <a:fillRect/>
          </a:stretch>
        </p:blipFill>
        <p:spPr>
          <a:xfrm>
            <a:off x="357188" y="285750"/>
            <a:ext cx="8429625" cy="6215063"/>
          </a:xfrm>
          <a:ln w="28575">
            <a:solidFill>
              <a:schemeClr val="tx1"/>
            </a:solidFill>
          </a:ln>
        </p:spPr>
      </p:pic>
      <p:sp>
        <p:nvSpPr>
          <p:cNvPr id="5" name="4 Rectángulo"/>
          <p:cNvSpPr/>
          <p:nvPr/>
        </p:nvSpPr>
        <p:spPr>
          <a:xfrm>
            <a:off x="3670953" y="2500306"/>
            <a:ext cx="1802096" cy="110799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6600" b="1" spc="50" dirty="0">
                <a:ln w="11430"/>
                <a:solidFill>
                  <a:srgbClr val="FF0000"/>
                </a:solidFill>
                <a:effectLst>
                  <a:outerShdw blurRad="76200" dist="50800" dir="5400000" algn="tl" rotWithShape="0">
                    <a:srgbClr val="000000">
                      <a:alpha val="65000"/>
                    </a:srgbClr>
                  </a:outerShdw>
                </a:effectLst>
                <a:latin typeface="Arial Black" pitchFamily="34" charset="0"/>
                <a:cs typeface="+mn-cs"/>
              </a:rPr>
              <a:t>FIN</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 tortilla de patat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tortilla de patatas</Template>
  <TotalTime>1</TotalTime>
  <Words>923</Words>
  <Application>Microsoft Office PowerPoint</Application>
  <PresentationFormat>Presentación en pantalla (4:3)</PresentationFormat>
  <Paragraphs>52</Paragraphs>
  <Slides>24</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24</vt:i4>
      </vt:variant>
    </vt:vector>
  </HeadingPairs>
  <TitlesOfParts>
    <vt:vector size="30" baseType="lpstr">
      <vt:lpstr>Calibri</vt:lpstr>
      <vt:lpstr>Arial</vt:lpstr>
      <vt:lpstr>Arial Black</vt:lpstr>
      <vt:lpstr>Arial Rounded MT Bold</vt:lpstr>
      <vt:lpstr>La tortilla de patatas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2014-01-02T13:55:25Z</dcterms:created>
  <dcterms:modified xsi:type="dcterms:W3CDTF">2014-01-02T13:57:10Z</dcterms:modified>
</cp:coreProperties>
</file>