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5" r:id="rId4"/>
    <p:sldId id="277" r:id="rId5"/>
    <p:sldId id="276" r:id="rId6"/>
    <p:sldId id="278" r:id="rId7"/>
    <p:sldId id="274" r:id="rId8"/>
    <p:sldId id="257" r:id="rId9"/>
    <p:sldId id="263" r:id="rId10"/>
    <p:sldId id="279" r:id="rId11"/>
    <p:sldId id="264" r:id="rId12"/>
    <p:sldId id="268" r:id="rId13"/>
    <p:sldId id="266" r:id="rId14"/>
    <p:sldId id="269" r:id="rId15"/>
    <p:sldId id="273" r:id="rId16"/>
    <p:sldId id="259" r:id="rId17"/>
    <p:sldId id="271" r:id="rId18"/>
    <p:sldId id="270" r:id="rId19"/>
    <p:sldId id="260" r:id="rId20"/>
    <p:sldId id="272" r:id="rId21"/>
    <p:sldId id="280" r:id="rId22"/>
    <p:sldId id="281" r:id="rId23"/>
    <p:sldId id="282"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FJYQlLtK/Q6V1H1f3/XLVw==" hashData="3K99ApzQ6fTB9BsTJR00h8cWYW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96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FC5FE1E-821B-42D9-9423-90B270CD55CD}"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1FC130F-B60E-4F8F-BFA4-ACDA4DDBCD47}"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019F00E-3724-4299-9B04-F4B89AFD7CED}"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2A864EA-B8B9-4835-BB42-B7BB0FFF2653}"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2B8656DF-6EB5-4495-BE60-5918D3F871D4}"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6BDE7C12-E324-434B-B89A-CCC516C5C4C6}"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A2985C60-3327-46AE-8994-656439C7DFE8}"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EB373E6-355B-4758-B2F9-E0FC927AC1B7}"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76A5F1B-0879-40BD-AB8F-D904F67CD94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D8E1B0B-2E86-47DF-9738-9F0CD1635CBA}"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5560096-D259-4A08-9236-397283E67CBF}"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5A790F9-F095-4005-85D5-F24BF4D94E6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E31317DD-4B8C-4E2A-A8A0-E0C2EEC1B990}" type="slidenum">
              <a:rPr lang="es-ES"/>
              <a:pPr>
                <a:defRPr/>
              </a:pPr>
              <a:t>‹Nº›</a:t>
            </a:fld>
            <a:endParaRPr lang="es-E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86994DC-FCD8-464E-B48E-06A4FB8277B0}" type="slidenum">
              <a:rPr lang="es-ES_tradnl">
                <a:solidFill>
                  <a:srgbClr val="000000"/>
                </a:solidFill>
              </a:rPr>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4449763"/>
            <a:ext cx="9144000" cy="708025"/>
          </a:xfrm>
        </p:spPr>
        <p:txBody>
          <a:bodyPr>
            <a:spAutoFit/>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Ibuprofeno y Alzheimer</a:t>
            </a:r>
            <a:endParaRPr lang="es-ES" sz="4000" dirty="0" smtClean="0">
              <a:effectLst>
                <a:outerShdw blurRad="38100" dist="38100" dir="2700000" algn="tl">
                  <a:srgbClr val="000000">
                    <a:alpha val="43137"/>
                  </a:srgbClr>
                </a:outerShdw>
              </a:effectLst>
            </a:endParaRPr>
          </a:p>
        </p:txBody>
      </p:sp>
      <p:pic>
        <p:nvPicPr>
          <p:cNvPr id="2051" name="Picture 5" descr="cara-Alzheimer"/>
          <p:cNvPicPr>
            <a:picLocks noChangeAspect="1" noChangeArrowheads="1"/>
          </p:cNvPicPr>
          <p:nvPr/>
        </p:nvPicPr>
        <p:blipFill>
          <a:blip r:embed="rId2" cstate="print"/>
          <a:srcRect/>
          <a:stretch>
            <a:fillRect/>
          </a:stretch>
        </p:blipFill>
        <p:spPr bwMode="auto">
          <a:xfrm>
            <a:off x="3276600" y="620713"/>
            <a:ext cx="3009900" cy="304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115888"/>
            <a:ext cx="8229600" cy="1301750"/>
          </a:xfrm>
        </p:spPr>
        <p:txBody>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¿Qué es la enfermedad de Alzheimer?</a:t>
            </a:r>
            <a:r>
              <a:rPr lang="es-ES" sz="4000" dirty="0" smtClean="0">
                <a:effectLst>
                  <a:outerShdw blurRad="38100" dist="38100" dir="2700000" algn="tl">
                    <a:srgbClr val="000000">
                      <a:alpha val="43137"/>
                    </a:srgbClr>
                  </a:outerShdw>
                </a:effectLst>
              </a:rPr>
              <a:t> </a:t>
            </a:r>
          </a:p>
        </p:txBody>
      </p:sp>
      <p:sp>
        <p:nvSpPr>
          <p:cNvPr id="3075" name="Rectangle 3"/>
          <p:cNvSpPr>
            <a:spLocks noGrp="1" noChangeArrowheads="1"/>
          </p:cNvSpPr>
          <p:nvPr>
            <p:ph type="body" idx="1"/>
          </p:nvPr>
        </p:nvSpPr>
        <p:spPr>
          <a:xfrm>
            <a:off x="287338" y="1765300"/>
            <a:ext cx="8605837" cy="4400550"/>
          </a:xfrm>
        </p:spPr>
        <p:txBody>
          <a:bodyPr>
            <a:spAutoFit/>
          </a:bodyPr>
          <a:lstStyle/>
          <a:p>
            <a:pPr marL="0" indent="0" algn="ctr" eaLnBrk="1" hangingPunct="1">
              <a:buFontTx/>
              <a:buNone/>
              <a:defRPr/>
            </a:pPr>
            <a:r>
              <a:rPr lang="es-ES" sz="2800" b="1" dirty="0" smtClean="0">
                <a:solidFill>
                  <a:srgbClr val="F6F96F"/>
                </a:solidFill>
                <a:effectLst>
                  <a:outerShdw blurRad="38100" dist="38100" dir="2700000" algn="tl">
                    <a:srgbClr val="000000">
                      <a:alpha val="43137"/>
                    </a:srgbClr>
                  </a:outerShdw>
                </a:effectLst>
              </a:rPr>
              <a:t>La enfermedad de Alzheimer es una enfermedad degenerativa del cerebro que no tiene curación. La enfermedad ataca lenta e inexorablemente a las células del </a:t>
            </a:r>
            <a:r>
              <a:rPr lang="es-ES" sz="2800" b="1" dirty="0" err="1" smtClean="0">
                <a:solidFill>
                  <a:srgbClr val="F6F96F"/>
                </a:solidFill>
                <a:effectLst>
                  <a:outerShdw blurRad="38100" dist="38100" dir="2700000" algn="tl">
                    <a:srgbClr val="000000">
                      <a:alpha val="43137"/>
                    </a:srgbClr>
                  </a:outerShdw>
                </a:effectLst>
              </a:rPr>
              <a:t>córtex</a:t>
            </a:r>
            <a:r>
              <a:rPr lang="es-ES" sz="2800" b="1" dirty="0" smtClean="0">
                <a:solidFill>
                  <a:srgbClr val="F6F96F"/>
                </a:solidFill>
                <a:effectLst>
                  <a:outerShdw blurRad="38100" dist="38100" dir="2700000" algn="tl">
                    <a:srgbClr val="000000">
                      <a:alpha val="43137"/>
                    </a:srgbClr>
                  </a:outerShdw>
                </a:effectLst>
              </a:rPr>
              <a:t> cerebral y también a las estructuras colindantes deteriorando la capacidad del paciente para controlar sus emociones, reconocer errores y modelos, coordinar sus movimientos y recordar. Al final, el paciente pierde por completo la memoria y la actividad mental.</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323850" y="314325"/>
            <a:ext cx="8532813" cy="954088"/>
          </a:xfrm>
        </p:spPr>
        <p:txBody>
          <a:bodyPr anchor="t">
            <a:spAutoFit/>
          </a:bodyPr>
          <a:lstStyle/>
          <a:p>
            <a:pPr marL="342900" indent="-342900" eaLnBrk="1" hangingPunct="1">
              <a:spcBef>
                <a:spcPct val="20000"/>
              </a:spcBef>
              <a:defRPr/>
            </a:pPr>
            <a:r>
              <a:rPr lang="es-ES" sz="2800" b="1" dirty="0" smtClean="0">
                <a:solidFill>
                  <a:srgbClr val="F6F96F"/>
                </a:solidFill>
                <a:effectLst>
                  <a:outerShdw blurRad="38100" dist="38100" dir="2700000" algn="tl">
                    <a:srgbClr val="000000">
                      <a:alpha val="43137"/>
                    </a:srgbClr>
                  </a:outerShdw>
                </a:effectLst>
                <a:latin typeface="+mn-lt"/>
                <a:ea typeface="+mn-ea"/>
                <a:cs typeface="+mn-cs"/>
              </a:rPr>
              <a:t>Dr. ALZHEIMER, ALOIS (1864 - 1915) describió la enfermedad</a:t>
            </a:r>
          </a:p>
        </p:txBody>
      </p:sp>
      <p:pic>
        <p:nvPicPr>
          <p:cNvPr id="4099" name="Picture 7" descr="alzheimer"/>
          <p:cNvPicPr>
            <a:picLocks noChangeAspect="1" noChangeArrowheads="1"/>
          </p:cNvPicPr>
          <p:nvPr/>
        </p:nvPicPr>
        <p:blipFill>
          <a:blip r:embed="rId2" cstate="print"/>
          <a:srcRect/>
          <a:stretch>
            <a:fillRect/>
          </a:stretch>
        </p:blipFill>
        <p:spPr bwMode="auto">
          <a:xfrm>
            <a:off x="2700338" y="1844675"/>
            <a:ext cx="3632200" cy="4824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115888"/>
            <a:ext cx="8229600" cy="981075"/>
          </a:xfrm>
        </p:spPr>
        <p:txBody>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¿Quién padece de Alzheimer? </a:t>
            </a:r>
          </a:p>
        </p:txBody>
      </p:sp>
      <p:sp>
        <p:nvSpPr>
          <p:cNvPr id="5123" name="Rectangle 3"/>
          <p:cNvSpPr>
            <a:spLocks noGrp="1" noChangeArrowheads="1"/>
          </p:cNvSpPr>
          <p:nvPr>
            <p:ph type="body" idx="1"/>
          </p:nvPr>
        </p:nvSpPr>
        <p:spPr>
          <a:xfrm>
            <a:off x="385763" y="1320800"/>
            <a:ext cx="8507412" cy="4918075"/>
          </a:xfrm>
        </p:spPr>
        <p:txBody>
          <a:bodyPr>
            <a:spAutoFit/>
          </a:bodyPr>
          <a:lstStyle/>
          <a:p>
            <a:pPr marL="0" indent="0" algn="ctr" eaLnBrk="1" hangingPunct="1">
              <a:buFontTx/>
              <a:buNone/>
              <a:defRPr/>
            </a:pPr>
            <a:r>
              <a:rPr lang="es-ES" sz="2800" b="1" dirty="0" smtClean="0">
                <a:solidFill>
                  <a:srgbClr val="F6F96F"/>
                </a:solidFill>
                <a:effectLst>
                  <a:outerShdw blurRad="38100" dist="38100" dir="2700000" algn="tl">
                    <a:srgbClr val="000000">
                      <a:alpha val="43137"/>
                    </a:srgbClr>
                  </a:outerShdw>
                </a:effectLst>
              </a:rPr>
              <a:t>Alrededor de la mitad de los pacientes atendidos en residencias geriátricas y prácticamente la mitad de las personas mayores de 85 años padecen de Alzheimer. Se trata actualmente de la cuarta causa de muerte entre adultos. Además de los ancianos, las personas con una mayor probabilidad de contraerla son aquellas con antecedentes familiares de esta enfermedad. </a:t>
            </a:r>
          </a:p>
          <a:p>
            <a:pPr marL="0" indent="0" algn="ctr" eaLnBrk="1" hangingPunct="1">
              <a:buFontTx/>
              <a:buNone/>
              <a:defRPr/>
            </a:pPr>
            <a:r>
              <a:rPr lang="es-ES" sz="2800" b="1" dirty="0" smtClean="0">
                <a:solidFill>
                  <a:srgbClr val="F6F96F"/>
                </a:solidFill>
                <a:effectLst>
                  <a:outerShdw blurRad="38100" dist="38100" dir="2700000" algn="tl">
                    <a:srgbClr val="000000">
                      <a:alpha val="43137"/>
                    </a:srgbClr>
                  </a:outerShdw>
                </a:effectLst>
              </a:rPr>
              <a:t>En varios estudios se señala que las mujeres tienen más probabilidades de desarrollar Alzheimer.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44475"/>
            <a:ext cx="8229600" cy="708025"/>
          </a:xfrm>
        </p:spPr>
        <p:txBody>
          <a:bodyPr>
            <a:spAutoFit/>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¿Cómo prevenir el Alzheimer?</a:t>
            </a:r>
          </a:p>
        </p:txBody>
      </p:sp>
      <p:sp>
        <p:nvSpPr>
          <p:cNvPr id="6147" name="Rectangle 3"/>
          <p:cNvSpPr>
            <a:spLocks noGrp="1" noChangeArrowheads="1"/>
          </p:cNvSpPr>
          <p:nvPr>
            <p:ph type="body" idx="1"/>
          </p:nvPr>
        </p:nvSpPr>
        <p:spPr>
          <a:xfrm>
            <a:off x="179388" y="1506538"/>
            <a:ext cx="8785225" cy="5091112"/>
          </a:xfrm>
        </p:spPr>
        <p:txBody>
          <a:bodyPr>
            <a:spAutoFit/>
          </a:bodyPr>
          <a:lstStyle/>
          <a:p>
            <a:pPr marL="0" indent="0" algn="ctr" eaLnBrk="1" hangingPunct="1">
              <a:lnSpc>
                <a:spcPct val="80000"/>
              </a:lnSpc>
              <a:buFontTx/>
              <a:buNone/>
              <a:defRPr/>
            </a:pPr>
            <a:r>
              <a:rPr lang="es-ES" sz="2800" b="1" dirty="0" smtClean="0">
                <a:solidFill>
                  <a:srgbClr val="F6F96F"/>
                </a:solidFill>
                <a:effectLst>
                  <a:outerShdw blurRad="38100" dist="38100" dir="2700000" algn="tl">
                    <a:srgbClr val="000000">
                      <a:alpha val="43137"/>
                    </a:srgbClr>
                  </a:outerShdw>
                </a:effectLst>
              </a:rPr>
              <a:t>Estudios efectuados en Alemania y EEUU han demostrado que los antiinflamatorios no esteroideos (AINEs) más frecuentes, como el ácido acetilsalicílico, el ibuprofeno (Dalsi, Advil, Motrin), y el naprosin, tienen propiedades que bloquean factores específicos de la respuesta inflamatoria que, según se cree, tienen una gran importancia en la degeneración neuronal. </a:t>
            </a:r>
          </a:p>
          <a:p>
            <a:pPr marL="0" indent="0" algn="ctr" eaLnBrk="1" hangingPunct="1">
              <a:lnSpc>
                <a:spcPct val="80000"/>
              </a:lnSpc>
              <a:buFontTx/>
              <a:buNone/>
              <a:defRPr/>
            </a:pPr>
            <a:endParaRPr lang="es-ES" sz="2800" b="1" dirty="0" smtClean="0">
              <a:solidFill>
                <a:srgbClr val="F6F96F"/>
              </a:solidFill>
              <a:effectLst>
                <a:outerShdw blurRad="38100" dist="38100" dir="2700000" algn="tl">
                  <a:srgbClr val="000000">
                    <a:alpha val="43137"/>
                  </a:srgbClr>
                </a:outerShdw>
              </a:effectLst>
            </a:endParaRPr>
          </a:p>
          <a:p>
            <a:pPr marL="0" indent="0" algn="ctr" eaLnBrk="1" hangingPunct="1">
              <a:lnSpc>
                <a:spcPct val="80000"/>
              </a:lnSpc>
              <a:buFontTx/>
              <a:buNone/>
              <a:defRPr/>
            </a:pPr>
            <a:r>
              <a:rPr lang="es-ES" sz="2800" b="1" dirty="0" smtClean="0">
                <a:solidFill>
                  <a:srgbClr val="F6F96F"/>
                </a:solidFill>
                <a:effectLst>
                  <a:outerShdw blurRad="38100" dist="38100" dir="2700000" algn="tl">
                    <a:srgbClr val="000000">
                      <a:alpha val="43137"/>
                    </a:srgbClr>
                  </a:outerShdw>
                </a:effectLst>
              </a:rPr>
              <a:t>En un estudio a largo plazo, se observó que en los pacientes que tomaban ibuprofeno durante dos o más años se reducía en un 50% la incidencia del Alzheimer en comparación con los que no recibían esta medicación.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4064000"/>
            <a:ext cx="8229600" cy="1322388"/>
          </a:xfrm>
        </p:spPr>
        <p:txBody>
          <a:bodyPr>
            <a:spAutoFit/>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Investigaciones llevadas a cabo en Alemania.</a:t>
            </a:r>
          </a:p>
        </p:txBody>
      </p:sp>
      <p:pic>
        <p:nvPicPr>
          <p:cNvPr id="7171" name="Picture 4" descr="Man with Alzheimer's with woman - counseling"/>
          <p:cNvPicPr>
            <a:picLocks noChangeAspect="1" noChangeArrowheads="1"/>
          </p:cNvPicPr>
          <p:nvPr/>
        </p:nvPicPr>
        <p:blipFill>
          <a:blip r:embed="rId2" cstate="print"/>
          <a:srcRect/>
          <a:stretch>
            <a:fillRect/>
          </a:stretch>
        </p:blipFill>
        <p:spPr bwMode="auto">
          <a:xfrm>
            <a:off x="2627313" y="333375"/>
            <a:ext cx="4210050" cy="3076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a:xfrm>
            <a:off x="468313" y="1412875"/>
            <a:ext cx="8423275" cy="4400550"/>
          </a:xfrm>
        </p:spPr>
        <p:txBody>
          <a:bodyPr>
            <a:spAutoFit/>
          </a:bodyPr>
          <a:lstStyle/>
          <a:p>
            <a:pPr marL="0" indent="0" algn="ctr" eaLnBrk="1" hangingPunct="1">
              <a:lnSpc>
                <a:spcPct val="80000"/>
              </a:lnSpc>
              <a:buFontTx/>
              <a:buNone/>
              <a:defRPr/>
            </a:pPr>
            <a:r>
              <a:rPr lang="es-ES" sz="2800" b="1" dirty="0" smtClean="0">
                <a:solidFill>
                  <a:srgbClr val="F6F96F"/>
                </a:solidFill>
                <a:effectLst>
                  <a:outerShdw blurRad="38100" dist="38100" dir="2700000" algn="tl">
                    <a:srgbClr val="000000">
                      <a:alpha val="43137"/>
                    </a:srgbClr>
                  </a:outerShdw>
                </a:effectLst>
              </a:rPr>
              <a:t>En un programa en el cable de la televisión alemana DW-TV. explicaron que de acuerdo a la investigación hecha por algunos científicos alemanes y a experimentos hechos con ratas, habían concluido que el alzheimer es causado por algún tipo de infección en el cerebro, lo que provocaba el deterioro de las células y obviamente la enfermedad. </a:t>
            </a:r>
          </a:p>
          <a:p>
            <a:pPr marL="0" indent="0" algn="ctr" eaLnBrk="1" hangingPunct="1">
              <a:lnSpc>
                <a:spcPct val="80000"/>
              </a:lnSpc>
              <a:buFontTx/>
              <a:buNone/>
              <a:defRPr/>
            </a:pPr>
            <a:endParaRPr lang="es-ES" sz="2800" b="1" dirty="0" smtClean="0">
              <a:solidFill>
                <a:srgbClr val="F6F96F"/>
              </a:solidFill>
              <a:effectLst>
                <a:outerShdw blurRad="38100" dist="38100" dir="2700000" algn="tl">
                  <a:srgbClr val="000000">
                    <a:alpha val="43137"/>
                  </a:srgbClr>
                </a:outerShdw>
              </a:effectLst>
            </a:endParaRPr>
          </a:p>
          <a:p>
            <a:pPr marL="0" indent="0" algn="ctr" eaLnBrk="1" hangingPunct="1">
              <a:lnSpc>
                <a:spcPct val="80000"/>
              </a:lnSpc>
              <a:buFontTx/>
              <a:buNone/>
              <a:defRPr/>
            </a:pPr>
            <a:r>
              <a:rPr lang="es-ES" sz="2800" b="1" dirty="0" smtClean="0">
                <a:solidFill>
                  <a:srgbClr val="F6F96F"/>
                </a:solidFill>
                <a:effectLst>
                  <a:outerShdw blurRad="38100" dist="38100" dir="2700000" algn="tl">
                    <a:srgbClr val="000000">
                      <a:alpha val="43137"/>
                    </a:srgbClr>
                  </a:outerShdw>
                </a:effectLst>
              </a:rPr>
              <a:t>Lo que se descubrió es que con el simple ibuprofeno o diclofenaco se podría evitar el Alzheimer!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395288" y="987425"/>
            <a:ext cx="8424862" cy="4745038"/>
          </a:xfrm>
        </p:spPr>
        <p:txBody>
          <a:bodyPr>
            <a:spAutoFit/>
          </a:bodyPr>
          <a:lstStyle/>
          <a:p>
            <a:pPr marL="0" indent="0" algn="ctr" eaLnBrk="1" hangingPunct="1">
              <a:lnSpc>
                <a:spcPct val="80000"/>
              </a:lnSpc>
              <a:buFontTx/>
              <a:buNone/>
              <a:defRPr/>
            </a:pPr>
            <a:r>
              <a:rPr lang="es-ES" sz="2800" b="1" dirty="0" smtClean="0">
                <a:solidFill>
                  <a:srgbClr val="F6F96F"/>
                </a:solidFill>
                <a:effectLst>
                  <a:outerShdw blurRad="38100" dist="38100" dir="2700000" algn="tl">
                    <a:srgbClr val="000000">
                      <a:alpha val="43137"/>
                    </a:srgbClr>
                  </a:outerShdw>
                </a:effectLst>
              </a:rPr>
              <a:t>En dicho programa mencionaban que  muchos médicos alrededor del mundo que trataban el reuma en adultos mayores y les consultó si alguno de aquellos pacientes tenía la famosa enfermedad y estos doctores dijeron que ni siquiera uno la ha tenido o se ha manifestado de alguna forma. </a:t>
            </a:r>
          </a:p>
          <a:p>
            <a:pPr marL="0" indent="0" algn="ctr" eaLnBrk="1" hangingPunct="1">
              <a:lnSpc>
                <a:spcPct val="80000"/>
              </a:lnSpc>
              <a:buFontTx/>
              <a:buNone/>
              <a:defRPr/>
            </a:pPr>
            <a:endParaRPr lang="es-ES" sz="2800" b="1" dirty="0" smtClean="0">
              <a:solidFill>
                <a:srgbClr val="F6F96F"/>
              </a:solidFill>
              <a:effectLst>
                <a:outerShdw blurRad="38100" dist="38100" dir="2700000" algn="tl">
                  <a:srgbClr val="000000">
                    <a:alpha val="43137"/>
                  </a:srgbClr>
                </a:outerShdw>
              </a:effectLst>
            </a:endParaRPr>
          </a:p>
          <a:p>
            <a:pPr marL="0" indent="0" algn="ctr" eaLnBrk="1" hangingPunct="1">
              <a:lnSpc>
                <a:spcPct val="80000"/>
              </a:lnSpc>
              <a:buFontTx/>
              <a:buNone/>
              <a:defRPr/>
            </a:pPr>
            <a:r>
              <a:rPr lang="es-PE" sz="2800" b="1" dirty="0" smtClean="0">
                <a:solidFill>
                  <a:srgbClr val="F6F96F"/>
                </a:solidFill>
                <a:effectLst>
                  <a:outerShdw blurRad="38100" dist="38100" dir="2700000" algn="tl">
                    <a:srgbClr val="000000">
                      <a:alpha val="43137"/>
                    </a:srgbClr>
                  </a:outerShdw>
                </a:effectLst>
              </a:rPr>
              <a:t>Además que en los hospitales donde se emplea el Ibuprofeno para tratar a los pacientes de artritis y artrosis, registraban únicamente la sexta  parte del promedio mundial de dicha enfermedad. </a:t>
            </a:r>
            <a:endParaRPr lang="es-ES" sz="2800" b="1" dirty="0" smtClean="0">
              <a:solidFill>
                <a:srgbClr val="F6F96F"/>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4986338"/>
            <a:ext cx="8229600" cy="1322387"/>
          </a:xfrm>
        </p:spPr>
        <p:txBody>
          <a:bodyPr>
            <a:spAutoFit/>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Investigaciones llevadas a cabo en EEUU.</a:t>
            </a:r>
          </a:p>
        </p:txBody>
      </p:sp>
      <p:pic>
        <p:nvPicPr>
          <p:cNvPr id="10243" name="Picture 5" descr="cuidadoalzheimer_quieres-ser-voluntario-con-enfermos-de-alzheimer"/>
          <p:cNvPicPr>
            <a:picLocks noChangeAspect="1" noChangeArrowheads="1"/>
          </p:cNvPicPr>
          <p:nvPr/>
        </p:nvPicPr>
        <p:blipFill>
          <a:blip r:embed="rId2" cstate="print"/>
          <a:srcRect/>
          <a:stretch>
            <a:fillRect/>
          </a:stretch>
        </p:blipFill>
        <p:spPr bwMode="auto">
          <a:xfrm>
            <a:off x="2339975" y="176213"/>
            <a:ext cx="4824413" cy="41767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1"/>
          </p:nvPr>
        </p:nvSpPr>
        <p:spPr>
          <a:xfrm>
            <a:off x="250825" y="333375"/>
            <a:ext cx="8686800" cy="1814513"/>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rPr>
              <a:t>Washington.(EFE).- La gente que utilizó el analgésico ibuprofeno de forma regular durante cinco o más años redujo el riesgo de sufrir Alzheimer en un 40 por ciento, según un nuevo estudio publicado en la revista '</a:t>
            </a:r>
            <a:r>
              <a:rPr lang="es-ES" b="1" dirty="0" err="1" smtClean="0">
                <a:solidFill>
                  <a:srgbClr val="F6F96F"/>
                </a:solidFill>
                <a:effectLst>
                  <a:outerShdw blurRad="38100" dist="38100" dir="2700000" algn="tl">
                    <a:srgbClr val="000000">
                      <a:alpha val="43137"/>
                    </a:srgbClr>
                  </a:outerShdw>
                </a:effectLst>
              </a:rPr>
              <a:t>Neurology</a:t>
            </a:r>
            <a:r>
              <a:rPr lang="es-ES" b="1" dirty="0" smtClean="0">
                <a:solidFill>
                  <a:srgbClr val="F6F96F"/>
                </a:solidFill>
                <a:effectLst>
                  <a:outerShdw blurRad="38100" dist="38100" dir="2700000" algn="tl">
                    <a:srgbClr val="000000">
                      <a:alpha val="43137"/>
                    </a:srgbClr>
                  </a:outerShdw>
                </a:effectLst>
              </a:rPr>
              <a:t>'.</a:t>
            </a:r>
          </a:p>
        </p:txBody>
      </p:sp>
      <p:sp>
        <p:nvSpPr>
          <p:cNvPr id="3" name="Rectangle 3"/>
          <p:cNvSpPr txBox="1">
            <a:spLocks noChangeArrowheads="1"/>
          </p:cNvSpPr>
          <p:nvPr/>
        </p:nvSpPr>
        <p:spPr bwMode="auto">
          <a:xfrm>
            <a:off x="457200" y="2439988"/>
            <a:ext cx="8229600" cy="4229100"/>
          </a:xfrm>
          <a:prstGeom prst="rect">
            <a:avLst/>
          </a:prstGeom>
          <a:noFill/>
          <a:ln w="9525">
            <a:noFill/>
            <a:miter lim="800000"/>
            <a:headEnd/>
            <a:tailEnd/>
          </a:ln>
        </p:spPr>
        <p:txBody>
          <a:bodyPr>
            <a:spAutoFit/>
          </a:bodyPr>
          <a:lstStyle/>
          <a:p>
            <a:pPr marL="0" lvl="1" algn="ctr">
              <a:lnSpc>
                <a:spcPct val="80000"/>
              </a:lnSpc>
              <a:spcBef>
                <a:spcPct val="20000"/>
              </a:spcBef>
              <a:defRPr/>
            </a:pPr>
            <a:r>
              <a:rPr lang="es-ES" sz="2800" b="1" kern="0" dirty="0">
                <a:solidFill>
                  <a:srgbClr val="F6F96F"/>
                </a:solidFill>
                <a:effectLst>
                  <a:outerShdw blurRad="38100" dist="38100" dir="2700000" algn="tl">
                    <a:srgbClr val="000000">
                      <a:alpha val="43137"/>
                    </a:srgbClr>
                  </a:outerShdw>
                </a:effectLst>
                <a:latin typeface="+mn-lt"/>
              </a:rPr>
              <a:t>Los investigadores de la Universidad de Boston que realizaron el estudio descubrieron, además, que las personas que utilizaron antiinflamatorios también redujeron las posibilidades de sufrir la demencia en un 25 por ciento. </a:t>
            </a:r>
            <a:br>
              <a:rPr lang="es-ES" sz="2800" b="1" kern="0" dirty="0">
                <a:solidFill>
                  <a:srgbClr val="F6F96F"/>
                </a:solidFill>
                <a:effectLst>
                  <a:outerShdw blurRad="38100" dist="38100" dir="2700000" algn="tl">
                    <a:srgbClr val="000000">
                      <a:alpha val="43137"/>
                    </a:srgbClr>
                  </a:outerShdw>
                </a:effectLst>
                <a:latin typeface="+mn-lt"/>
              </a:rPr>
            </a:br>
            <a:r>
              <a:rPr lang="es-ES" sz="2800" b="1" kern="0" dirty="0">
                <a:solidFill>
                  <a:srgbClr val="F6F96F"/>
                </a:solidFill>
                <a:effectLst>
                  <a:outerShdw blurRad="38100" dist="38100" dir="2700000" algn="tl">
                    <a:srgbClr val="000000">
                      <a:alpha val="43137"/>
                    </a:srgbClr>
                  </a:outerShdw>
                </a:effectLst>
                <a:latin typeface="+mn-lt"/>
              </a:rPr>
              <a:t/>
            </a:r>
            <a:br>
              <a:rPr lang="es-ES" sz="2800" b="1" kern="0" dirty="0">
                <a:solidFill>
                  <a:srgbClr val="F6F96F"/>
                </a:solidFill>
                <a:effectLst>
                  <a:outerShdw blurRad="38100" dist="38100" dir="2700000" algn="tl">
                    <a:srgbClr val="000000">
                      <a:alpha val="43137"/>
                    </a:srgbClr>
                  </a:outerShdw>
                </a:effectLst>
                <a:latin typeface="+mn-lt"/>
              </a:rPr>
            </a:br>
            <a:r>
              <a:rPr lang="es-ES" sz="2800" b="1" kern="0" dirty="0">
                <a:solidFill>
                  <a:srgbClr val="F6F96F"/>
                </a:solidFill>
                <a:effectLst>
                  <a:outerShdw blurRad="38100" dist="38100" dir="2700000" algn="tl">
                    <a:srgbClr val="000000">
                      <a:alpha val="43137"/>
                    </a:srgbClr>
                  </a:outerShdw>
                </a:effectLst>
                <a:latin typeface="+mn-lt"/>
              </a:rPr>
              <a:t>Los hallazgos confirman los resultados de otros estudios previos, aunque los expertos alertan de los problemas gastrointestinales relacionados con el consumo a largo plazo de esos analgésicos.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a:xfrm>
            <a:off x="179388" y="428625"/>
            <a:ext cx="8785225" cy="5953125"/>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"El debate lleva algún tiempo abierto", dijo William Thies, vicepresidente de relaciones científicas y médicas de la Asociación de Alzheimer de EE.UU. en declaraciones que aparecen en la edición digital del diario 'The Washington Post'.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"Este ensayo es lo suficientemente amplio y los resultados lo suficientemente buenos como para que se reabra el debate", añadió Thies, quien dijo que sería recomendable hacer un estudio de prevención con ese tipo de medicamentos.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Thies insistió, de todos modos, en que por el momento las conclusiones no son lo suficientemente firmes como para que la gente empiece a tomar ibuprofeno u otro tipo de analgésicos para disminuir el riesgo de demencia.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457200" y="4421188"/>
            <a:ext cx="8362950" cy="1471612"/>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Steven Vlad, principal autor del estudio y un experto en reumatología en la Escuela de Medicina de la Universidad de Boston, dijo estar de acuerdo con los comentarios de </a:t>
            </a:r>
            <a:r>
              <a:rPr lang="es-ES" b="1" dirty="0" err="1" smtClean="0">
                <a:solidFill>
                  <a:srgbClr val="F6F96F"/>
                </a:solidFill>
                <a:effectLst>
                  <a:outerShdw blurRad="38100" dist="38100" dir="2700000" algn="tl">
                    <a:srgbClr val="000000">
                      <a:alpha val="43137"/>
                    </a:srgbClr>
                  </a:outerShdw>
                </a:effectLst>
                <a:ea typeface="+mn-ea"/>
                <a:cs typeface="+mn-cs"/>
              </a:rPr>
              <a:t>Thies</a:t>
            </a:r>
            <a:r>
              <a:rPr lang="es-ES" b="1" dirty="0" smtClean="0">
                <a:solidFill>
                  <a:srgbClr val="F6F96F"/>
                </a:solidFill>
                <a:effectLst>
                  <a:outerShdw blurRad="38100" dist="38100" dir="2700000" algn="tl">
                    <a:srgbClr val="000000">
                      <a:alpha val="43137"/>
                    </a:srgbClr>
                  </a:outerShdw>
                </a:effectLst>
                <a:ea typeface="+mn-ea"/>
                <a:cs typeface="+mn-cs"/>
              </a:rPr>
              <a:t>.</a:t>
            </a:r>
          </a:p>
        </p:txBody>
      </p:sp>
      <p:pic>
        <p:nvPicPr>
          <p:cNvPr id="13315" name="Picture 5" descr="dr-vlad"/>
          <p:cNvPicPr>
            <a:picLocks noChangeAspect="1" noChangeArrowheads="1"/>
          </p:cNvPicPr>
          <p:nvPr/>
        </p:nvPicPr>
        <p:blipFill>
          <a:blip r:embed="rId2" cstate="print"/>
          <a:srcRect/>
          <a:stretch>
            <a:fillRect/>
          </a:stretch>
        </p:blipFill>
        <p:spPr bwMode="auto">
          <a:xfrm>
            <a:off x="3132138" y="620713"/>
            <a:ext cx="2840037" cy="338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a:xfrm>
            <a:off x="323850" y="1617663"/>
            <a:ext cx="8507413" cy="3540125"/>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El nuevo estudio contó con la participación de 50.000 veteranos de guerras estadounidenses de 55 años o mayores, que han sido diagnosticados con Alzheimer, así como con otros 200.000 que no padecen ningún tipo de demencia.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Los científicos analizaron datos sobre prescripción de fármacos del sistema de salud del Departamento de Asuntos de Veteranos durante un periodo de cinco años.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idx="1"/>
          </p:nvPr>
        </p:nvSpPr>
        <p:spPr>
          <a:xfrm>
            <a:off x="457200" y="1890713"/>
            <a:ext cx="8229600" cy="2849562"/>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Ellos ratificaron también que entre más tiempo se usaba el medicamento, disminuía el riesgo de demencia y aquellos que usaron Ibuprofeno o similares (antiinflamatorios no esteroides o AINES) tuvieron un 25 por ciento menos riesgo de desarrollar la enfermedad que los que no lo usaron, afirmó el doctor Steven Vlad, a cargo de la investigación.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body" idx="1"/>
          </p:nvPr>
        </p:nvSpPr>
        <p:spPr>
          <a:xfrm>
            <a:off x="250825" y="701675"/>
            <a:ext cx="8686800" cy="5262563"/>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El Dr. Vlad subrayó no saber exactamente cuál es el mecanismo que lleva a la reducción del riesgo de Alzheimer en aquellos que consumieron de forma prolongada ibuprofeno.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"Puede tener que ver con la reducción de la inflamación en el cerebro, reduciendo un componente de las placas que caracterizan el Alzheimer, o algún proceso no identificado", destacó.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
            </a:r>
            <a:br>
              <a:rPr lang="es-ES" b="1" dirty="0" smtClean="0">
                <a:solidFill>
                  <a:srgbClr val="F6F96F"/>
                </a:solidFill>
                <a:effectLst>
                  <a:outerShdw blurRad="38100" dist="38100" dir="2700000" algn="tl">
                    <a:srgbClr val="000000">
                      <a:alpha val="43137"/>
                    </a:srgbClr>
                  </a:outerShdw>
                </a:effectLst>
                <a:ea typeface="+mn-ea"/>
                <a:cs typeface="+mn-cs"/>
              </a:rPr>
            </a:br>
            <a:r>
              <a:rPr lang="es-ES" b="1" dirty="0" smtClean="0">
                <a:solidFill>
                  <a:srgbClr val="F6F96F"/>
                </a:solidFill>
                <a:effectLst>
                  <a:outerShdw blurRad="38100" dist="38100" dir="2700000" algn="tl">
                    <a:srgbClr val="000000">
                      <a:alpha val="43137"/>
                    </a:srgbClr>
                  </a:outerShdw>
                </a:effectLst>
                <a:ea typeface="+mn-ea"/>
                <a:cs typeface="+mn-cs"/>
              </a:rPr>
              <a:t>El científico de Boston dijo que hay investigaciones en marcha para desarrollar fármacos como el ibuprofeno pero sin los efectos secundarios.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63525"/>
            <a:ext cx="8229600" cy="1938338"/>
          </a:xfrm>
        </p:spPr>
        <p:txBody>
          <a:bodyPr>
            <a:spAutoFit/>
          </a:bodyPr>
          <a:lstStyle/>
          <a:p>
            <a:pPr eaLnBrk="1" hangingPunct="1">
              <a:defRPr/>
            </a:pPr>
            <a:r>
              <a:rPr lang="es-ES" sz="4000" b="1" dirty="0" smtClean="0">
                <a:solidFill>
                  <a:srgbClr val="F6F96F"/>
                </a:solidFill>
                <a:effectLst>
                  <a:outerShdw blurRad="38100" dist="38100" dir="2700000" algn="tl">
                    <a:srgbClr val="000000">
                      <a:alpha val="43137"/>
                    </a:srgbClr>
                  </a:outerShdw>
                </a:effectLst>
              </a:rPr>
              <a:t>Demostrado:</a:t>
            </a:r>
            <a:br>
              <a:rPr lang="es-ES" sz="4000" b="1" dirty="0" smtClean="0">
                <a:solidFill>
                  <a:srgbClr val="F6F96F"/>
                </a:solidFill>
                <a:effectLst>
                  <a:outerShdw blurRad="38100" dist="38100" dir="2700000" algn="tl">
                    <a:srgbClr val="000000">
                      <a:alpha val="43137"/>
                    </a:srgbClr>
                  </a:outerShdw>
                </a:effectLst>
              </a:rPr>
            </a:br>
            <a:r>
              <a:rPr lang="es-ES" sz="4000" b="1" dirty="0" smtClean="0">
                <a:solidFill>
                  <a:srgbClr val="F6F96F"/>
                </a:solidFill>
                <a:effectLst>
                  <a:outerShdw blurRad="38100" dist="38100" dir="2700000" algn="tl">
                    <a:srgbClr val="000000">
                      <a:alpha val="43137"/>
                    </a:srgbClr>
                  </a:outerShdw>
                </a:effectLst>
              </a:rPr>
              <a:t>El ibuprofeno retarda el Alzheimer a bajo costo.</a:t>
            </a:r>
          </a:p>
        </p:txBody>
      </p:sp>
      <p:pic>
        <p:nvPicPr>
          <p:cNvPr id="17411" name="Picture 5" descr="AlzheimerDM2807_468x338"/>
          <p:cNvPicPr>
            <a:picLocks noChangeAspect="1" noChangeArrowheads="1"/>
          </p:cNvPicPr>
          <p:nvPr/>
        </p:nvPicPr>
        <p:blipFill>
          <a:blip r:embed="rId2" cstate="print"/>
          <a:srcRect/>
          <a:stretch>
            <a:fillRect/>
          </a:stretch>
        </p:blipFill>
        <p:spPr bwMode="auto">
          <a:xfrm>
            <a:off x="1835150" y="2636838"/>
            <a:ext cx="5472113" cy="3952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23850" y="304800"/>
            <a:ext cx="8569325" cy="1323975"/>
          </a:xfrm>
        </p:spPr>
        <p:txBody>
          <a:bodyPr>
            <a:spAutoFit/>
          </a:bodyPr>
          <a:lstStyle/>
          <a:p>
            <a:pPr eaLnBrk="1" hangingPunct="1">
              <a:defRPr/>
            </a:pPr>
            <a:r>
              <a:rPr lang="es-PE" sz="4000" b="1" dirty="0" smtClean="0">
                <a:solidFill>
                  <a:srgbClr val="F6F96F"/>
                </a:solidFill>
                <a:effectLst>
                  <a:outerShdw blurRad="38100" dist="38100" dir="2700000" algn="tl">
                    <a:srgbClr val="000000">
                      <a:alpha val="43137"/>
                    </a:srgbClr>
                  </a:outerShdw>
                </a:effectLst>
              </a:rPr>
              <a:t>¿Por qué no emplean ibuprofeno o similares?</a:t>
            </a:r>
            <a:endParaRPr lang="es-ES" sz="4000" b="1" dirty="0" smtClean="0">
              <a:solidFill>
                <a:srgbClr val="F6F96F"/>
              </a:solidFill>
              <a:effectLst>
                <a:outerShdw blurRad="38100" dist="38100" dir="2700000" algn="tl">
                  <a:srgbClr val="000000">
                    <a:alpha val="43137"/>
                  </a:srgbClr>
                </a:outerShdw>
              </a:effectLst>
            </a:endParaRPr>
          </a:p>
        </p:txBody>
      </p:sp>
      <p:sp>
        <p:nvSpPr>
          <p:cNvPr id="19459" name="Rectangle 3"/>
          <p:cNvSpPr>
            <a:spLocks noGrp="1" noChangeArrowheads="1"/>
          </p:cNvSpPr>
          <p:nvPr>
            <p:ph type="body" idx="1"/>
          </p:nvPr>
        </p:nvSpPr>
        <p:spPr>
          <a:xfrm>
            <a:off x="287338" y="2941638"/>
            <a:ext cx="8677275" cy="3367087"/>
          </a:xfrm>
        </p:spPr>
        <p:txBody>
          <a:bodyPr>
            <a:spAutoFit/>
          </a:bodyPr>
          <a:lstStyle/>
          <a:p>
            <a:pPr marL="0" lvl="1" indent="0" algn="ctr" eaLnBrk="1" hangingPunct="1">
              <a:lnSpc>
                <a:spcPct val="80000"/>
              </a:lnSpc>
              <a:buFontTx/>
              <a:buNone/>
              <a:defRPr/>
            </a:pPr>
            <a:r>
              <a:rPr lang="es-ES" b="1" dirty="0" smtClean="0">
                <a:solidFill>
                  <a:srgbClr val="F6F96F"/>
                </a:solidFill>
                <a:effectLst>
                  <a:outerShdw blurRad="38100" dist="38100" dir="2700000" algn="tl">
                    <a:srgbClr val="000000">
                      <a:alpha val="43137"/>
                    </a:srgbClr>
                  </a:outerShdw>
                </a:effectLst>
                <a:ea typeface="+mn-ea"/>
                <a:cs typeface="+mn-cs"/>
              </a:rPr>
              <a:t>También se comenta el porqué no se ha hecho masivo este descubrimiento ni se han aplicado las acciones necesarias para que se pueda evitar esta enfermedad.</a:t>
            </a:r>
          </a:p>
          <a:p>
            <a:pPr marL="0" lvl="1" indent="0" algn="ctr" eaLnBrk="1" hangingPunct="1">
              <a:lnSpc>
                <a:spcPct val="80000"/>
              </a:lnSpc>
              <a:buFontTx/>
              <a:buNone/>
              <a:defRPr/>
            </a:pPr>
            <a:endParaRPr lang="es-ES" b="1" dirty="0" smtClean="0">
              <a:solidFill>
                <a:srgbClr val="F6F96F"/>
              </a:solidFill>
              <a:effectLst>
                <a:outerShdw blurRad="38100" dist="38100" dir="2700000" algn="tl">
                  <a:srgbClr val="000000">
                    <a:alpha val="43137"/>
                  </a:srgbClr>
                </a:outerShdw>
              </a:effectLst>
              <a:ea typeface="+mn-ea"/>
              <a:cs typeface="+mn-cs"/>
            </a:endParaRPr>
          </a:p>
          <a:p>
            <a:pPr marL="0" lvl="1" indent="0" algn="ctr" eaLnBrk="1" hangingPunct="1">
              <a:lnSpc>
                <a:spcPct val="80000"/>
              </a:lnSpc>
              <a:buFontTx/>
              <a:buNone/>
              <a:defRPr/>
            </a:pPr>
            <a:r>
              <a:rPr lang="es-PE" b="1" dirty="0" smtClean="0">
                <a:solidFill>
                  <a:srgbClr val="F6F96F"/>
                </a:solidFill>
                <a:effectLst>
                  <a:outerShdw blurRad="38100" dist="38100" dir="2700000" algn="tl">
                    <a:srgbClr val="000000">
                      <a:alpha val="43137"/>
                    </a:srgbClr>
                  </a:outerShdw>
                </a:effectLst>
                <a:ea typeface="+mn-ea"/>
                <a:cs typeface="+mn-cs"/>
              </a:rPr>
              <a:t>El problema es que se está chocando con los intereses de los grandes laboratorios que quieren seguir lucrando al promocionar medicinas más costosas.</a:t>
            </a:r>
            <a:endParaRPr lang="es-ES" b="1" dirty="0" smtClean="0">
              <a:solidFill>
                <a:srgbClr val="F6F96F"/>
              </a:solidFill>
              <a:effectLst>
                <a:outerShdw blurRad="38100" dist="38100" dir="2700000" algn="tl">
                  <a:srgbClr val="000000">
                    <a:alpha val="43137"/>
                  </a:srgbClr>
                </a:outerShdw>
              </a:effectLs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68313" y="4949825"/>
            <a:ext cx="8459787" cy="954088"/>
          </a:xfrm>
        </p:spPr>
        <p:txBody>
          <a:bodyPr>
            <a:spAutoFit/>
          </a:bodyPr>
          <a:lstStyle/>
          <a:p>
            <a:pPr eaLnBrk="1" hangingPunct="1">
              <a:defRPr/>
            </a:pPr>
            <a:r>
              <a:rPr lang="es-PE" sz="2800" b="1" dirty="0" smtClean="0">
                <a:solidFill>
                  <a:srgbClr val="F6F96F"/>
                </a:solidFill>
                <a:effectLst>
                  <a:outerShdw blurRad="38100" dist="38100" dir="2700000" algn="tl">
                    <a:srgbClr val="000000">
                      <a:alpha val="43137"/>
                    </a:srgbClr>
                  </a:outerShdw>
                </a:effectLst>
              </a:rPr>
              <a:t>Está demostrado que por el momento no es necesario emplear medicamentos más caros.</a:t>
            </a:r>
            <a:endParaRPr lang="es-ES" sz="2800" b="1" dirty="0" smtClean="0">
              <a:solidFill>
                <a:srgbClr val="F6F96F"/>
              </a:solidFill>
              <a:effectLst>
                <a:outerShdw blurRad="38100" dist="38100" dir="2700000" algn="tl">
                  <a:srgbClr val="000000">
                    <a:alpha val="43137"/>
                  </a:srgbClr>
                </a:outerShdw>
              </a:effectLst>
            </a:endParaRPr>
          </a:p>
        </p:txBody>
      </p:sp>
      <p:pic>
        <p:nvPicPr>
          <p:cNvPr id="19459" name="Picture 5" descr="alzheimers1"/>
          <p:cNvPicPr>
            <a:picLocks noChangeAspect="1" noChangeArrowheads="1"/>
          </p:cNvPicPr>
          <p:nvPr/>
        </p:nvPicPr>
        <p:blipFill>
          <a:blip r:embed="rId2" cstate="print"/>
          <a:srcRect/>
          <a:stretch>
            <a:fillRect/>
          </a:stretch>
        </p:blipFill>
        <p:spPr bwMode="auto">
          <a:xfrm>
            <a:off x="3276600" y="438150"/>
            <a:ext cx="2530475" cy="3711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323850" y="476250"/>
            <a:ext cx="8496300" cy="1570038"/>
          </a:xfrm>
        </p:spPr>
        <p:txBody>
          <a:bodyPr>
            <a:spAutoFit/>
          </a:bodyPr>
          <a:lstStyle/>
          <a:p>
            <a:pPr eaLnBrk="1" hangingPunct="1">
              <a:defRPr/>
            </a:pPr>
            <a:r>
              <a:rPr lang="es-PE" sz="3200" b="1" dirty="0" smtClean="0">
                <a:solidFill>
                  <a:srgbClr val="F6F96F"/>
                </a:solidFill>
                <a:effectLst>
                  <a:outerShdw blurRad="38100" dist="38100" dir="2700000" algn="tl">
                    <a:srgbClr val="000000">
                      <a:alpha val="43137"/>
                    </a:srgbClr>
                  </a:outerShdw>
                </a:effectLst>
              </a:rPr>
              <a:t>Parece mentira pero ni los laboratorios ni los médicos promueven los medicamentos de bajo costo.</a:t>
            </a:r>
            <a:endParaRPr lang="es-ES" sz="3200" b="1" dirty="0" smtClean="0">
              <a:solidFill>
                <a:srgbClr val="F6F96F"/>
              </a:solidFill>
              <a:effectLst>
                <a:outerShdw blurRad="38100" dist="38100" dir="2700000" algn="tl">
                  <a:srgbClr val="000000">
                    <a:alpha val="43137"/>
                  </a:srgbClr>
                </a:outerShdw>
              </a:effectLst>
            </a:endParaRPr>
          </a:p>
        </p:txBody>
      </p:sp>
      <p:pic>
        <p:nvPicPr>
          <p:cNvPr id="20483" name="Picture 5" descr="ibuprofeno2"/>
          <p:cNvPicPr>
            <a:picLocks noChangeAspect="1" noChangeArrowheads="1"/>
          </p:cNvPicPr>
          <p:nvPr/>
        </p:nvPicPr>
        <p:blipFill>
          <a:blip r:embed="rId2" cstate="print"/>
          <a:srcRect/>
          <a:stretch>
            <a:fillRect/>
          </a:stretch>
        </p:blipFill>
        <p:spPr bwMode="auto">
          <a:xfrm>
            <a:off x="2411413" y="2781300"/>
            <a:ext cx="4464050" cy="2992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79388" y="549275"/>
            <a:ext cx="8856662" cy="1938338"/>
          </a:xfrm>
        </p:spPr>
        <p:txBody>
          <a:bodyPr>
            <a:spAutoFit/>
          </a:bodyPr>
          <a:lstStyle/>
          <a:p>
            <a:pPr eaLnBrk="1" hangingPunct="1">
              <a:defRPr/>
            </a:pPr>
            <a:r>
              <a:rPr lang="es-PE" sz="4000" b="1" dirty="0" smtClean="0">
                <a:solidFill>
                  <a:srgbClr val="F6F96F"/>
                </a:solidFill>
                <a:effectLst>
                  <a:outerShdw blurRad="38100" dist="38100" dir="2700000" algn="tl">
                    <a:srgbClr val="000000">
                      <a:alpha val="43137"/>
                    </a:srgbClr>
                  </a:outerShdw>
                </a:effectLst>
              </a:rPr>
              <a:t>Conclusión: </a:t>
            </a:r>
            <a:br>
              <a:rPr lang="es-PE" sz="4000" b="1" dirty="0" smtClean="0">
                <a:solidFill>
                  <a:srgbClr val="F6F96F"/>
                </a:solidFill>
                <a:effectLst>
                  <a:outerShdw blurRad="38100" dist="38100" dir="2700000" algn="tl">
                    <a:srgbClr val="000000">
                      <a:alpha val="43137"/>
                    </a:srgbClr>
                  </a:outerShdw>
                </a:effectLst>
              </a:rPr>
            </a:br>
            <a:r>
              <a:rPr lang="es-PE" sz="4000" b="1" dirty="0" smtClean="0">
                <a:solidFill>
                  <a:srgbClr val="F6F96F"/>
                </a:solidFill>
                <a:effectLst>
                  <a:outerShdw blurRad="38100" dist="38100" dir="2700000" algn="tl">
                    <a:srgbClr val="000000">
                      <a:alpha val="43137"/>
                    </a:srgbClr>
                  </a:outerShdw>
                </a:effectLst>
              </a:rPr>
              <a:t>para retrasar el  </a:t>
            </a:r>
            <a:r>
              <a:rPr lang="es-ES" sz="4000" b="1" dirty="0" smtClean="0">
                <a:solidFill>
                  <a:srgbClr val="F6F96F"/>
                </a:solidFill>
                <a:effectLst>
                  <a:outerShdw blurRad="38100" dist="38100" dir="2700000" algn="tl">
                    <a:srgbClr val="000000">
                      <a:alpha val="43137"/>
                    </a:srgbClr>
                  </a:outerShdw>
                </a:effectLst>
              </a:rPr>
              <a:t>Alzheimer, h</a:t>
            </a:r>
            <a:r>
              <a:rPr lang="es-PE" sz="4000" b="1" dirty="0" smtClean="0">
                <a:solidFill>
                  <a:srgbClr val="F6F96F"/>
                </a:solidFill>
                <a:effectLst>
                  <a:outerShdw blurRad="38100" dist="38100" dir="2700000" algn="tl">
                    <a:srgbClr val="000000">
                      <a:alpha val="43137"/>
                    </a:srgbClr>
                  </a:outerShdw>
                </a:effectLst>
              </a:rPr>
              <a:t>ay solución a bajo costo.</a:t>
            </a:r>
            <a:endParaRPr lang="es-ES" sz="4000" b="1" dirty="0" smtClean="0">
              <a:solidFill>
                <a:srgbClr val="F6F96F"/>
              </a:solidFill>
              <a:effectLst>
                <a:outerShdw blurRad="38100" dist="38100" dir="2700000" algn="tl">
                  <a:srgbClr val="000000">
                    <a:alpha val="43137"/>
                  </a:srgbClr>
                </a:outerShdw>
              </a:effectLst>
            </a:endParaRPr>
          </a:p>
        </p:txBody>
      </p:sp>
      <p:pic>
        <p:nvPicPr>
          <p:cNvPr id="21507" name="Picture 5" descr="Naprosyn"/>
          <p:cNvPicPr>
            <a:picLocks noChangeAspect="1" noChangeArrowheads="1"/>
          </p:cNvPicPr>
          <p:nvPr/>
        </p:nvPicPr>
        <p:blipFill>
          <a:blip r:embed="rId2" cstate="print"/>
          <a:srcRect/>
          <a:stretch>
            <a:fillRect/>
          </a:stretch>
        </p:blipFill>
        <p:spPr bwMode="auto">
          <a:xfrm>
            <a:off x="3059113" y="3068638"/>
            <a:ext cx="3455987" cy="3455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4652963"/>
            <a:ext cx="8785225" cy="2016125"/>
          </a:xfrm>
        </p:spPr>
        <p:txBody>
          <a:bodyPr>
            <a:spAutoFit/>
          </a:bodyPr>
          <a:lstStyle/>
          <a:p>
            <a:pPr eaLnBrk="1" hangingPunct="1">
              <a:defRPr/>
            </a:pPr>
            <a:r>
              <a:rPr lang="es-PE" sz="4000" b="1" dirty="0" smtClean="0">
                <a:solidFill>
                  <a:srgbClr val="FF0000"/>
                </a:solidFill>
                <a:effectLst>
                  <a:outerShdw blurRad="38100" dist="38100" dir="2700000" algn="tl">
                    <a:srgbClr val="000000">
                      <a:alpha val="43137"/>
                    </a:srgbClr>
                  </a:outerShdw>
                </a:effectLst>
              </a:rPr>
              <a:t>Consulte las investigaciones y junto con su médico tome la decisión.</a:t>
            </a:r>
            <a:endParaRPr lang="es-ES" sz="4000" b="1" dirty="0" smtClean="0">
              <a:solidFill>
                <a:srgbClr val="FF0000"/>
              </a:solidFill>
              <a:effectLst>
                <a:outerShdw blurRad="38100" dist="38100" dir="2700000" algn="tl">
                  <a:srgbClr val="000000">
                    <a:alpha val="43137"/>
                  </a:srgbClr>
                </a:outerShdw>
              </a:effectLst>
            </a:endParaRPr>
          </a:p>
        </p:txBody>
      </p:sp>
      <p:pic>
        <p:nvPicPr>
          <p:cNvPr id="22531" name="Picture 5" descr="cuidacoalzheimer_una-dedicatoria-a-los-cuidadores-de-enfermos-de-alzheimer1"/>
          <p:cNvPicPr>
            <a:picLocks noChangeAspect="1" noChangeArrowheads="1"/>
          </p:cNvPicPr>
          <p:nvPr/>
        </p:nvPicPr>
        <p:blipFill>
          <a:blip r:embed="rId2" cstate="print"/>
          <a:srcRect/>
          <a:stretch>
            <a:fillRect/>
          </a:stretch>
        </p:blipFill>
        <p:spPr bwMode="auto">
          <a:xfrm>
            <a:off x="2339975" y="393700"/>
            <a:ext cx="4103688" cy="410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lzheimer">
  <a:themeElements>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Alzheimer</Template>
  <TotalTime>1</TotalTime>
  <Words>900</Words>
  <Application>Microsoft Office PowerPoint</Application>
  <PresentationFormat>Presentación en pantalla (4:3)</PresentationFormat>
  <Paragraphs>63</Paragraphs>
  <Slides>22</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22</vt:i4>
      </vt:variant>
    </vt:vector>
  </HeadingPairs>
  <TitlesOfParts>
    <vt:vector size="26" baseType="lpstr">
      <vt:lpstr>Arial</vt:lpstr>
      <vt:lpstr>Calibri</vt:lpstr>
      <vt:lpstr>Alzheimer</vt:lpstr>
      <vt:lpstr>Diseño predeterminado</vt:lpstr>
      <vt:lpstr>Ibuprofeno y Alzheimer</vt:lpstr>
      <vt:lpstr>¿Qué es la enfermedad de Alzheimer? </vt:lpstr>
      <vt:lpstr>Dr. ALZHEIMER, ALOIS (1864 - 1915) describió la enfermedad</vt:lpstr>
      <vt:lpstr>¿Quién padece de Alzheimer? </vt:lpstr>
      <vt:lpstr>¿Cómo prevenir el Alzheimer?</vt:lpstr>
      <vt:lpstr>Investigaciones llevadas a cabo en Alemania.</vt:lpstr>
      <vt:lpstr>Diapositiva 7</vt:lpstr>
      <vt:lpstr>Diapositiva 8</vt:lpstr>
      <vt:lpstr>Investigaciones llevadas a cabo en EEUU.</vt:lpstr>
      <vt:lpstr>Diapositiva 10</vt:lpstr>
      <vt:lpstr>Diapositiva 11</vt:lpstr>
      <vt:lpstr>Diapositiva 12</vt:lpstr>
      <vt:lpstr>Diapositiva 13</vt:lpstr>
      <vt:lpstr>Diapositiva 14</vt:lpstr>
      <vt:lpstr>Diapositiva 15</vt:lpstr>
      <vt:lpstr>Demostrado: El ibuprofeno retarda el Alzheimer a bajo costo.</vt:lpstr>
      <vt:lpstr>¿Por qué no emplean ibuprofeno o similares?</vt:lpstr>
      <vt:lpstr>Está demostrado que por el momento no es necesario emplear medicamentos más caros.</vt:lpstr>
      <vt:lpstr>Parece mentira pero ni los laboratorios ni los médicos promueven los medicamentos de bajo costo.</vt:lpstr>
      <vt:lpstr>Conclusión:  para retrasar el  Alzheimer, hay solución a bajo costo.</vt:lpstr>
      <vt:lpstr>Consulte las investigaciones y junto con su médico tome la decisión.</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Ibuprofeno y Alzheimer</dc:title>
  <cp:lastModifiedBy>JOSE LUIS</cp:lastModifiedBy>
  <cp:revision>1</cp:revision>
  <dcterms:created xsi:type="dcterms:W3CDTF">2014-11-10T14:10:50Z</dcterms:created>
  <dcterms:modified xsi:type="dcterms:W3CDTF">2014-11-10T14:12:26Z</dcterms:modified>
</cp:coreProperties>
</file>