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3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00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viernes, 05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viernes, 05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aa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381000" y="0"/>
            <a:ext cx="7620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800" b="1">
                <a:solidFill>
                  <a:schemeClr val="bg1"/>
                </a:solidFill>
              </a:rPr>
              <a:t>Comer frutas con el estómago vacío</a:t>
            </a:r>
            <a:endParaRPr lang="es-ES" sz="2800" b="1">
              <a:solidFill>
                <a:schemeClr val="bg1"/>
              </a:solidFill>
            </a:endParaRPr>
          </a:p>
        </p:txBody>
      </p:sp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1219200" y="5410200"/>
            <a:ext cx="69342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200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Dr. Víctor Javier Chávez Sánchez</a:t>
            </a:r>
            <a:r>
              <a:rPr lang="es-ES">
                <a:solidFill>
                  <a:schemeClr val="bg1"/>
                </a:solidFill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29-julio-2008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3075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endParaRPr lang="es-ES" sz="2000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La fruta es el alimento perfecto, requiere una mínima cantidad de energía para ser digerida y, en cambio, proporciona la máxima.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Es el único alimento que hace trabajar al cerebro.</a:t>
            </a:r>
            <a:endParaRPr lang="es-MX" sz="2000" b="1" smtClean="0"/>
          </a:p>
          <a:p>
            <a:pPr algn="just" eaLnBrk="1" hangingPunct="1">
              <a:lnSpc>
                <a:spcPct val="90000"/>
              </a:lnSpc>
            </a:pPr>
            <a:endParaRPr lang="es-MX" sz="2000" b="1" smtClean="0"/>
          </a:p>
          <a:p>
            <a:pPr eaLnBrk="1" hangingPunct="1">
              <a:lnSpc>
                <a:spcPct val="90000"/>
              </a:lnSpc>
            </a:pPr>
            <a:endParaRPr lang="es-MX" sz="2000" b="1" smtClean="0"/>
          </a:p>
        </p:txBody>
      </p:sp>
      <p:pic>
        <p:nvPicPr>
          <p:cNvPr id="3076" name="Picture 9" descr="uv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600200"/>
            <a:ext cx="396240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4099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525963"/>
          </a:xfrm>
        </p:spPr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4100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endParaRPr lang="es-ES" sz="2400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La fruta, es básicamente fructosa y puede ser transformada con facilidad en glucosa.</a:t>
            </a:r>
          </a:p>
          <a:p>
            <a:pPr algn="just" eaLnBrk="1" hangingPunct="1">
              <a:lnSpc>
                <a:spcPct val="90000"/>
              </a:lnSpc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En la mayoría de las veces (entre un 90% y un 95%)  es agua. </a:t>
            </a:r>
          </a:p>
          <a:p>
            <a:pPr algn="just" eaLnBrk="1" hangingPunct="1">
              <a:lnSpc>
                <a:spcPct val="90000"/>
              </a:lnSpc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Eso significa que está limpiando y alimentando al mismo tiempo.</a:t>
            </a:r>
            <a:endParaRPr lang="es-MX" sz="2000" b="1" smtClean="0"/>
          </a:p>
          <a:p>
            <a:pPr eaLnBrk="1" hangingPunct="1">
              <a:lnSpc>
                <a:spcPct val="90000"/>
              </a:lnSpc>
            </a:pPr>
            <a:endParaRPr lang="es-MX" sz="2000" b="1" smtClean="0"/>
          </a:p>
        </p:txBody>
      </p:sp>
      <p:pic>
        <p:nvPicPr>
          <p:cNvPr id="4101" name="Picture 10" descr="naran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828800"/>
            <a:ext cx="40386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5123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ES" sz="2000" smtClean="0"/>
          </a:p>
          <a:p>
            <a:pPr algn="just" eaLnBrk="1" hangingPunct="1"/>
            <a:r>
              <a:rPr lang="es-ES" sz="2000" b="1" smtClean="0"/>
              <a:t>El único problema con las frutas, es que la mayoría de las personas no sabemos cómo comerlas para que el cuerpo asimile sus nutrientes.</a:t>
            </a:r>
            <a:endParaRPr lang="es-MX" sz="2000" b="1" smtClean="0"/>
          </a:p>
          <a:p>
            <a:pPr algn="just" eaLnBrk="1" hangingPunct="1"/>
            <a:endParaRPr lang="es-MX" sz="2000" b="1" smtClean="0"/>
          </a:p>
          <a:p>
            <a:pPr eaLnBrk="1" hangingPunct="1"/>
            <a:endParaRPr lang="es-MX" sz="2000" b="1" smtClean="0"/>
          </a:p>
        </p:txBody>
      </p:sp>
      <p:pic>
        <p:nvPicPr>
          <p:cNvPr id="5124" name="Picture 5" descr="6537-frutas_ssp3_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676400"/>
            <a:ext cx="4038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6147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6148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/>
            <a:endParaRPr lang="es-ES" sz="2000" smtClean="0"/>
          </a:p>
          <a:p>
            <a:pPr algn="just" eaLnBrk="1" hangingPunct="1"/>
            <a:r>
              <a:rPr lang="es-ES" sz="2000" b="1" smtClean="0"/>
              <a:t>Se deben comer las frutas siempre con el estómago vacío. </a:t>
            </a:r>
          </a:p>
          <a:p>
            <a:pPr algn="just" eaLnBrk="1" hangingPunct="1">
              <a:buFont typeface="Arial" charset="0"/>
              <a:buNone/>
            </a:pPr>
            <a:endParaRPr lang="es-ES" sz="2000" b="1" smtClean="0"/>
          </a:p>
          <a:p>
            <a:pPr algn="just" eaLnBrk="1" hangingPunct="1"/>
            <a:r>
              <a:rPr lang="es-ES" sz="2000" b="1" smtClean="0"/>
              <a:t>¿Por qué? </a:t>
            </a:r>
          </a:p>
          <a:p>
            <a:pPr algn="just" eaLnBrk="1" hangingPunct="1">
              <a:buFont typeface="Arial" charset="0"/>
              <a:buNone/>
            </a:pPr>
            <a:endParaRPr lang="es-ES" sz="2000" b="1" smtClean="0"/>
          </a:p>
          <a:p>
            <a:pPr algn="just" eaLnBrk="1" hangingPunct="1"/>
            <a:r>
              <a:rPr lang="es-ES" sz="2000" b="1" smtClean="0"/>
              <a:t>La razón es que las frutas, en principio, no son digeridas en el estómago, sino digeridas en el intestino delgado.</a:t>
            </a:r>
            <a:endParaRPr lang="es-MX" sz="2000" b="1" smtClean="0"/>
          </a:p>
          <a:p>
            <a:pPr algn="just" eaLnBrk="1" hangingPunct="1"/>
            <a:endParaRPr lang="es-MX" sz="2000" b="1" smtClean="0"/>
          </a:p>
        </p:txBody>
      </p:sp>
      <p:pic>
        <p:nvPicPr>
          <p:cNvPr id="6149" name="Picture 6" descr="fru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752600"/>
            <a:ext cx="3962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7171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ES" sz="2000" smtClean="0"/>
          </a:p>
          <a:p>
            <a:pPr algn="just" eaLnBrk="1" hangingPunct="1"/>
            <a:r>
              <a:rPr lang="es-ES" sz="2000" b="1" smtClean="0"/>
              <a:t>Las frutas pasan rápidamente por el estómago y van al intestino, donde liberan sus azúcares. </a:t>
            </a:r>
          </a:p>
          <a:p>
            <a:pPr algn="just" eaLnBrk="1" hangingPunct="1">
              <a:buFont typeface="Arial" charset="0"/>
              <a:buNone/>
            </a:pPr>
            <a:endParaRPr lang="es-ES" sz="2000" b="1" smtClean="0"/>
          </a:p>
          <a:p>
            <a:pPr algn="just" eaLnBrk="1" hangingPunct="1"/>
            <a:r>
              <a:rPr lang="es-ES" sz="2000" b="1" smtClean="0"/>
              <a:t>Si en el estómago existiera carne, patatas o almidón, las frutas quedan apresadas allí y  comienzan a fermentar.</a:t>
            </a:r>
            <a:endParaRPr lang="es-MX" sz="2000" b="1" smtClean="0"/>
          </a:p>
          <a:p>
            <a:pPr algn="just" eaLnBrk="1" hangingPunct="1"/>
            <a:endParaRPr lang="es-MX" sz="2000" b="1" smtClean="0"/>
          </a:p>
          <a:p>
            <a:pPr eaLnBrk="1" hangingPunct="1"/>
            <a:endParaRPr lang="es-MX" sz="2000" b="1" smtClean="0"/>
          </a:p>
        </p:txBody>
      </p:sp>
      <p:pic>
        <p:nvPicPr>
          <p:cNvPr id="7172" name="Picture 6" descr="avena-frutas-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752600"/>
            <a:ext cx="3962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8195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8196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endParaRPr lang="es-ES" sz="2000" smtClean="0"/>
          </a:p>
          <a:p>
            <a:pPr algn="just" eaLnBrk="1" hangingPunct="1">
              <a:lnSpc>
                <a:spcPct val="90000"/>
              </a:lnSpc>
            </a:pPr>
            <a:endParaRPr lang="es-ES" sz="2000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Si tomamos una fruta de postre, después de cenar y pasamos la noche con pesadez en el estómago y un desagradable sabor en la boca, es consecuencia de no haber comido adecuadamente.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400" b="1" smtClean="0"/>
              <a:t>Se debe comer las frutas, siempre con el estómago vacío.</a:t>
            </a:r>
            <a:endParaRPr lang="es-MX" sz="2400" b="1" smtClean="0"/>
          </a:p>
        </p:txBody>
      </p:sp>
      <p:pic>
        <p:nvPicPr>
          <p:cNvPr id="8197" name="Picture 6" descr="Tartaleta_de_fru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600200"/>
            <a:ext cx="3962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9219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ES" sz="2000" b="1" smtClean="0"/>
          </a:p>
          <a:p>
            <a:pPr algn="just" eaLnBrk="1" hangingPunct="1"/>
            <a:r>
              <a:rPr lang="es-ES" sz="2000" b="1" smtClean="0"/>
              <a:t>No debemos ingerir zumos  envasados en lata o en vidrio.</a:t>
            </a:r>
          </a:p>
          <a:p>
            <a:pPr algn="just" eaLnBrk="1" hangingPunct="1"/>
            <a:endParaRPr lang="es-ES" sz="2000" b="1" smtClean="0"/>
          </a:p>
          <a:p>
            <a:pPr algn="just" eaLnBrk="1" hangingPunct="1"/>
            <a:r>
              <a:rPr lang="es-ES" sz="2000" b="1" smtClean="0"/>
              <a:t>¿Por qué? </a:t>
            </a:r>
          </a:p>
          <a:p>
            <a:pPr algn="just" eaLnBrk="1" hangingPunct="1"/>
            <a:endParaRPr lang="es-ES" sz="2000" b="1" smtClean="0"/>
          </a:p>
          <a:p>
            <a:pPr algn="just" eaLnBrk="1" hangingPunct="1"/>
            <a:r>
              <a:rPr lang="es-ES" sz="2000" b="1" smtClean="0"/>
              <a:t>La mayoría de las veces el zumoo es calentado en el proceso de producción y su estructura original se vuelve ácida, además de los conservantes.</a:t>
            </a:r>
            <a:endParaRPr lang="es-MX" sz="2000" b="1" smtClean="0"/>
          </a:p>
          <a:p>
            <a:pPr algn="just" eaLnBrk="1" hangingPunct="1"/>
            <a:endParaRPr lang="es-MX" sz="2000" b="1" smtClean="0"/>
          </a:p>
        </p:txBody>
      </p:sp>
      <p:pic>
        <p:nvPicPr>
          <p:cNvPr id="9222" name="Picture 6" descr="JUMEX%20DE%20CHABACA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600200"/>
            <a:ext cx="3429000" cy="48006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0243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10244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ES" sz="2400" b="1" smtClean="0"/>
              <a:t>¿</a:t>
            </a:r>
            <a:r>
              <a:rPr lang="es-ES" sz="2000" b="1" smtClean="0"/>
              <a:t>Deseas hacer una buena compra?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Adquiere una liquadora.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Podrá beber el jugo extraído con la liquadora como si fuese fruta, con el estómago vacío.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El jugo será digerido tan de prisa, que podrás tomar algo quince o veinte minutos después.</a:t>
            </a:r>
            <a:endParaRPr lang="es-MX" sz="2000" b="1" smtClean="0"/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MX" sz="2000" b="1" smtClean="0"/>
          </a:p>
          <a:p>
            <a:pPr algn="just" eaLnBrk="1" hangingPunct="1">
              <a:lnSpc>
                <a:spcPct val="90000"/>
              </a:lnSpc>
            </a:pPr>
            <a:endParaRPr lang="es-MX" sz="2000" b="1" smtClean="0"/>
          </a:p>
        </p:txBody>
      </p:sp>
      <p:pic>
        <p:nvPicPr>
          <p:cNvPr id="10245" name="Picture 9" descr="juicer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76400"/>
            <a:ext cx="4876800" cy="425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just" eaLnBrk="1" hangingPunct="1">
              <a:lnSpc>
                <a:spcPct val="70000"/>
              </a:lnSpc>
            </a:pPr>
            <a:r>
              <a:rPr lang="es-ES" sz="2000" b="1" smtClean="0"/>
              <a:t>El Dr. William Castillo, jefe de la reconocida clínica cardiológica Framington de Massachussets, declaró, que la fruta es el mejor alimento que podemos comer para protegernos contra las enfermedades del corazón.  </a:t>
            </a:r>
          </a:p>
          <a:p>
            <a:pPr algn="just" eaLnBrk="1" hangingPunct="1">
              <a:lnSpc>
                <a:spcPct val="70000"/>
              </a:lnSpc>
            </a:pPr>
            <a:endParaRPr lang="es-ES" sz="2000" b="1" smtClean="0"/>
          </a:p>
          <a:p>
            <a:pPr algn="just" eaLnBrk="1" hangingPunct="1">
              <a:lnSpc>
                <a:spcPct val="70000"/>
              </a:lnSpc>
            </a:pPr>
            <a:r>
              <a:rPr lang="es-ES" sz="2000" b="1" smtClean="0"/>
              <a:t>Las frutas tienen bioflavonoides, que evitan que la sangre se espese y obstruya las arterias. </a:t>
            </a:r>
          </a:p>
          <a:p>
            <a:pPr algn="just" eaLnBrk="1" hangingPunct="1">
              <a:lnSpc>
                <a:spcPct val="7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70000"/>
              </a:lnSpc>
            </a:pPr>
            <a:r>
              <a:rPr lang="es-ES" sz="2000" b="1" smtClean="0"/>
              <a:t>También fortalecen los vasos capilares, y aquellos vasos capilares débiles que, en muchos  casos, provocan hemorragias  internas y ataques cardíacos.</a:t>
            </a:r>
            <a:endParaRPr lang="es-MX" sz="2000" b="1" smtClean="0"/>
          </a:p>
          <a:p>
            <a:pPr algn="just" eaLnBrk="1" hangingPunct="1">
              <a:lnSpc>
                <a:spcPct val="70000"/>
              </a:lnSpc>
            </a:pPr>
            <a:endParaRPr lang="es-MX" sz="2000" b="1" smtClean="0"/>
          </a:p>
        </p:txBody>
      </p:sp>
      <p:pic>
        <p:nvPicPr>
          <p:cNvPr id="11268" name="Picture 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724400" y="1600200"/>
            <a:ext cx="3962400" cy="4572000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2291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12292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2000" smtClean="0"/>
              <a:t>     Finalmente, </a:t>
            </a:r>
            <a:r>
              <a:rPr lang="es-ES" sz="2000" b="1" smtClean="0"/>
              <a:t>me gustaría que siempre mantuvieras estas ideas  sobre las frutas: 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2000" b="1" smtClean="0"/>
              <a:t>     ¿Cómo debemos comenzar el día?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2000" b="1" smtClean="0"/>
              <a:t>     ¿Qué se debe comer en el desayuno?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es-ES" sz="2000" b="1" smtClean="0"/>
              <a:t>    ¿Piensas que es bueno levantarte  y tomar (principalmente café y pan blanco con mantequilla) alimentos que te llevarán el día entero para ser digeridos?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MX" sz="2000" b="1" smtClean="0"/>
          </a:p>
        </p:txBody>
      </p:sp>
      <p:pic>
        <p:nvPicPr>
          <p:cNvPr id="12293" name="Picture 5" descr="manzanas2o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600200"/>
            <a:ext cx="4198938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3315" name="3 Marcador de contenido"/>
          <p:cNvSpPr>
            <a:spLocks noGrp="1"/>
          </p:cNvSpPr>
          <p:nvPr>
            <p:ph sz="half" idx="4294967295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algn="just" eaLnBrk="1" hangingPunct="1"/>
            <a:endParaRPr lang="es-MX" sz="2800" smtClean="0"/>
          </a:p>
          <a:p>
            <a:pPr eaLnBrk="1" hangingPunct="1"/>
            <a:endParaRPr lang="es-MX" sz="2800" smtClean="0"/>
          </a:p>
        </p:txBody>
      </p:sp>
      <p:sp>
        <p:nvSpPr>
          <p:cNvPr id="13316" name="4 Marcador de contenido"/>
          <p:cNvSpPr>
            <a:spLocks noGrp="1"/>
          </p:cNvSpPr>
          <p:nvPr>
            <p:ph sz="half" idx="4294967295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sz="2000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2000" smtClean="0"/>
              <a:t>     </a:t>
            </a:r>
            <a:r>
              <a:rPr lang="es-ES" sz="2000" b="1" smtClean="0"/>
              <a:t>Claro que no.. 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2000" b="1" smtClean="0"/>
              <a:t>      Necesitamos de algún alimento que sea de fácil digestión,  las frutas, que el cuerpo puede absorber de inmediato y que ayuda a limpiarlo.</a:t>
            </a:r>
            <a:endParaRPr lang="es-MX" sz="2000" b="1" smtClean="0"/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endParaRPr lang="es-MX" sz="2000" b="1" smtClean="0"/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endParaRPr lang="es-MX" sz="2000" b="1" smtClean="0"/>
          </a:p>
          <a:p>
            <a:pPr algn="just" eaLnBrk="1" hangingPunct="1">
              <a:lnSpc>
                <a:spcPct val="80000"/>
              </a:lnSpc>
            </a:pPr>
            <a:endParaRPr lang="es-MX" sz="2000" smtClean="0"/>
          </a:p>
        </p:txBody>
      </p:sp>
      <p:pic>
        <p:nvPicPr>
          <p:cNvPr id="13317" name="Picture 7" descr="mandari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600200"/>
            <a:ext cx="403860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4339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Al levantarnos, durante el día, o cuando nos sea posible, debemos comer sólo frutas frescas y zumos hechos en el momento.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Debemos mantener esta idea  hasta, por lo menos, el medio día, de forma regular y cotidiana.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Cuanto mayor sea el tiempo que permanezcan solamente las frutas en nuestro cuerpo, mayor oportunidad tendremos de  ayudar a limpiarlo.</a:t>
            </a:r>
            <a:endParaRPr lang="es-MX" sz="2000" b="1" smtClean="0"/>
          </a:p>
          <a:p>
            <a:pPr algn="just" eaLnBrk="1" hangingPunct="1">
              <a:lnSpc>
                <a:spcPct val="90000"/>
              </a:lnSpc>
            </a:pPr>
            <a:endParaRPr lang="es-MX" sz="2000" b="1" smtClean="0"/>
          </a:p>
        </p:txBody>
      </p:sp>
      <p:pic>
        <p:nvPicPr>
          <p:cNvPr id="14340" name="Picture 6" descr="duraznos%20detal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676400"/>
            <a:ext cx="4038600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5363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15364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r>
              <a:rPr lang="es-ES" sz="2600" smtClean="0"/>
              <a:t>  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r>
              <a:rPr lang="es-ES" sz="2600" smtClean="0"/>
              <a:t>     </a:t>
            </a:r>
            <a:r>
              <a:rPr lang="es-ES" sz="2000" b="1" smtClean="0"/>
              <a:t>Si empezamos a cambiar nuestros 'hábitos' podremos comprobar como sentiremos un nuevo torrente de vitalidad y una energía tan intensa que no lo podremos creer. </a:t>
            </a:r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r>
              <a:rPr lang="es-ES" sz="2000" b="1" smtClean="0"/>
              <a:t>      Merece la pena probarlo   durante los próximos diez días y notar los resultados en uno  mismo.</a:t>
            </a:r>
            <a:endParaRPr lang="es-MX" sz="2000" b="1" smtClean="0"/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MX" sz="2000" b="1" smtClean="0"/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endParaRPr lang="es-MX" sz="2000" b="1" smtClean="0"/>
          </a:p>
          <a:p>
            <a:pPr algn="just" eaLnBrk="1" hangingPunct="1">
              <a:lnSpc>
                <a:spcPct val="90000"/>
              </a:lnSpc>
            </a:pPr>
            <a:endParaRPr lang="es-MX" sz="2000" b="1" smtClean="0"/>
          </a:p>
        </p:txBody>
      </p:sp>
      <p:pic>
        <p:nvPicPr>
          <p:cNvPr id="15365" name="Picture 8" descr="plata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00200"/>
            <a:ext cx="5029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6387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ü"/>
            </a:pPr>
            <a:endParaRPr lang="es-ES" sz="2000" smtClean="0"/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sz="2000" b="1" smtClean="0"/>
              <a:t>Los chinos y los japoneses beben té caliente (de preferencia te verde) durante las comidas. 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es-ES" sz="2000" b="1" smtClean="0"/>
          </a:p>
          <a:p>
            <a:pPr algn="just" eaLnBrk="1" hangingPunct="1">
              <a:buFont typeface="Wingdings" pitchFamily="2" charset="2"/>
              <a:buChar char="ü"/>
            </a:pPr>
            <a:endParaRPr lang="es-ES" sz="2000" b="1" smtClean="0"/>
          </a:p>
          <a:p>
            <a:pPr algn="just" eaLnBrk="1" hangingPunct="1">
              <a:buFont typeface="Wingdings" pitchFamily="2" charset="2"/>
              <a:buChar char="ü"/>
            </a:pPr>
            <a:endParaRPr lang="es-ES" sz="2000" smtClean="0"/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sz="2000" b="1" smtClean="0"/>
              <a:t>Nunca agua helada o bebidas heladas; Deberíamos adoptar este hábito.</a:t>
            </a:r>
            <a:endParaRPr lang="es-MX" sz="2000" b="1" smtClean="0"/>
          </a:p>
          <a:p>
            <a:pPr algn="just" eaLnBrk="1" hangingPunct="1"/>
            <a:endParaRPr lang="es-MX" sz="2000" b="1" smtClean="0"/>
          </a:p>
        </p:txBody>
      </p:sp>
      <p:pic>
        <p:nvPicPr>
          <p:cNvPr id="16388" name="Picture 10" descr="te-arte-redes-com-noctura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676400"/>
            <a:ext cx="403860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7411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17412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es-ES" sz="2200" smtClean="0"/>
              <a:t>    </a:t>
            </a:r>
            <a:r>
              <a:rPr lang="es-ES" sz="2200" b="1" smtClean="0"/>
              <a:t>“</a:t>
            </a:r>
            <a:r>
              <a:rPr lang="es-ES" sz="2000" b="1" smtClean="0"/>
              <a:t>Los líquidos helados durante o después de las comidas, solidifican los componentes oleosos de los alimentos, retardando la digestión. 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endParaRPr lang="es-ES" sz="2000" b="1" smtClean="0"/>
          </a:p>
          <a:p>
            <a:pPr algn="just" eaLnBrk="1" hangingPunct="1">
              <a:lnSpc>
                <a:spcPct val="80000"/>
              </a:lnSpc>
              <a:buFont typeface="Arial" charset="0"/>
              <a:buNone/>
            </a:pPr>
            <a:r>
              <a:rPr lang="es-ES" sz="2000" b="1" smtClean="0"/>
              <a:t>      Reaccionan con los ácidos digestivos y serán absorbidos por el intestino más rápido que los alimentos sólidos, demarcando el intestino y endureciendo las grasas, que permanecerán por más tiempo en el intestino.  </a:t>
            </a:r>
            <a:endParaRPr lang="es-MX" sz="2000" b="1" smtClean="0"/>
          </a:p>
          <a:p>
            <a:pPr algn="just" eaLnBrk="1" hangingPunct="1">
              <a:lnSpc>
                <a:spcPct val="80000"/>
              </a:lnSpc>
            </a:pPr>
            <a:endParaRPr lang="es-MX" sz="2000" b="1" smtClean="0"/>
          </a:p>
        </p:txBody>
      </p:sp>
      <p:pic>
        <p:nvPicPr>
          <p:cNvPr id="17413" name="Picture 6" descr="cocina-batido-platanos-manjar-blanco-460x345-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600200"/>
            <a:ext cx="41148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8435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endParaRPr lang="es-MX" smtClean="0"/>
          </a:p>
          <a:p>
            <a:pPr eaLnBrk="1" hangingPunct="1"/>
            <a:endParaRPr lang="es-MX" smtClean="0"/>
          </a:p>
        </p:txBody>
      </p:sp>
      <p:sp>
        <p:nvSpPr>
          <p:cNvPr id="18436" name="4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es-ES" sz="2000" smtClean="0"/>
              <a:t>      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s-ES" sz="2000" smtClean="0"/>
              <a:t>     </a:t>
            </a:r>
            <a:r>
              <a:rPr lang="es-ES" sz="2000" b="1" smtClean="0"/>
              <a:t>Deberíamos dar importancia a un té caliente después de una comida.   </a:t>
            </a:r>
          </a:p>
          <a:p>
            <a:pPr algn="just" eaLnBrk="1" hangingPunct="1">
              <a:buFont typeface="Wingdings" pitchFamily="2" charset="2"/>
              <a:buNone/>
            </a:pPr>
            <a:endParaRPr lang="es-ES" sz="2000" b="1" smtClean="0"/>
          </a:p>
          <a:p>
            <a:pPr algn="just" eaLnBrk="1" hangingPunct="1">
              <a:buFont typeface="Wingdings" pitchFamily="2" charset="2"/>
              <a:buNone/>
            </a:pPr>
            <a:r>
              <a:rPr lang="es-ES" sz="2000" b="1" smtClean="0"/>
              <a:t>      Facilita la digestión y ablanda las grasas para ser absorbidas más rápidamente, lo que también ayudará a adelgazar.</a:t>
            </a:r>
            <a:endParaRPr lang="es-MX" sz="2000" b="1" smtClean="0"/>
          </a:p>
        </p:txBody>
      </p:sp>
      <p:pic>
        <p:nvPicPr>
          <p:cNvPr id="18437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828800"/>
            <a:ext cx="418147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eaLnBrk="1" hangingPunct="1"/>
            <a:r>
              <a:rPr lang="es-MX" sz="4000" b="1" smtClean="0"/>
              <a:t>Comer frutas con el estómago vacío</a:t>
            </a:r>
          </a:p>
        </p:txBody>
      </p:sp>
      <p:sp>
        <p:nvSpPr>
          <p:cNvPr id="19459" name="3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endParaRPr lang="es-ES" sz="2000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Un cardiólogo afirma que, si cada persona que recibe esta información, lo transmite a 10 personas, podrá tener la certeza de que salvará, por lo menos, una vida. </a:t>
            </a:r>
          </a:p>
          <a:p>
            <a:pPr algn="just" eaLnBrk="1" hangingPunct="1">
              <a:lnSpc>
                <a:spcPct val="90000"/>
              </a:lnSpc>
            </a:pPr>
            <a:endParaRPr lang="es-ES" sz="2000" b="1" smtClean="0"/>
          </a:p>
          <a:p>
            <a:pPr algn="just" eaLnBrk="1" hangingPunct="1">
              <a:lnSpc>
                <a:spcPct val="90000"/>
              </a:lnSpc>
            </a:pPr>
            <a:r>
              <a:rPr lang="es-ES" sz="2000" b="1" smtClean="0"/>
              <a:t>Yo he cumplido, al compartirlo con todos vosotros.</a:t>
            </a:r>
            <a:endParaRPr lang="es-MX" sz="2000" b="1" smtClean="0"/>
          </a:p>
          <a:p>
            <a:pPr algn="just" eaLnBrk="1" hangingPunct="1">
              <a:lnSpc>
                <a:spcPct val="90000"/>
              </a:lnSpc>
              <a:buFont typeface="Arial" charset="0"/>
              <a:buNone/>
            </a:pPr>
            <a:r>
              <a:rPr lang="es-ES" sz="2000" b="1" smtClean="0"/>
              <a:t> </a:t>
            </a:r>
            <a:endParaRPr lang="es-MX" sz="2000" b="1" smtClean="0"/>
          </a:p>
          <a:p>
            <a:pPr algn="just" eaLnBrk="1" hangingPunct="1">
              <a:lnSpc>
                <a:spcPct val="90000"/>
              </a:lnSpc>
            </a:pPr>
            <a:endParaRPr lang="es-MX" sz="2000" b="1" smtClean="0"/>
          </a:p>
        </p:txBody>
      </p:sp>
      <p:pic>
        <p:nvPicPr>
          <p:cNvPr id="19460" name="Picture 6" descr="CORAZON-AZU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1600200"/>
            <a:ext cx="3951288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800px-guava_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6"/>
          <p:cNvSpPr>
            <a:spLocks noChangeArrowheads="1"/>
          </p:cNvSpPr>
          <p:nvPr/>
        </p:nvSpPr>
        <p:spPr bwMode="auto">
          <a:xfrm>
            <a:off x="2479675" y="1371600"/>
            <a:ext cx="4184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4400" b="1">
                <a:solidFill>
                  <a:schemeClr val="bg1"/>
                </a:solidFill>
              </a:rPr>
              <a:t>Gracias.</a:t>
            </a:r>
            <a:endParaRPr lang="es-ES" sz="4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ER FRUTAS CON EL ESTOMAGO VACI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COMER FRUTAS CON EL ESTOMAGO VACIO</Template>
  <TotalTime>1</TotalTime>
  <Words>948</Words>
  <Application>Microsoft Office PowerPoint</Application>
  <PresentationFormat>Presentación en pantalla (4:3)</PresentationFormat>
  <Paragraphs>140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COMER FRUTAS CON EL ESTOMAGO VACIO</vt:lpstr>
      <vt:lpstr>Diseño predeterminado</vt:lpstr>
      <vt:lpstr>Diapositiva 1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Comer frutas con el estómago vacío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2013-07-05T08:32:26Z</dcterms:created>
  <dcterms:modified xsi:type="dcterms:W3CDTF">2013-07-05T08:34:03Z</dcterms:modified>
</cp:coreProperties>
</file>