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819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190B"/>
    <a:srgbClr val="3E1300"/>
    <a:srgbClr val="D60093"/>
    <a:srgbClr val="CD8F61"/>
    <a:srgbClr val="E8D7C6"/>
    <a:srgbClr val="E5C5AD"/>
    <a:srgbClr val="967CB2"/>
    <a:srgbClr val="3A1D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08BA1D19-3F26-4569-8A7C-CCCD6177CEB2}" type="datetimeFigureOut">
              <a:rPr lang="es-MX"/>
              <a:pPr>
                <a:defRPr/>
              </a:pPr>
              <a:t>12/02/2014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B39B5CED-F7F1-468E-B2C8-8A5F8305F5B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E3654BB-BFF7-4371-B214-E49BCC27B160}" type="slidenum">
              <a:rPr lang="es-MX" smtClean="0"/>
              <a:pPr>
                <a:defRPr/>
              </a:pPr>
              <a:t>1</a:t>
            </a:fld>
            <a:endParaRPr lang="es-MX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1366B1A-4E5A-44D7-9FA1-108ED767BFC1}" type="slidenum">
              <a:rPr lang="es-MX" smtClean="0"/>
              <a:pPr>
                <a:defRPr/>
              </a:pPr>
              <a:t>2</a:t>
            </a:fld>
            <a:endParaRPr lang="es-MX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97685BE-7FFE-47EA-8299-1C95BF2672A6}" type="slidenum">
              <a:rPr lang="es-MX" smtClean="0"/>
              <a:pPr>
                <a:defRPr/>
              </a:pPr>
              <a:t>3</a:t>
            </a:fld>
            <a:endParaRPr lang="es-MX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C5552E8-01F6-4669-AE1D-24F0601A21A5}" type="slidenum">
              <a:rPr lang="es-MX" smtClean="0"/>
              <a:pPr>
                <a:defRPr/>
              </a:pPr>
              <a:t>4</a:t>
            </a:fld>
            <a:endParaRPr lang="es-MX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F0F4546-707F-4DB3-8FC2-E0D33EF07030}" type="slidenum">
              <a:rPr lang="es-MX" smtClean="0"/>
              <a:pPr>
                <a:defRPr/>
              </a:pPr>
              <a:t>5</a:t>
            </a:fld>
            <a:endParaRPr lang="es-MX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A56C30B-0461-4B72-B8D6-C94E8F535377}" type="slidenum">
              <a:rPr lang="es-MX" smtClean="0"/>
              <a:pPr>
                <a:defRPr/>
              </a:pPr>
              <a:t>6</a:t>
            </a:fld>
            <a:endParaRPr lang="es-MX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7D8BFEC-5951-44AF-B1EE-04097E09A2A0}" type="slidenum">
              <a:rPr lang="es-MX" smtClean="0"/>
              <a:pPr>
                <a:defRPr/>
              </a:pPr>
              <a:t>8</a:t>
            </a:fld>
            <a:endParaRPr lang="es-MX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09250C8-3D0F-407B-82BA-48AC2DBF950C}" type="slidenum">
              <a:rPr lang="es-MX" smtClean="0"/>
              <a:pPr>
                <a:defRPr/>
              </a:pPr>
              <a:t>9</a:t>
            </a:fld>
            <a:endParaRPr lang="es-MX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018026D-A676-4759-928E-1C2B93BE003E}" type="slidenum">
              <a:rPr lang="es-MX" smtClean="0"/>
              <a:pPr>
                <a:defRPr/>
              </a:pPr>
              <a:t>10</a:t>
            </a:fld>
            <a:endParaRPr lang="es-MX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7D418BA-FB64-4E49-9C34-2E05AA8C7B66}" type="slidenum">
              <a:rPr lang="es-MX" smtClean="0"/>
              <a:pPr>
                <a:defRPr/>
              </a:pPr>
              <a:t>11</a:t>
            </a:fld>
            <a:endParaRPr lang="es-MX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42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35879D4-17B8-4543-89F0-4643D7EB4790}" type="slidenum">
              <a:rPr lang="es-MX" smtClean="0"/>
              <a:pPr>
                <a:defRPr/>
              </a:pPr>
              <a:t>12</a:t>
            </a:fld>
            <a:endParaRPr lang="es-MX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C82B24D-CD8D-4E80-ADD8-B61816391F5D}" type="slidenum">
              <a:rPr lang="es-MX" smtClean="0"/>
              <a:pPr>
                <a:defRPr/>
              </a:pPr>
              <a:t>13</a:t>
            </a:fld>
            <a:endParaRPr lang="es-MX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12C204A-F2B6-482A-BEA6-08F0B3086CC8}" type="slidenum">
              <a:rPr lang="es-MX" smtClean="0"/>
              <a:pPr>
                <a:defRPr/>
              </a:pPr>
              <a:t>14</a:t>
            </a:fld>
            <a:endParaRPr lang="es-MX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73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FB54F72-95E1-47B2-8EED-BE432E615258}" type="slidenum">
              <a:rPr lang="es-MX" smtClean="0"/>
              <a:pPr>
                <a:defRPr/>
              </a:pPr>
              <a:t>15</a:t>
            </a:fld>
            <a:endParaRPr lang="es-MX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0365E33-AF05-45DE-884C-38ED06A87E3E}" type="slidenum">
              <a:rPr lang="es-MX" smtClean="0"/>
              <a:pPr>
                <a:defRPr/>
              </a:pPr>
              <a:t>16</a:t>
            </a:fld>
            <a:endParaRPr lang="es-MX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93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D0A546F-2CF7-4871-957A-7E93E00D9D6A}" type="slidenum">
              <a:rPr lang="es-MX" smtClean="0"/>
              <a:pPr>
                <a:defRPr/>
              </a:pPr>
              <a:t>17</a:t>
            </a:fld>
            <a:endParaRPr lang="es-MX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1BCCFD5-846E-464D-9687-E7312FF070DB}" type="slidenum">
              <a:rPr lang="es-MX" smtClean="0"/>
              <a:pPr>
                <a:defRPr/>
              </a:pPr>
              <a:t>18</a:t>
            </a:fld>
            <a:endParaRPr lang="es-MX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14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757C3B3-7B27-4B08-ADDB-3351746F7B2C}" type="slidenum">
              <a:rPr lang="es-MX" smtClean="0"/>
              <a:pPr>
                <a:defRPr/>
              </a:pPr>
              <a:t>20</a:t>
            </a:fld>
            <a:endParaRPr lang="es-MX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24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B5660D3-D686-420D-AAF4-8E144E45D26C}" type="slidenum">
              <a:rPr lang="es-MX" smtClean="0"/>
              <a:pPr>
                <a:defRPr/>
              </a:pPr>
              <a:t>21</a:t>
            </a:fld>
            <a:endParaRPr lang="es-MX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4DD1FF8-95CF-4133-9373-17044C912F98}" type="slidenum">
              <a:rPr lang="es-MX" smtClean="0"/>
              <a:pPr>
                <a:defRPr/>
              </a:pPr>
              <a:t>22</a:t>
            </a:fld>
            <a:endParaRPr lang="es-MX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719004E-0167-40D8-83E4-030CF4E4DFDC}" type="slidenum">
              <a:rPr lang="es-MX" smtClean="0"/>
              <a:pPr>
                <a:defRPr/>
              </a:pPr>
              <a:t>23</a:t>
            </a:fld>
            <a:endParaRPr lang="es-MX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DC642F7-0C84-4D91-A753-FA5C4887533D}" type="slidenum">
              <a:rPr lang="es-MX" smtClean="0"/>
              <a:pPr>
                <a:defRPr/>
              </a:pPr>
              <a:t>24</a:t>
            </a:fld>
            <a:endParaRPr lang="es-MX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BBCA927-1EA5-4476-BB0C-ADCA91676EDF}" type="slidenum">
              <a:rPr lang="es-MX" smtClean="0"/>
              <a:pPr>
                <a:defRPr/>
              </a:pPr>
              <a:t>25</a:t>
            </a:fld>
            <a:endParaRPr lang="es-MX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26463BE-4756-4178-8686-9C02DBD7C0FB}" type="slidenum">
              <a:rPr lang="es-MX" smtClean="0"/>
              <a:pPr>
                <a:defRPr/>
              </a:pPr>
              <a:t>27</a:t>
            </a:fld>
            <a:endParaRPr lang="es-MX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658B5F6-7554-40D6-8A69-C7EA34CD666E}" type="slidenum">
              <a:rPr lang="es-MX" smtClean="0"/>
              <a:pPr>
                <a:defRPr/>
              </a:pPr>
              <a:t>28</a:t>
            </a:fld>
            <a:endParaRPr lang="es-MX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35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36" name="Oval 5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7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312" y="186"/>
              <a:ext cx="4299" cy="3370"/>
              <a:chOff x="0" y="4"/>
              <a:chExt cx="5533" cy="4337"/>
            </a:xfrm>
          </p:grpSpPr>
          <p:grpSp>
            <p:nvGrpSpPr>
              <p:cNvPr id="22" name="Group 7"/>
              <p:cNvGrpSpPr>
                <a:grpSpLocks/>
              </p:cNvGrpSpPr>
              <p:nvPr/>
            </p:nvGrpSpPr>
            <p:grpSpPr bwMode="auto">
              <a:xfrm>
                <a:off x="0" y="4"/>
                <a:ext cx="5470" cy="4337"/>
                <a:chOff x="0" y="4"/>
                <a:chExt cx="5470" cy="4337"/>
              </a:xfrm>
            </p:grpSpPr>
            <p:grpSp>
              <p:nvGrpSpPr>
                <p:cNvPr id="33" name="Group 8"/>
                <p:cNvGrpSpPr>
                  <a:grpSpLocks/>
                </p:cNvGrpSpPr>
                <p:nvPr/>
              </p:nvGrpSpPr>
              <p:grpSpPr bwMode="auto">
                <a:xfrm>
                  <a:off x="1339" y="788"/>
                  <a:ext cx="2919" cy="2148"/>
                  <a:chOff x="1265" y="816"/>
                  <a:chExt cx="2919" cy="2148"/>
                </a:xfrm>
              </p:grpSpPr>
              <p:sp>
                <p:nvSpPr>
                  <p:cNvPr id="1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6"/>
                    <a:ext cx="2919" cy="2148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1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79" y="1603"/>
                    <a:ext cx="578" cy="403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34" name="Group 11"/>
                <p:cNvGrpSpPr>
                  <a:grpSpLocks/>
                </p:cNvGrpSpPr>
                <p:nvPr/>
              </p:nvGrpSpPr>
              <p:grpSpPr bwMode="auto">
                <a:xfrm>
                  <a:off x="0" y="4"/>
                  <a:ext cx="5470" cy="4337"/>
                  <a:chOff x="0" y="4"/>
                  <a:chExt cx="5470" cy="4337"/>
                </a:xfrm>
              </p:grpSpPr>
              <p:grpSp>
                <p:nvGrpSpPr>
                  <p:cNvPr id="3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5" y="1504"/>
                    <a:ext cx="1258" cy="2323"/>
                    <a:chOff x="3471" y="1532"/>
                    <a:chExt cx="1258" cy="2323"/>
                  </a:xfrm>
                </p:grpSpPr>
                <p:sp>
                  <p:nvSpPr>
                    <p:cNvPr id="131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8"/>
                      <a:ext cx="1725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32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2" y="3148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3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0"/>
                    <a:ext cx="2462" cy="1331"/>
                    <a:chOff x="2864" y="2018"/>
                    <a:chExt cx="2462" cy="1331"/>
                  </a:xfrm>
                </p:grpSpPr>
                <p:sp>
                  <p:nvSpPr>
                    <p:cNvPr id="129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18"/>
                      <a:ext cx="1813" cy="3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30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2" y="2805"/>
                      <a:ext cx="974" cy="544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37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0" y="1803"/>
                    <a:ext cx="2478" cy="1064"/>
                    <a:chOff x="2896" y="1831"/>
                    <a:chExt cx="2478" cy="1064"/>
                  </a:xfrm>
                </p:grpSpPr>
                <p:sp>
                  <p:nvSpPr>
                    <p:cNvPr id="127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6" y="1831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28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19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38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25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26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7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39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5"/>
                    <a:ext cx="2341" cy="657"/>
                    <a:chOff x="2958" y="1413"/>
                    <a:chExt cx="2341" cy="657"/>
                  </a:xfrm>
                </p:grpSpPr>
                <p:sp>
                  <p:nvSpPr>
                    <p:cNvPr id="123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3"/>
                      <a:ext cx="154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24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69" y="1581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0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3"/>
                    <a:ext cx="2150" cy="340"/>
                    <a:chOff x="2983" y="1271"/>
                    <a:chExt cx="2150" cy="340"/>
                  </a:xfrm>
                </p:grpSpPr>
                <p:sp>
                  <p:nvSpPr>
                    <p:cNvPr id="121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91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22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71"/>
                      <a:ext cx="754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1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91"/>
                    <a:ext cx="1879" cy="424"/>
                    <a:chOff x="2938" y="919"/>
                    <a:chExt cx="1879" cy="424"/>
                  </a:xfrm>
                </p:grpSpPr>
                <p:sp>
                  <p:nvSpPr>
                    <p:cNvPr id="119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20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9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2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6"/>
                    <a:ext cx="1257" cy="2323"/>
                    <a:chOff x="637" y="1654"/>
                    <a:chExt cx="1257" cy="2323"/>
                  </a:xfrm>
                </p:grpSpPr>
                <p:sp>
                  <p:nvSpPr>
                    <p:cNvPr id="117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9"/>
                      <a:ext cx="1723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18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0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9"/>
                    <a:ext cx="2461" cy="1333"/>
                    <a:chOff x="-5" y="2197"/>
                    <a:chExt cx="2461" cy="1333"/>
                  </a:xfrm>
                </p:grpSpPr>
                <p:sp>
                  <p:nvSpPr>
                    <p:cNvPr id="115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7"/>
                      <a:ext cx="1812" cy="34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16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4"/>
                      <a:ext cx="973" cy="54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4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79"/>
                    <a:ext cx="2477" cy="1063"/>
                    <a:chOff x="-52" y="2007"/>
                    <a:chExt cx="2477" cy="1063"/>
                  </a:xfrm>
                </p:grpSpPr>
                <p:sp>
                  <p:nvSpPr>
                    <p:cNvPr id="113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7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14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4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5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6"/>
                    <a:chOff x="-74" y="1813"/>
                    <a:chExt cx="2472" cy="926"/>
                  </a:xfrm>
                </p:grpSpPr>
                <p:sp>
                  <p:nvSpPr>
                    <p:cNvPr id="111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3"/>
                      <a:ext cx="1677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12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3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6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7" y="1562"/>
                    <a:ext cx="2339" cy="658"/>
                    <a:chOff x="23" y="1590"/>
                    <a:chExt cx="2339" cy="658"/>
                  </a:xfrm>
                </p:grpSpPr>
                <p:sp>
                  <p:nvSpPr>
                    <p:cNvPr id="109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8" y="1590"/>
                      <a:ext cx="154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10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3" y="1759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7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6"/>
                    <a:ext cx="2150" cy="345"/>
                    <a:chOff x="189" y="1444"/>
                    <a:chExt cx="2150" cy="345"/>
                  </a:xfrm>
                </p:grpSpPr>
                <p:sp>
                  <p:nvSpPr>
                    <p:cNvPr id="107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4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08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4"/>
                      <a:ext cx="754" cy="3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8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8"/>
                    <a:chOff x="505" y="1094"/>
                    <a:chExt cx="1879" cy="428"/>
                  </a:xfrm>
                </p:grpSpPr>
                <p:sp>
                  <p:nvSpPr>
                    <p:cNvPr id="105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06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41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9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3"/>
                    <a:ext cx="1849" cy="552"/>
                    <a:chOff x="616" y="901"/>
                    <a:chExt cx="1849" cy="552"/>
                  </a:xfrm>
                </p:grpSpPr>
                <p:sp>
                  <p:nvSpPr>
                    <p:cNvPr id="103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2" y="123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04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901"/>
                      <a:ext cx="662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50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90"/>
                    <a:ext cx="1767" cy="741"/>
                    <a:chOff x="911" y="590"/>
                    <a:chExt cx="1767" cy="741"/>
                  </a:xfrm>
                </p:grpSpPr>
                <p:sp>
                  <p:nvSpPr>
                    <p:cNvPr id="101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02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90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51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3"/>
                    <a:ext cx="1693" cy="889"/>
                    <a:chOff x="1120" y="303"/>
                    <a:chExt cx="1693" cy="889"/>
                  </a:xfrm>
                </p:grpSpPr>
                <p:sp>
                  <p:nvSpPr>
                    <p:cNvPr id="99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100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3"/>
                      <a:ext cx="67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5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8" y="71"/>
                    <a:ext cx="778" cy="1519"/>
                    <a:chOff x="1634" y="99"/>
                    <a:chExt cx="778" cy="1519"/>
                  </a:xfrm>
                </p:grpSpPr>
                <p:sp>
                  <p:nvSpPr>
                    <p:cNvPr id="97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4" y="959"/>
                      <a:ext cx="1102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98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7" y="226"/>
                      <a:ext cx="591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53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4"/>
                    <a:ext cx="634" cy="1534"/>
                    <a:chOff x="1935" y="32"/>
                    <a:chExt cx="634" cy="1534"/>
                  </a:xfrm>
                </p:grpSpPr>
                <p:sp>
                  <p:nvSpPr>
                    <p:cNvPr id="95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2" y="928"/>
                      <a:ext cx="1060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96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8"/>
                      <a:ext cx="570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54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6" cy="566"/>
                    <a:chOff x="2822" y="672"/>
                    <a:chExt cx="1846" cy="566"/>
                  </a:xfrm>
                </p:grpSpPr>
                <p:sp>
                  <p:nvSpPr>
                    <p:cNvPr id="93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94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3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55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6"/>
                    <a:ext cx="1783" cy="717"/>
                    <a:chOff x="2683" y="444"/>
                    <a:chExt cx="1783" cy="717"/>
                  </a:xfrm>
                </p:grpSpPr>
                <p:sp>
                  <p:nvSpPr>
                    <p:cNvPr id="91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92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3" y="444"/>
                      <a:ext cx="663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sp>
                <p:nvSpPr>
                  <p:cNvPr id="56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6" y="948"/>
                    <a:ext cx="1026" cy="1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57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200" y="196"/>
                    <a:ext cx="551" cy="22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grpSp>
                <p:nvGrpSpPr>
                  <p:cNvPr id="58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6" y="15"/>
                    <a:ext cx="636" cy="1516"/>
                    <a:chOff x="2802" y="43"/>
                    <a:chExt cx="636" cy="1516"/>
                  </a:xfrm>
                </p:grpSpPr>
                <p:sp>
                  <p:nvSpPr>
                    <p:cNvPr id="89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4" y="937"/>
                      <a:ext cx="1060" cy="18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90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09" y="184"/>
                      <a:ext cx="570" cy="28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59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11" y="132"/>
                    <a:ext cx="1014" cy="1464"/>
                    <a:chOff x="2937" y="160"/>
                    <a:chExt cx="1014" cy="1464"/>
                  </a:xfrm>
                </p:grpSpPr>
                <p:sp>
                  <p:nvSpPr>
                    <p:cNvPr id="8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4" y="911"/>
                      <a:ext cx="1156" cy="27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8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29" y="260"/>
                      <a:ext cx="622" cy="422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0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5" y="6"/>
                    <a:ext cx="241" cy="1446"/>
                    <a:chOff x="2731" y="34"/>
                    <a:chExt cx="241" cy="1446"/>
                  </a:xfrm>
                </p:grpSpPr>
                <p:sp>
                  <p:nvSpPr>
                    <p:cNvPr id="85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7" y="960"/>
                      <a:ext cx="954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86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49" y="222"/>
                      <a:ext cx="511" cy="1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1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0"/>
                    <a:ext cx="1083" cy="2450"/>
                    <a:chOff x="943" y="1768"/>
                    <a:chExt cx="1083" cy="2450"/>
                  </a:xfrm>
                </p:grpSpPr>
                <p:sp>
                  <p:nvSpPr>
                    <p:cNvPr id="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08" y="2475"/>
                      <a:ext cx="1726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6" y="3511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2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7"/>
                    <a:ext cx="765" cy="2374"/>
                    <a:chOff x="1455" y="1935"/>
                    <a:chExt cx="765" cy="2374"/>
                  </a:xfrm>
                </p:grpSpPr>
                <p:sp>
                  <p:nvSpPr>
                    <p:cNvPr id="81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7" y="2578"/>
                      <a:ext cx="1595" cy="31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82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6"/>
                      <a:ext cx="856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3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0" y="1957"/>
                    <a:ext cx="460" cy="2332"/>
                    <a:chOff x="1949" y="1984"/>
                    <a:chExt cx="493" cy="2607"/>
                  </a:xfrm>
                </p:grpSpPr>
                <p:sp>
                  <p:nvSpPr>
                    <p:cNvPr id="7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35" y="2690"/>
                      <a:ext cx="1714" cy="30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8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27" y="3895"/>
                      <a:ext cx="918" cy="47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4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9" y="1688"/>
                    <a:ext cx="1124" cy="2426"/>
                    <a:chOff x="3335" y="1716"/>
                    <a:chExt cx="1124" cy="2426"/>
                  </a:xfrm>
                </p:grpSpPr>
                <p:sp>
                  <p:nvSpPr>
                    <p:cNvPr id="77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5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78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2" y="3435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5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4" y="1839"/>
                    <a:ext cx="883" cy="2423"/>
                    <a:chOff x="3180" y="1867"/>
                    <a:chExt cx="883" cy="2423"/>
                  </a:xfrm>
                </p:grpSpPr>
                <p:sp>
                  <p:nvSpPr>
                    <p:cNvPr id="7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5" y="2542"/>
                      <a:ext cx="1649" cy="30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7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8" y="3615"/>
                      <a:ext cx="883" cy="46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6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4"/>
                    <a:ext cx="622" cy="2387"/>
                    <a:chOff x="3006" y="1982"/>
                    <a:chExt cx="622" cy="2387"/>
                  </a:xfrm>
                </p:grpSpPr>
                <p:sp>
                  <p:nvSpPr>
                    <p:cNvPr id="73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9" y="2659"/>
                      <a:ext cx="1600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74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5" y="3746"/>
                      <a:ext cx="860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7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2"/>
                    <a:ext cx="404" cy="2222"/>
                    <a:chOff x="2819" y="2100"/>
                    <a:chExt cx="404" cy="2222"/>
                  </a:xfrm>
                </p:grpSpPr>
                <p:sp>
                  <p:nvSpPr>
                    <p:cNvPr id="7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7" y="2712"/>
                      <a:ext cx="1470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7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4"/>
                      <a:ext cx="790" cy="38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8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5" y="2105"/>
                    <a:ext cx="426" cy="2185"/>
                    <a:chOff x="2290" y="2133"/>
                    <a:chExt cx="426" cy="2185"/>
                  </a:xfrm>
                </p:grpSpPr>
                <p:sp>
                  <p:nvSpPr>
                    <p:cNvPr id="69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2" y="2759"/>
                      <a:ext cx="1439" cy="18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  <p:sp>
                  <p:nvSpPr>
                    <p:cNvPr id="70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52" y="3785"/>
                      <a:ext cx="771" cy="29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eaLnBrk="0" hangingPunct="0">
                        <a:defRPr/>
                      </a:pPr>
                      <a:endParaRPr lang="es-MX">
                        <a:cs typeface="+mn-cs"/>
                      </a:endParaRPr>
                    </a:p>
                  </p:txBody>
                </p:sp>
              </p:grpSp>
            </p:grpSp>
          </p:grpSp>
          <p:grpSp>
            <p:nvGrpSpPr>
              <p:cNvPr id="23" name="Group 110"/>
              <p:cNvGrpSpPr>
                <a:grpSpLocks/>
              </p:cNvGrpSpPr>
              <p:nvPr/>
            </p:nvGrpSpPr>
            <p:grpSpPr bwMode="auto">
              <a:xfrm>
                <a:off x="73" y="313"/>
                <a:ext cx="5460" cy="3667"/>
                <a:chOff x="73" y="313"/>
                <a:chExt cx="5460" cy="3667"/>
              </a:xfrm>
            </p:grpSpPr>
            <p:grpSp>
              <p:nvGrpSpPr>
                <p:cNvPr id="24" name="Group 111"/>
                <p:cNvGrpSpPr>
                  <a:grpSpLocks/>
                </p:cNvGrpSpPr>
                <p:nvPr/>
              </p:nvGrpSpPr>
              <p:grpSpPr bwMode="auto">
                <a:xfrm>
                  <a:off x="73" y="313"/>
                  <a:ext cx="5460" cy="3667"/>
                  <a:chOff x="73" y="313"/>
                  <a:chExt cx="5460" cy="3667"/>
                </a:xfrm>
              </p:grpSpPr>
              <p:sp>
                <p:nvSpPr>
                  <p:cNvPr id="2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5" y="454"/>
                    <a:ext cx="2568" cy="2049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2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7" y="1602"/>
                    <a:ext cx="2017" cy="2378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28" name="Arc 114"/>
                  <p:cNvSpPr>
                    <a:spLocks/>
                  </p:cNvSpPr>
                  <p:nvPr/>
                </p:nvSpPr>
                <p:spPr bwMode="hidden">
                  <a:xfrm>
                    <a:off x="3028" y="1180"/>
                    <a:ext cx="1426" cy="2381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29" name="Arc 115"/>
                  <p:cNvSpPr>
                    <a:spLocks/>
                  </p:cNvSpPr>
                  <p:nvPr/>
                </p:nvSpPr>
                <p:spPr bwMode="hidden">
                  <a:xfrm flipH="1">
                    <a:off x="73" y="812"/>
                    <a:ext cx="2541" cy="2381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30" name="Arc 116"/>
                  <p:cNvSpPr>
                    <a:spLocks/>
                  </p:cNvSpPr>
                  <p:nvPr/>
                </p:nvSpPr>
                <p:spPr bwMode="hidden">
                  <a:xfrm flipH="1">
                    <a:off x="789" y="313"/>
                    <a:ext cx="1851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3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3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3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799" y="436"/>
                    <a:ext cx="418" cy="1524"/>
                  </a:xfrm>
                  <a:custGeom>
                    <a:avLst/>
                    <a:gdLst/>
                    <a:ahLst/>
                    <a:cxnLst>
                      <a:cxn ang="0">
                        <a:pos x="0" y="64"/>
                      </a:cxn>
                      <a:cxn ang="0">
                        <a:pos x="240" y="16"/>
                      </a:cxn>
                      <a:cxn ang="0">
                        <a:pos x="96" y="160"/>
                      </a:cxn>
                      <a:cxn ang="0">
                        <a:pos x="336" y="160"/>
                      </a:cxn>
                      <a:cxn ang="0">
                        <a:pos x="192" y="304"/>
                      </a:cxn>
                      <a:cxn ang="0">
                        <a:pos x="384" y="352"/>
                      </a:cxn>
                      <a:cxn ang="0">
                        <a:pos x="288" y="448"/>
                      </a:cxn>
                      <a:cxn ang="0">
                        <a:pos x="480" y="496"/>
                      </a:cxn>
                      <a:cxn ang="0">
                        <a:pos x="384" y="592"/>
                      </a:cxn>
                      <a:cxn ang="0">
                        <a:pos x="528" y="640"/>
                      </a:cxn>
                      <a:cxn ang="0">
                        <a:pos x="480" y="736"/>
                      </a:cxn>
                      <a:cxn ang="0">
                        <a:pos x="576" y="832"/>
                      </a:cxn>
                      <a:cxn ang="0">
                        <a:pos x="576" y="928"/>
                      </a:cxn>
                      <a:cxn ang="0">
                        <a:pos x="672" y="1072"/>
                      </a:cxn>
                      <a:cxn ang="0">
                        <a:pos x="624" y="1216"/>
                      </a:cxn>
                      <a:cxn ang="0">
                        <a:pos x="720" y="1312"/>
                      </a:cxn>
                      <a:cxn ang="0">
                        <a:pos x="672" y="1456"/>
                      </a:cxn>
                      <a:cxn ang="0">
                        <a:pos x="720" y="1600"/>
                      </a:cxn>
                      <a:cxn ang="0">
                        <a:pos x="672" y="1696"/>
                      </a:cxn>
                      <a:cxn ang="0">
                        <a:pos x="768" y="1840"/>
                      </a:cxn>
                      <a:cxn ang="0">
                        <a:pos x="720" y="1984"/>
                      </a:cxn>
                      <a:cxn ang="0">
                        <a:pos x="768" y="2176"/>
                      </a:cxn>
                      <a:cxn ang="0">
                        <a:pos x="720" y="2224"/>
                      </a:cxn>
                      <a:cxn ang="0">
                        <a:pos x="768" y="2368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sp>
              <p:nvSpPr>
                <p:cNvPr id="25" name="Freeform 119"/>
                <p:cNvSpPr>
                  <a:spLocks/>
                </p:cNvSpPr>
                <p:nvPr/>
              </p:nvSpPr>
              <p:spPr bwMode="hidden">
                <a:xfrm rot="20253369">
                  <a:off x="3279" y="1530"/>
                  <a:ext cx="443" cy="837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240" y="16"/>
                    </a:cxn>
                    <a:cxn ang="0">
                      <a:pos x="96" y="160"/>
                    </a:cxn>
                    <a:cxn ang="0">
                      <a:pos x="336" y="160"/>
                    </a:cxn>
                    <a:cxn ang="0">
                      <a:pos x="192" y="304"/>
                    </a:cxn>
                    <a:cxn ang="0">
                      <a:pos x="384" y="352"/>
                    </a:cxn>
                    <a:cxn ang="0">
                      <a:pos x="288" y="448"/>
                    </a:cxn>
                    <a:cxn ang="0">
                      <a:pos x="480" y="496"/>
                    </a:cxn>
                    <a:cxn ang="0">
                      <a:pos x="384" y="592"/>
                    </a:cxn>
                    <a:cxn ang="0">
                      <a:pos x="528" y="640"/>
                    </a:cxn>
                    <a:cxn ang="0">
                      <a:pos x="480" y="736"/>
                    </a:cxn>
                    <a:cxn ang="0">
                      <a:pos x="576" y="832"/>
                    </a:cxn>
                    <a:cxn ang="0">
                      <a:pos x="576" y="928"/>
                    </a:cxn>
                    <a:cxn ang="0">
                      <a:pos x="672" y="1072"/>
                    </a:cxn>
                    <a:cxn ang="0">
                      <a:pos x="624" y="1216"/>
                    </a:cxn>
                    <a:cxn ang="0">
                      <a:pos x="720" y="1312"/>
                    </a:cxn>
                    <a:cxn ang="0">
                      <a:pos x="672" y="1456"/>
                    </a:cxn>
                    <a:cxn ang="0">
                      <a:pos x="720" y="1600"/>
                    </a:cxn>
                    <a:cxn ang="0">
                      <a:pos x="672" y="1696"/>
                    </a:cxn>
                    <a:cxn ang="0">
                      <a:pos x="768" y="1840"/>
                    </a:cxn>
                    <a:cxn ang="0">
                      <a:pos x="720" y="1984"/>
                    </a:cxn>
                    <a:cxn ang="0">
                      <a:pos x="768" y="2176"/>
                    </a:cxn>
                    <a:cxn ang="0">
                      <a:pos x="720" y="2224"/>
                    </a:cxn>
                    <a:cxn ang="0">
                      <a:pos x="768" y="2368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eaLnBrk="0" hangingPunct="0">
                    <a:defRPr/>
                  </a:pPr>
                  <a:endParaRPr lang="es-MX">
                    <a:cs typeface="+mn-cs"/>
                  </a:endParaRPr>
                </a:p>
              </p:txBody>
            </p:sp>
          </p:grp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1476" y="461"/>
              <a:ext cx="4040" cy="2966"/>
              <a:chOff x="210" y="337"/>
              <a:chExt cx="5198" cy="3818"/>
            </a:xfrm>
          </p:grpSpPr>
          <p:sp>
            <p:nvSpPr>
              <p:cNvPr id="8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9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0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1" name="Arc 124"/>
              <p:cNvSpPr>
                <a:spLocks/>
              </p:cNvSpPr>
              <p:nvPr/>
            </p:nvSpPr>
            <p:spPr bwMode="hidden">
              <a:xfrm flipH="1">
                <a:off x="210" y="1169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2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3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4" name="Freeform 127"/>
              <p:cNvSpPr>
                <a:spLocks/>
              </p:cNvSpPr>
              <p:nvPr/>
            </p:nvSpPr>
            <p:spPr bwMode="hidden">
              <a:xfrm>
                <a:off x="3300" y="2635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5" name="Freeform 128"/>
              <p:cNvSpPr>
                <a:spLocks/>
              </p:cNvSpPr>
              <p:nvPr/>
            </p:nvSpPr>
            <p:spPr bwMode="hidden">
              <a:xfrm rot="19660755" flipV="1">
                <a:off x="2547" y="2149"/>
                <a:ext cx="441" cy="83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6" name="Freeform 129"/>
              <p:cNvSpPr>
                <a:spLocks/>
              </p:cNvSpPr>
              <p:nvPr/>
            </p:nvSpPr>
            <p:spPr bwMode="hidden">
              <a:xfrm flipH="1">
                <a:off x="489" y="2503"/>
                <a:ext cx="108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7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8" name="Freeform 131"/>
              <p:cNvSpPr>
                <a:spLocks/>
              </p:cNvSpPr>
              <p:nvPr/>
            </p:nvSpPr>
            <p:spPr bwMode="hidden">
              <a:xfrm>
                <a:off x="4401" y="2279"/>
                <a:ext cx="1007" cy="160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19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20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4" cy="143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21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0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</p:grpSp>
      </p:grpSp>
      <p:sp>
        <p:nvSpPr>
          <p:cNvPr id="61575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61576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E612F-50FA-4C32-BA8D-EA4405D908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F46E1-5C08-404C-9E28-47CA6479FB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8DD73-2B02-4A9B-9B69-4FF3511678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39905-7D67-41B6-95A4-C29DFDC8BB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6DDDE-3103-43D2-AB09-84321A39F3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A8A7E-DC08-48EC-983B-B6C9CE0E53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40CC7-BDC2-48CC-A42E-59049AF348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A4FFA-6352-4AB5-8C72-656E51880B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5A7F9-E17B-4516-9749-488B2F428E5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06D7E-5AD8-4FF2-9CCB-EF2791A939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DFA7F-6D6F-4EE7-B28F-556EFD8A11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018BD-2D83-4FBF-BD71-A7084FCA26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60420" name="Oval 4"/>
              <p:cNvSpPr>
                <a:spLocks noChangeArrowheads="1"/>
              </p:cNvSpPr>
              <p:nvPr/>
            </p:nvSpPr>
            <p:spPr bwMode="hidden">
              <a:xfrm>
                <a:off x="3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421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60423" name="Oval 7"/>
              <p:cNvSpPr>
                <a:spLocks noChangeArrowheads="1"/>
              </p:cNvSpPr>
              <p:nvPr/>
            </p:nvSpPr>
            <p:spPr bwMode="hidden">
              <a:xfrm>
                <a:off x="-3" y="3"/>
                <a:ext cx="771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424" name="Oval 8"/>
              <p:cNvSpPr>
                <a:spLocks noChangeArrowheads="1"/>
              </p:cNvSpPr>
              <p:nvPr/>
            </p:nvSpPr>
            <p:spPr bwMode="hidden">
              <a:xfrm>
                <a:off x="276" y="254"/>
                <a:ext cx="186" cy="10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</p:grpSp>
        <p:grpSp>
          <p:nvGrpSpPr>
            <p:cNvPr id="1034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60426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427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</p:grpSp>
        <p:grpSp>
          <p:nvGrpSpPr>
            <p:cNvPr id="1035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036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60430" name="Oval 14"/>
                <p:cNvSpPr>
                  <a:spLocks noChangeArrowheads="1"/>
                </p:cNvSpPr>
                <p:nvPr/>
              </p:nvSpPr>
              <p:spPr bwMode="hidden">
                <a:xfrm>
                  <a:off x="1266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eaLnBrk="0" hangingPunct="0">
                    <a:defRPr/>
                  </a:pPr>
                  <a:endParaRPr lang="es-MX">
                    <a:cs typeface="+mn-cs"/>
                  </a:endParaRPr>
                </a:p>
              </p:txBody>
            </p:sp>
            <p:sp>
              <p:nvSpPr>
                <p:cNvPr id="60431" name="Oval 15"/>
                <p:cNvSpPr>
                  <a:spLocks noChangeArrowheads="1"/>
                </p:cNvSpPr>
                <p:nvPr/>
              </p:nvSpPr>
              <p:spPr bwMode="hidden">
                <a:xfrm>
                  <a:off x="2382" y="1602"/>
                  <a:ext cx="578" cy="40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eaLnBrk="0" hangingPunct="0">
                    <a:defRPr/>
                  </a:pPr>
                  <a:endParaRPr lang="es-MX">
                    <a:cs typeface="+mn-cs"/>
                  </a:endParaRPr>
                </a:p>
              </p:txBody>
            </p:sp>
          </p:grpSp>
          <p:grpSp>
            <p:nvGrpSpPr>
              <p:cNvPr id="1037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060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60434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75" y="2236"/>
                    <a:ext cx="1705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35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7" y="3141"/>
                    <a:ext cx="910" cy="4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61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60437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5" y="2019"/>
                    <a:ext cx="1812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38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2" y="2805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62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60440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6" y="1832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41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3" y="2420"/>
                    <a:ext cx="931" cy="47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63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60443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07" y="1619"/>
                    <a:ext cx="1680" cy="34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44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88" y="2030"/>
                    <a:ext cx="891" cy="51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64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60446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7" y="1415"/>
                    <a:ext cx="154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47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1"/>
                    <a:ext cx="829" cy="47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65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60449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2" y="1286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50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7" y="1252"/>
                    <a:ext cx="755" cy="36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66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60452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21" y="1128"/>
                    <a:ext cx="1249" cy="20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53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48" y="918"/>
                    <a:ext cx="668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67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60455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3" y="2343"/>
                    <a:ext cx="1726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56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1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68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60458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797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59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6" y="2982"/>
                    <a:ext cx="968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69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60461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10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62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3" y="2598"/>
                    <a:ext cx="931" cy="45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0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60464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2"/>
                    <a:ext cx="1677" cy="32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65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2"/>
                    <a:ext cx="900" cy="51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1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60467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74"/>
                    <a:ext cx="154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68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1" y="1757"/>
                    <a:ext cx="829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2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60470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3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71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29"/>
                    <a:ext cx="755" cy="36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3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60473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4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74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5"/>
                    <a:ext cx="662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4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60476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1" y="1237"/>
                    <a:ext cx="1235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77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5" y="898"/>
                    <a:ext cx="662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5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60479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79" y="438"/>
                    <a:ext cx="483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80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28"/>
                    <a:ext cx="260" cy="13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6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60482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8" y="383"/>
                    <a:ext cx="490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83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3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7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60485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2" y="958"/>
                    <a:ext cx="1101" cy="21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86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5" y="231"/>
                    <a:ext cx="591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8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60488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40" y="916"/>
                    <a:ext cx="1043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89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20" y="144"/>
                    <a:ext cx="570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79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60491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05" y="1022"/>
                    <a:ext cx="1232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92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3" y="673"/>
                    <a:ext cx="647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80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60494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2" y="946"/>
                    <a:ext cx="1227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495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1" y="444"/>
                    <a:ext cx="646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sp>
              <p:nvSpPr>
                <p:cNvPr id="60496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/>
                  <a:ahLst/>
                  <a:cxnLst>
                    <a:cxn ang="0">
                      <a:pos x="0" y="504"/>
                    </a:cxn>
                    <a:cxn ang="0">
                      <a:pos x="864" y="168"/>
                    </a:cxn>
                    <a:cxn ang="0">
                      <a:pos x="1776" y="24"/>
                    </a:cxn>
                    <a:cxn ang="0">
                      <a:pos x="2736" y="24"/>
                    </a:cxn>
                    <a:cxn ang="0">
                      <a:pos x="2720" y="103"/>
                    </a:cxn>
                    <a:cxn ang="0">
                      <a:pos x="1764" y="103"/>
                    </a:cxn>
                    <a:cxn ang="0">
                      <a:pos x="654" y="292"/>
                    </a:cxn>
                    <a:cxn ang="0">
                      <a:pos x="0" y="504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eaLnBrk="0" hangingPunct="0">
                    <a:defRPr/>
                  </a:pPr>
                  <a:endParaRPr lang="es-MX">
                    <a:cs typeface="+mn-cs"/>
                  </a:endParaRPr>
                </a:p>
              </p:txBody>
            </p:sp>
            <p:sp>
              <p:nvSpPr>
                <p:cNvPr id="60497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1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485" y="56"/>
                    </a:cxn>
                    <a:cxn ang="0">
                      <a:pos x="1157" y="200"/>
                    </a:cxn>
                    <a:cxn ang="0">
                      <a:pos x="1611" y="432"/>
                    </a:cxn>
                    <a:cxn ang="0">
                      <a:pos x="1756" y="609"/>
                    </a:cxn>
                    <a:cxn ang="0">
                      <a:pos x="1689" y="787"/>
                    </a:cxn>
                    <a:cxn ang="0">
                      <a:pos x="1589" y="632"/>
                    </a:cxn>
                    <a:cxn ang="0">
                      <a:pos x="1389" y="454"/>
                    </a:cxn>
                    <a:cxn ang="0">
                      <a:pos x="1109" y="296"/>
                    </a:cxn>
                    <a:cxn ang="0">
                      <a:pos x="581" y="152"/>
                    </a:cxn>
                    <a:cxn ang="0">
                      <a:pos x="0" y="76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eaLnBrk="0" hangingPunct="0">
                    <a:defRPr/>
                  </a:pPr>
                  <a:endParaRPr lang="es-MX">
                    <a:cs typeface="+mn-cs"/>
                  </a:endParaRPr>
                </a:p>
              </p:txBody>
            </p:sp>
            <p:grpSp>
              <p:nvGrpSpPr>
                <p:cNvPr id="1083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60499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70" y="928"/>
                    <a:ext cx="1045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00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3" y="180"/>
                    <a:ext cx="566" cy="28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84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60502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3" y="915"/>
                    <a:ext cx="1154" cy="27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03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1" y="262"/>
                    <a:ext cx="619" cy="42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85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60505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7" y="959"/>
                    <a:ext cx="954" cy="8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06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2"/>
                    <a:ext cx="511" cy="13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86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60508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09" y="2474"/>
                    <a:ext cx="172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09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7" y="3495"/>
                    <a:ext cx="922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87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60511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8" y="2577"/>
                    <a:ext cx="159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12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8" y="3624"/>
                    <a:ext cx="84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88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60514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21" y="2675"/>
                    <a:ext cx="1712" cy="30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15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13" y="3881"/>
                    <a:ext cx="917" cy="47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89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60517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7" y="2423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18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2" y="3435"/>
                    <a:ext cx="925" cy="49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90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60520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24"/>
                    <a:ext cx="1649" cy="29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21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597"/>
                    <a:ext cx="885" cy="46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91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60523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44"/>
                    <a:ext cx="1600" cy="2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24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3" y="3730"/>
                    <a:ext cx="857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92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60526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16" y="2703"/>
                    <a:ext cx="1454" cy="2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27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7" y="3714"/>
                    <a:ext cx="789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  <p:grpSp>
              <p:nvGrpSpPr>
                <p:cNvPr id="1093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60529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3" y="2758"/>
                    <a:ext cx="1432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  <p:sp>
                <p:nvSpPr>
                  <p:cNvPr id="60530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51" y="3772"/>
                    <a:ext cx="767" cy="29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0" hangingPunct="0">
                      <a:defRPr/>
                    </a:pPr>
                    <a:endParaRPr lang="es-MX">
                      <a:cs typeface="+mn-cs"/>
                    </a:endParaRPr>
                  </a:p>
                </p:txBody>
              </p:sp>
            </p:grpSp>
          </p:grpSp>
          <p:sp>
            <p:nvSpPr>
              <p:cNvPr id="60531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0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32" name="Arc 116"/>
              <p:cNvSpPr>
                <a:spLocks/>
              </p:cNvSpPr>
              <p:nvPr/>
            </p:nvSpPr>
            <p:spPr bwMode="hidden">
              <a:xfrm flipH="1">
                <a:off x="3527" y="725"/>
                <a:ext cx="832" cy="900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33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34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5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35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28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36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37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38" name="Arc 122"/>
              <p:cNvSpPr>
                <a:spLocks/>
              </p:cNvSpPr>
              <p:nvPr/>
            </p:nvSpPr>
            <p:spPr bwMode="hidden">
              <a:xfrm>
                <a:off x="4269" y="585"/>
                <a:ext cx="393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39" name="Arc 123"/>
              <p:cNvSpPr>
                <a:spLocks/>
              </p:cNvSpPr>
              <p:nvPr/>
            </p:nvSpPr>
            <p:spPr bwMode="hidden">
              <a:xfrm>
                <a:off x="4302" y="463"/>
                <a:ext cx="558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0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88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1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1" cy="326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2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3" name="Arc 127"/>
              <p:cNvSpPr>
                <a:spLocks/>
              </p:cNvSpPr>
              <p:nvPr/>
            </p:nvSpPr>
            <p:spPr bwMode="hidden">
              <a:xfrm flipH="1">
                <a:off x="3426" y="122"/>
                <a:ext cx="724" cy="899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4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7" cy="901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5" name="Freeform 129"/>
              <p:cNvSpPr>
                <a:spLocks/>
              </p:cNvSpPr>
              <p:nvPr/>
            </p:nvSpPr>
            <p:spPr bwMode="hidden">
              <a:xfrm flipH="1">
                <a:off x="3307" y="981"/>
                <a:ext cx="426" cy="59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6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7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8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49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4" cy="41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50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5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51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5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  <p:sp>
            <p:nvSpPr>
              <p:cNvPr id="60552" name="Freeform 136"/>
              <p:cNvSpPr>
                <a:spLocks/>
              </p:cNvSpPr>
              <p:nvPr/>
            </p:nvSpPr>
            <p:spPr bwMode="hidden">
              <a:xfrm rot="1346631" flipH="1">
                <a:off x="3783" y="589"/>
                <a:ext cx="172" cy="33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es-MX">
                  <a:cs typeface="+mn-cs"/>
                </a:endParaRPr>
              </a:p>
            </p:txBody>
          </p:sp>
        </p:grpSp>
      </p:grpSp>
      <p:sp>
        <p:nvSpPr>
          <p:cNvPr id="1027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8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60555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556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557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fld id="{E05C984E-09B4-466D-8D62-B6BB3610C45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Times New Roman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Times New Roman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Times New Roman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Times New Roman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A0F2C1-C41F-4241-9D83-BAF65CFB837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hb.org/download/factsht/HoneyReferenceGuide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Relationship Id="rId9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rt.purdue.edu/ext/senior/fruits/images/large/applefruit.jpg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rt.purdue.edu/ext/senior/fruits/images/large/strawberry.jpg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my.dreamwiz.com/drslee/flower/orange/orange_fruit_4s.jpg&amp;imgrefurl=http://my.dreamwiz.com/drslee/flower/orange/orange_fruit.htm&amp;h=323&amp;w=405&amp;sz=16&amp;tbnid=moDoKjDIJgkJ:&amp;tbnh=96&amp;tbnw=120&amp;prev=/images?q=orange+fruit&amp;hl=en&amp;lr=&amp;oi=imagesr&amp;start=3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hyperlink" Target="http://images.google.com/imgres?imgurl=http://www.grace-collection.com/images/Orange.JPG&amp;imgrefurl=http://www.grace-collection.com/fruit-patterns.html&amp;h=365&amp;w=360&amp;sz=72&amp;tbnid=AOLw3KCqpksJ:&amp;tbnh=118&amp;tbnw=116&amp;prev=/images?q=orange+fruit&amp;hl=en&amp;lr=&amp;oi=imagesr&amp;start=1" TargetMode="External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ort.purdue.edu/ext/senior/vegetabl/images/large/watermelonfruit2.jpg" TargetMode="External"/><Relationship Id="rId3" Type="http://schemas.openxmlformats.org/officeDocument/2006/relationships/hyperlink" Target="http://es.wikipedia.org/wiki/P%C3%A9ptido" TargetMode="External"/><Relationship Id="rId7" Type="http://schemas.openxmlformats.org/officeDocument/2006/relationships/hyperlink" Target="http://es.wikipedia.org/wiki/%C3%81cido_glut%C3%A1mico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Ciste%C3%ADna" TargetMode="External"/><Relationship Id="rId5" Type="http://schemas.openxmlformats.org/officeDocument/2006/relationships/hyperlink" Target="http://es.wikipedia.org/wiki/Glicina" TargetMode="External"/><Relationship Id="rId4" Type="http://schemas.openxmlformats.org/officeDocument/2006/relationships/hyperlink" Target="http://es.wikipedia.org/wiki/Amino%C3%A1cido" TargetMode="External"/><Relationship Id="rId9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hyperlink" Target="http://www.hort.purdue.edu/ext/senior/fruits/images/small/papayacut.jpg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rt.purdue.edu/ext/senior/vegetabl/images/large/tomatofruit6.jpg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hyperlink" Target="http://www.hort.purdue.edu/ext/senior/vegetabl/images/large/tomatocherry.jpg" TargetMode="External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838200"/>
            <a:ext cx="9144000" cy="3151188"/>
          </a:xfrm>
        </p:spPr>
        <p:txBody>
          <a:bodyPr/>
          <a:lstStyle/>
          <a:p>
            <a:pPr algn="ctr" eaLnBrk="1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  <a:t>ALIMENTOS</a:t>
            </a:r>
            <a:b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</a:b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  <a:t>y</a:t>
            </a:r>
            <a:b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</a:br>
            <a:r>
              <a:rPr lang="en-US" sz="14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  <a:t/>
            </a:r>
            <a:br>
              <a:rPr lang="en-US" sz="14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</a:b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  <a:t>MEDICINA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497388"/>
            <a:ext cx="9144000" cy="608012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  <a:t>Del </a:t>
            </a:r>
            <a:r>
              <a:rPr lang="en-US" dirty="0" err="1" smtClean="0"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  <a:t>escritorio</a:t>
            </a:r>
            <a:r>
              <a:rPr lang="en-US" dirty="0" smtClean="0"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  <a:cs typeface="Arial" charset="0"/>
              </a:rPr>
              <a:t> del Doctor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0" y="609600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1400" kern="0" dirty="0" err="1">
                <a:solidFill>
                  <a:schemeClr val="bg2">
                    <a:lumMod val="75000"/>
                  </a:schemeClr>
                </a:solidFill>
                <a:latin typeface="Arial" charset="0"/>
              </a:rPr>
              <a:t>Hacer</a:t>
            </a:r>
            <a:r>
              <a:rPr lang="en-US" sz="1400" kern="0" dirty="0">
                <a:solidFill>
                  <a:schemeClr val="bg2">
                    <a:lumMod val="75000"/>
                  </a:schemeClr>
                </a:solidFill>
                <a:latin typeface="Arial" charset="0"/>
              </a:rPr>
              <a:t> click </a:t>
            </a:r>
            <a:r>
              <a:rPr lang="en-US" sz="1400" kern="0" dirty="0" err="1">
                <a:solidFill>
                  <a:schemeClr val="bg2">
                    <a:lumMod val="75000"/>
                  </a:schemeClr>
                </a:solidFill>
                <a:latin typeface="Arial" charset="0"/>
              </a:rPr>
              <a:t>para</a:t>
            </a:r>
            <a:r>
              <a:rPr lang="en-US" sz="1400" kern="0" dirty="0">
                <a:solidFill>
                  <a:schemeClr val="bg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sz="1400" kern="0" dirty="0" err="1">
                <a:solidFill>
                  <a:schemeClr val="bg2">
                    <a:lumMod val="75000"/>
                  </a:schemeClr>
                </a:solidFill>
                <a:latin typeface="Arial" charset="0"/>
              </a:rPr>
              <a:t>continuar</a:t>
            </a:r>
            <a:endParaRPr lang="en-US" sz="1400" kern="0" dirty="0">
              <a:solidFill>
                <a:schemeClr val="bg2">
                  <a:lumMod val="75000"/>
                </a:schemeClr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  <p:sndAc>
      <p:stSnd loop="1">
        <p:snd r:embed="rId3" name="Corint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053263" cy="1725612"/>
          </a:xfrm>
        </p:spPr>
        <p:txBody>
          <a:bodyPr/>
          <a:lstStyle/>
          <a:p>
            <a:pPr eaLnBrk="1" hangingPunct="1"/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PESCADO</a:t>
            </a:r>
          </a:p>
          <a:p>
            <a:pPr eaLnBrk="1" hangingPunct="1"/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Comer mucho pescado – El aceite de pescado ayuda a prevenir dolores de cabeza. </a:t>
            </a:r>
          </a:p>
          <a:p>
            <a:pPr eaLnBrk="1" hangingPunct="1"/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También consumir jengibre, el cual reduce la inflamación y el dolor. </a:t>
            </a:r>
          </a:p>
        </p:txBody>
      </p:sp>
      <p:pic>
        <p:nvPicPr>
          <p:cNvPr id="14342" name="Picture 16" descr="05_02_04J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8075" y="1619250"/>
            <a:ext cx="382587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12 CuadroTexto"/>
          <p:cNvSpPr txBox="1">
            <a:spLocks noChangeArrowheads="1"/>
          </p:cNvSpPr>
          <p:nvPr/>
        </p:nvSpPr>
        <p:spPr bwMode="auto">
          <a:xfrm>
            <a:off x="990600" y="787400"/>
            <a:ext cx="56403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DOLOR  DE  CABEZA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124700" cy="1524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YOUGURT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Consumir yougurt en abundancia antes de la estación de polinización. 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También consumir diariamente miel de abeja, preferentemente de la que se produzca en la región.</a:t>
            </a: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 </a:t>
            </a:r>
          </a:p>
        </p:txBody>
      </p:sp>
      <p:pic>
        <p:nvPicPr>
          <p:cNvPr id="15366" name="Picture 5" descr="grpProductph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8075" y="1619250"/>
            <a:ext cx="4148138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9 CuadroTexto"/>
          <p:cNvSpPr txBox="1">
            <a:spLocks noChangeArrowheads="1"/>
          </p:cNvSpPr>
          <p:nvPr/>
        </p:nvSpPr>
        <p:spPr bwMode="auto">
          <a:xfrm>
            <a:off x="990600" y="787400"/>
            <a:ext cx="2136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FIEBRE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340600" cy="19192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TE VERDE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Se puede prevenir la acumulación de depósitos de grasa en las paredes de las arterias, mediante el consumo regular de té verde.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De hecho, el té reduce el apetito y evita el sobrepeso. 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El té verde es excelente para el Sistema Inmunológico.</a:t>
            </a:r>
          </a:p>
        </p:txBody>
      </p:sp>
      <p:pic>
        <p:nvPicPr>
          <p:cNvPr id="16390" name="Picture 7" descr="greenteacup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9663" y="1619250"/>
            <a:ext cx="3111500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8 CuadroTexto"/>
          <p:cNvSpPr txBox="1">
            <a:spLocks noChangeArrowheads="1"/>
          </p:cNvSpPr>
          <p:nvPr/>
        </p:nvSpPr>
        <p:spPr bwMode="auto">
          <a:xfrm>
            <a:off x="990600" y="787400"/>
            <a:ext cx="7477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DERRAME  CEREBRAL (stroke)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413625" cy="766762"/>
          </a:xfrm>
        </p:spPr>
        <p:txBody>
          <a:bodyPr/>
          <a:lstStyle/>
          <a:p>
            <a:pPr eaLnBrk="1" hangingPunct="1"/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MIEL DE ABEJA </a:t>
            </a:r>
          </a:p>
          <a:p>
            <a:pPr eaLnBrk="1" hangingPunct="1"/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La miel es un excelente tranquilizante y sedante natural.</a:t>
            </a:r>
            <a:r>
              <a:rPr lang="en-US" sz="1800" smtClean="0">
                <a:solidFill>
                  <a:srgbClr val="CD8F61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 </a:t>
            </a:r>
          </a:p>
        </p:txBody>
      </p:sp>
      <p:pic>
        <p:nvPicPr>
          <p:cNvPr id="17414" name="Picture 5" descr="RefGuideCover-TH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08075" y="1619250"/>
            <a:ext cx="1814513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8 CuadroTexto"/>
          <p:cNvSpPr txBox="1">
            <a:spLocks noChangeArrowheads="1"/>
          </p:cNvSpPr>
          <p:nvPr/>
        </p:nvSpPr>
        <p:spPr bwMode="auto">
          <a:xfrm>
            <a:off x="990600" y="787400"/>
            <a:ext cx="2898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INSOMNIO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6275" y="4319588"/>
            <a:ext cx="8077200" cy="1751012"/>
          </a:xfrm>
        </p:spPr>
        <p:txBody>
          <a:bodyPr/>
          <a:lstStyle/>
          <a:p>
            <a:pPr eaLnBrk="1" hangingPunct="1"/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CEBOLLA</a:t>
            </a:r>
          </a:p>
          <a:p>
            <a:pPr eaLnBrk="1" hangingPunct="1"/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Comer cebolla ayuda a liberar la compresión de los bronquios.</a:t>
            </a:r>
          </a:p>
          <a:p>
            <a:pPr eaLnBrk="1" hangingPunct="1"/>
            <a:r>
              <a:rPr lang="en-US" sz="1600" i="1" smtClean="0">
                <a:solidFill>
                  <a:schemeClr val="tx2"/>
                </a:solidFill>
                <a:latin typeface="Times New Roman" pitchFamily="18" charset="0"/>
                <a:ea typeface="Kozuka Gothic Pro EL" pitchFamily="34" charset="-128"/>
                <a:cs typeface="Times New Roman" pitchFamily="18" charset="0"/>
              </a:rPr>
              <a:t>Cuando yo era un jovencito, mi madre me hacía cataplasmas de cebolla que me ponía en el pecho, ayudando a erradicar padecimientos respiratorios permitiéndome respirar mucho mejor (nota del autor).</a:t>
            </a:r>
          </a:p>
        </p:txBody>
      </p:sp>
      <p:sp>
        <p:nvSpPr>
          <p:cNvPr id="18438" name="Rectangle 4"/>
          <p:cNvSpPr>
            <a:spLocks noChangeArrowheads="1"/>
          </p:cNvSpPr>
          <p:nvPr/>
        </p:nvSpPr>
        <p:spPr bwMode="auto">
          <a:xfrm>
            <a:off x="3813175" y="20494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/>
            </a:r>
            <a:br>
              <a:rPr lang="en-US">
                <a:latin typeface="Arial" charset="0"/>
              </a:rPr>
            </a:br>
            <a:endParaRPr lang="en-US">
              <a:latin typeface="Arial" charset="0"/>
            </a:endParaRPr>
          </a:p>
        </p:txBody>
      </p:sp>
      <p:pic>
        <p:nvPicPr>
          <p:cNvPr id="18439" name="Picture 6" descr="27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8075" y="1619250"/>
            <a:ext cx="190817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9 CuadroTexto"/>
          <p:cNvSpPr txBox="1">
            <a:spLocks noChangeArrowheads="1"/>
          </p:cNvSpPr>
          <p:nvPr/>
        </p:nvSpPr>
        <p:spPr bwMode="auto">
          <a:xfrm>
            <a:off x="990600" y="787400"/>
            <a:ext cx="1801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ASMA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4319588"/>
            <a:ext cx="7850187" cy="1754187"/>
          </a:xfrm>
        </p:spPr>
        <p:txBody>
          <a:bodyPr/>
          <a:lstStyle/>
          <a:p>
            <a:pPr eaLnBrk="1" hangingPunct="1"/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PESCADO</a:t>
            </a:r>
          </a:p>
          <a:p>
            <a:pPr eaLnBrk="1" hangingPunct="1"/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Salmón, atún, verdel y sardinas son excelentes para prevenir la artritis. </a:t>
            </a:r>
          </a:p>
          <a:p>
            <a:pPr eaLnBrk="1" hangingPunct="1"/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El pescado en general, contiene aceites omega, que son lo mejor para el Sistema Inmunológico.</a:t>
            </a: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143000" y="1600200"/>
            <a:ext cx="7010400" cy="2384425"/>
            <a:chOff x="480" y="609"/>
            <a:chExt cx="4416" cy="1502"/>
          </a:xfrm>
        </p:grpSpPr>
        <p:pic>
          <p:nvPicPr>
            <p:cNvPr id="19469" name="Picture 5" descr="tunas_ani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63" y="609"/>
              <a:ext cx="1821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70" name="Picture 21" descr="atlanticsalmon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80" y="636"/>
              <a:ext cx="1296" cy="4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71" name="Picture 23" descr="sardines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92" y="1317"/>
              <a:ext cx="1104" cy="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72" name="Picture 25" descr="Atlantic Mackerel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542" y="1425"/>
              <a:ext cx="1626" cy="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31"/>
          <p:cNvGrpSpPr>
            <a:grpSpLocks/>
          </p:cNvGrpSpPr>
          <p:nvPr/>
        </p:nvGrpSpPr>
        <p:grpSpPr bwMode="auto">
          <a:xfrm>
            <a:off x="1219200" y="2295525"/>
            <a:ext cx="6934200" cy="2019300"/>
            <a:chOff x="570" y="1446"/>
            <a:chExt cx="4368" cy="1272"/>
          </a:xfrm>
        </p:grpSpPr>
        <p:sp>
          <p:nvSpPr>
            <p:cNvPr id="19465" name="Text Box 27"/>
            <p:cNvSpPr txBox="1">
              <a:spLocks noChangeArrowheads="1"/>
            </p:cNvSpPr>
            <p:nvPr/>
          </p:nvSpPr>
          <p:spPr bwMode="auto">
            <a:xfrm>
              <a:off x="570" y="1446"/>
              <a:ext cx="1200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1200">
                  <a:solidFill>
                    <a:srgbClr val="FFC000"/>
                  </a:solidFill>
                  <a:latin typeface="Arial" charset="0"/>
                </a:rPr>
                <a:t>Salmón</a:t>
              </a:r>
            </a:p>
          </p:txBody>
        </p:sp>
        <p:sp>
          <p:nvSpPr>
            <p:cNvPr id="19466" name="Text Box 28"/>
            <p:cNvSpPr txBox="1">
              <a:spLocks noChangeArrowheads="1"/>
            </p:cNvSpPr>
            <p:nvPr/>
          </p:nvSpPr>
          <p:spPr bwMode="auto">
            <a:xfrm>
              <a:off x="2490" y="1458"/>
              <a:ext cx="1200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1200">
                  <a:solidFill>
                    <a:srgbClr val="FFC000"/>
                  </a:solidFill>
                  <a:latin typeface="Arial" charset="0"/>
                </a:rPr>
                <a:t>Atún</a:t>
              </a:r>
            </a:p>
          </p:txBody>
        </p:sp>
        <p:sp>
          <p:nvSpPr>
            <p:cNvPr id="19467" name="Text Box 29"/>
            <p:cNvSpPr txBox="1">
              <a:spLocks noChangeArrowheads="1"/>
            </p:cNvSpPr>
            <p:nvPr/>
          </p:nvSpPr>
          <p:spPr bwMode="auto">
            <a:xfrm>
              <a:off x="1752" y="2544"/>
              <a:ext cx="1266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1200">
                  <a:solidFill>
                    <a:srgbClr val="FFC000"/>
                  </a:solidFill>
                  <a:latin typeface="Arial" charset="0"/>
                </a:rPr>
                <a:t>Verdel</a:t>
              </a:r>
            </a:p>
          </p:txBody>
        </p:sp>
        <p:sp>
          <p:nvSpPr>
            <p:cNvPr id="19468" name="Text Box 30"/>
            <p:cNvSpPr txBox="1">
              <a:spLocks noChangeArrowheads="1"/>
            </p:cNvSpPr>
            <p:nvPr/>
          </p:nvSpPr>
          <p:spPr bwMode="auto">
            <a:xfrm>
              <a:off x="3738" y="2544"/>
              <a:ext cx="1200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1200">
                  <a:solidFill>
                    <a:srgbClr val="FFC000"/>
                  </a:solidFill>
                  <a:latin typeface="Arial" charset="0"/>
                </a:rPr>
                <a:t>Sardinas</a:t>
              </a:r>
            </a:p>
          </p:txBody>
        </p:sp>
      </p:grpSp>
      <p:sp>
        <p:nvSpPr>
          <p:cNvPr id="19464" name="17 CuadroTexto"/>
          <p:cNvSpPr txBox="1">
            <a:spLocks noChangeArrowheads="1"/>
          </p:cNvSpPr>
          <p:nvPr/>
        </p:nvSpPr>
        <p:spPr bwMode="auto">
          <a:xfrm>
            <a:off x="990600" y="787400"/>
            <a:ext cx="2636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ARTRITIS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4319588"/>
            <a:ext cx="7850187" cy="1144587"/>
          </a:xfrm>
        </p:spPr>
        <p:txBody>
          <a:bodyPr/>
          <a:lstStyle/>
          <a:p>
            <a:pPr eaLnBrk="1" hangingPunct="1"/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BANANAS - JENGIBRE</a:t>
            </a:r>
          </a:p>
          <a:p>
            <a:pPr eaLnBrk="1" hangingPunct="1"/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Las bananas aplacan rápidamente un estómago revuelto. </a:t>
            </a:r>
          </a:p>
          <a:p>
            <a:pPr eaLnBrk="1" hangingPunct="1"/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El jengibre cura malestares matutinos y náuseas.</a:t>
            </a:r>
            <a:r>
              <a:rPr lang="en-US" sz="1800" smtClean="0">
                <a:solidFill>
                  <a:srgbClr val="CD8F61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 </a:t>
            </a:r>
          </a:p>
        </p:txBody>
      </p:sp>
      <p:grpSp>
        <p:nvGrpSpPr>
          <p:cNvPr id="2" name="Group 8"/>
          <p:cNvGrpSpPr>
            <a:grpSpLocks noChangeAspect="1"/>
          </p:cNvGrpSpPr>
          <p:nvPr/>
        </p:nvGrpSpPr>
        <p:grpSpPr bwMode="auto">
          <a:xfrm>
            <a:off x="1108075" y="1619250"/>
            <a:ext cx="5810250" cy="2339975"/>
            <a:chOff x="561" y="954"/>
            <a:chExt cx="3024" cy="1218"/>
          </a:xfrm>
        </p:grpSpPr>
        <p:pic>
          <p:nvPicPr>
            <p:cNvPr id="20488" name="Picture 5" descr="banan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61" y="954"/>
              <a:ext cx="664" cy="1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89" name="Picture 7" descr="It's time to bake something really special!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857" y="1041"/>
              <a:ext cx="1728" cy="10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487" name="10 CuadroTexto"/>
          <p:cNvSpPr txBox="1">
            <a:spLocks noChangeArrowheads="1"/>
          </p:cNvSpPr>
          <p:nvPr/>
        </p:nvSpPr>
        <p:spPr bwMode="auto">
          <a:xfrm>
            <a:off x="990600" y="787400"/>
            <a:ext cx="6711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ESTÓMAGO  REVUELTO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700963" cy="1082675"/>
          </a:xfrm>
        </p:spPr>
        <p:txBody>
          <a:bodyPr/>
          <a:lstStyle/>
          <a:p>
            <a:pPr eaLnBrk="1" hangingPunct="1"/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JUGO DE ARÁNDANO</a:t>
            </a:r>
          </a:p>
          <a:p>
            <a:pPr eaLnBrk="1" hangingPunct="1"/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El altamente ácido jugo de arándano controla la bacteria perjudicial.</a:t>
            </a:r>
            <a:r>
              <a:rPr lang="en-US" sz="1800" smtClean="0">
                <a:solidFill>
                  <a:srgbClr val="CD8F61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 </a:t>
            </a:r>
          </a:p>
        </p:txBody>
      </p:sp>
      <p:sp>
        <p:nvSpPr>
          <p:cNvPr id="21510" name="Rectangle 4"/>
          <p:cNvSpPr>
            <a:spLocks noChangeArrowheads="1"/>
          </p:cNvSpPr>
          <p:nvPr/>
        </p:nvSpPr>
        <p:spPr bwMode="auto">
          <a:xfrm>
            <a:off x="1328738" y="1409700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/>
            </a:r>
            <a:br>
              <a:rPr lang="en-US">
                <a:latin typeface="Arial" charset="0"/>
              </a:rPr>
            </a:br>
            <a:endParaRPr lang="en-US">
              <a:latin typeface="Arial" charset="0"/>
            </a:endParaRPr>
          </a:p>
        </p:txBody>
      </p:sp>
      <p:pic>
        <p:nvPicPr>
          <p:cNvPr id="21511" name="Picture 7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4313" y="2097088"/>
            <a:ext cx="190500" cy="4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8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12925" y="2097088"/>
            <a:ext cx="952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0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4313" y="2921000"/>
            <a:ext cx="952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1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66850" y="3378200"/>
            <a:ext cx="3810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4" descr="premcr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08075" y="1619250"/>
            <a:ext cx="1284288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6" name="13 CuadroTexto"/>
          <p:cNvSpPr txBox="1">
            <a:spLocks noChangeArrowheads="1"/>
          </p:cNvSpPr>
          <p:nvPr/>
        </p:nvSpPr>
        <p:spPr bwMode="auto">
          <a:xfrm>
            <a:off x="990600" y="787400"/>
            <a:ext cx="7119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INFECCIÓN  EN  LA  VEJIGA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489825" cy="1101725"/>
          </a:xfrm>
        </p:spPr>
        <p:txBody>
          <a:bodyPr/>
          <a:lstStyle/>
          <a:p>
            <a:pPr eaLnBrk="1" hangingPunct="1"/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PIÑA</a:t>
            </a:r>
          </a:p>
          <a:p>
            <a:pPr eaLnBrk="1" hangingPunct="1"/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Fracturas de huesos y osteoporosis pueden prevenirse gracias al manganeso de la piña.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109663" y="1600200"/>
            <a:ext cx="5138737" cy="2438400"/>
            <a:chOff x="486" y="1008"/>
            <a:chExt cx="3237" cy="1536"/>
          </a:xfrm>
        </p:grpSpPr>
        <p:pic>
          <p:nvPicPr>
            <p:cNvPr id="22536" name="Picture 5" descr="B/W sketch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86" y="1020"/>
              <a:ext cx="1726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37" name="Picture 7" descr="a pineapple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742" y="1008"/>
              <a:ext cx="981" cy="1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535" name="10 CuadroTexto"/>
          <p:cNvSpPr txBox="1">
            <a:spLocks noChangeArrowheads="1"/>
          </p:cNvSpPr>
          <p:nvPr/>
        </p:nvSpPr>
        <p:spPr bwMode="auto">
          <a:xfrm>
            <a:off x="990600" y="787400"/>
            <a:ext cx="26558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HUESOS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772400" cy="10429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OSTIONES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Los ostiones ayudan a mejorar el funcionamiento mental gracias a su alto contenido de  zinc.</a:t>
            </a:r>
            <a:r>
              <a:rPr lang="en-US" sz="1800" smtClean="0">
                <a:solidFill>
                  <a:srgbClr val="CD8F61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 </a:t>
            </a:r>
          </a:p>
        </p:txBody>
      </p:sp>
      <p:pic>
        <p:nvPicPr>
          <p:cNvPr id="23558" name="Picture 5" descr="oyshe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8075" y="1619250"/>
            <a:ext cx="5099050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8 CuadroTexto"/>
          <p:cNvSpPr txBox="1">
            <a:spLocks noChangeArrowheads="1"/>
          </p:cNvSpPr>
          <p:nvPr/>
        </p:nvSpPr>
        <p:spPr bwMode="auto">
          <a:xfrm>
            <a:off x="990600" y="787400"/>
            <a:ext cx="5689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FALTA  DE  MEMORIA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1038" y="4319588"/>
            <a:ext cx="7489825" cy="1016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AJO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Magnífico  descongestionante de los senos nasales, además de que reduce el colesterol.</a:t>
            </a:r>
          </a:p>
        </p:txBody>
      </p:sp>
      <p:pic>
        <p:nvPicPr>
          <p:cNvPr id="24582" name="Picture 5" descr="gar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8075" y="1619250"/>
            <a:ext cx="3462338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8 CuadroTexto"/>
          <p:cNvSpPr txBox="1">
            <a:spLocks noChangeArrowheads="1"/>
          </p:cNvSpPr>
          <p:nvPr/>
        </p:nvSpPr>
        <p:spPr bwMode="auto">
          <a:xfrm>
            <a:off x="990600" y="787400"/>
            <a:ext cx="3708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RESFRIADOS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772400" cy="12604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CHILE  PIQUIN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Una substancia similar a las que se usa en los jarabes para la tos, se encuentra en el chile piquín. Se debe usar con moderación, ya que puede irritar el estómago.</a:t>
            </a:r>
          </a:p>
        </p:txBody>
      </p:sp>
      <p:sp>
        <p:nvSpPr>
          <p:cNvPr id="25606" name="Rectangle 4"/>
          <p:cNvSpPr>
            <a:spLocks noChangeArrowheads="1"/>
          </p:cNvSpPr>
          <p:nvPr/>
        </p:nvSpPr>
        <p:spPr bwMode="auto">
          <a:xfrm>
            <a:off x="2987675" y="22399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/>
            </a:r>
            <a:br>
              <a:rPr lang="en-US">
                <a:latin typeface="Arial" charset="0"/>
              </a:rPr>
            </a:br>
            <a:endParaRPr lang="en-US">
              <a:latin typeface="Arial" charset="0"/>
            </a:endParaRPr>
          </a:p>
        </p:txBody>
      </p:sp>
      <p:pic>
        <p:nvPicPr>
          <p:cNvPr id="25607" name="Picture 6" descr="Red Pep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8075" y="1619250"/>
            <a:ext cx="233997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8" name="9 CuadroTexto"/>
          <p:cNvSpPr txBox="1">
            <a:spLocks noChangeArrowheads="1"/>
          </p:cNvSpPr>
          <p:nvPr/>
        </p:nvSpPr>
        <p:spPr bwMode="auto">
          <a:xfrm>
            <a:off x="990600" y="787400"/>
            <a:ext cx="1422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TOS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489825" cy="10334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TRIGO, SALVADO y COL (repollo).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Ayudan a mantener los niveles de estrógeno a niveles saludables.</a:t>
            </a:r>
          </a:p>
          <a:p>
            <a:pPr eaLnBrk="1" hangingPunct="1">
              <a:lnSpc>
                <a:spcPct val="90000"/>
              </a:lnSpc>
            </a:pPr>
            <a:endParaRPr lang="en-US" sz="1800" smtClean="0">
              <a:solidFill>
                <a:schemeClr val="bg2"/>
              </a:solidFill>
              <a:latin typeface="Kozuka Gothic Pro EL" pitchFamily="34" charset="-128"/>
              <a:ea typeface="Kozuka Gothic Pro EL" pitchFamily="34" charset="-128"/>
              <a:cs typeface="Arial" charset="0"/>
            </a:endParaRPr>
          </a:p>
        </p:txBody>
      </p:sp>
      <p:pic>
        <p:nvPicPr>
          <p:cNvPr id="26630" name="Picture 5" descr="featu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8075" y="1619250"/>
            <a:ext cx="1839913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 descr="bran_gir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33713" y="1619250"/>
            <a:ext cx="2757487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26" descr="cabb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70575" y="1619250"/>
            <a:ext cx="235902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3" name="10 CuadroTexto"/>
          <p:cNvSpPr txBox="1">
            <a:spLocks noChangeArrowheads="1"/>
          </p:cNvSpPr>
          <p:nvPr/>
        </p:nvSpPr>
        <p:spPr bwMode="auto">
          <a:xfrm>
            <a:off x="990600" y="787400"/>
            <a:ext cx="5329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CÁNCER  DE  MAMA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76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267325"/>
            <a:ext cx="4800600" cy="11334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NARANJAS Y VERDURAS DE COLOR VERDE OSCURO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Un buen antídoto es el beta-caroteno, una forma de Vitamina A que se encuentra abundantemente en estos productos.</a:t>
            </a:r>
          </a:p>
        </p:txBody>
      </p:sp>
      <p:sp>
        <p:nvSpPr>
          <p:cNvPr id="27654" name="Rectangle 17"/>
          <p:cNvSpPr>
            <a:spLocks noChangeArrowheads="1"/>
          </p:cNvSpPr>
          <p:nvPr/>
        </p:nvSpPr>
        <p:spPr bwMode="auto">
          <a:xfrm>
            <a:off x="5524500" y="1295400"/>
            <a:ext cx="3543300" cy="574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Bef>
                <a:spcPts val="300"/>
              </a:spcBef>
            </a:pPr>
            <a:r>
              <a:rPr lang="en-US" sz="1400">
                <a:solidFill>
                  <a:srgbClr val="FF6237"/>
                </a:solidFill>
                <a:latin typeface="Kozuka Gothic Pro EL" pitchFamily="34" charset="-128"/>
                <a:ea typeface="Kozuka Gothic Pro EL" pitchFamily="34" charset="-128"/>
              </a:rPr>
              <a:t>Entre las verduras verdes y frutas están:</a:t>
            </a:r>
            <a:endParaRPr lang="en-US" sz="1100">
              <a:solidFill>
                <a:srgbClr val="FF6237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Brócoli (excelente)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Col verde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Lechuga Romana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Bok choy (similar a la acelga)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Calabacitas                  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Berza (también similar a la acelga)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Colecitas de Bruselas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Nabo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Espinacas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Espárragos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Apio               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Pepinos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Col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Alcachofas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Gombo (similar a la calabacila)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Kiwi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Melón Valenciano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Limón agrio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Pimiento verde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  <a:buSzPct val="100000"/>
              <a:buFontTx/>
              <a:buChar char="•"/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 Y muchos más</a:t>
            </a:r>
            <a:endParaRPr lang="en-US" sz="110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</a:endParaRPr>
          </a:p>
          <a:p>
            <a:pPr eaLnBrk="0" hangingPunct="0">
              <a:spcBef>
                <a:spcPts val="300"/>
              </a:spcBef>
            </a:pPr>
            <a:r>
              <a:rPr lang="en-US" sz="140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</a:rPr>
              <a:t> 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990600" y="1524000"/>
            <a:ext cx="4457700" cy="3595688"/>
            <a:chOff x="1143" y="1041"/>
            <a:chExt cx="2808" cy="2265"/>
          </a:xfrm>
        </p:grpSpPr>
        <p:pic>
          <p:nvPicPr>
            <p:cNvPr id="27657" name="Picture 10" descr="Bok Cho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43" y="2250"/>
              <a:ext cx="1029" cy="9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8" name="Picture 12" descr="Broccoli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224" y="1050"/>
              <a:ext cx="869" cy="9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9" name="Picture 14" descr="Spinach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160" y="1044"/>
              <a:ext cx="720" cy="9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0" name="Picture 16" descr="Lettuce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 rot="1294743">
              <a:off x="2926" y="1041"/>
              <a:ext cx="1008" cy="9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1" name="Picture 18" descr="Zucchini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 rot="5400000">
              <a:off x="3126" y="2523"/>
              <a:ext cx="600" cy="9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2" name="Picture 19" descr="Artichok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 rot="-4167951">
              <a:off x="3321" y="1917"/>
              <a:ext cx="600" cy="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3" name="Picture 20" descr="Asparagus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199" y="2106"/>
              <a:ext cx="594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656" name="18 CuadroTexto"/>
          <p:cNvSpPr txBox="1">
            <a:spLocks noChangeArrowheads="1"/>
          </p:cNvSpPr>
          <p:nvPr/>
        </p:nvSpPr>
        <p:spPr bwMode="auto">
          <a:xfrm>
            <a:off x="990600" y="787400"/>
            <a:ext cx="59404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CÁNCER  DE  PULMÓN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772400" cy="10033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COL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La col contiene químicos que ayudan a sanar úlceras, tanto gástricas como duodenales.</a:t>
            </a: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 </a:t>
            </a:r>
          </a:p>
        </p:txBody>
      </p:sp>
      <p:pic>
        <p:nvPicPr>
          <p:cNvPr id="28678" name="Picture 4" descr="cabb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8075" y="1619250"/>
            <a:ext cx="2360613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9" name="8 CuadroTexto"/>
          <p:cNvSpPr txBox="1">
            <a:spLocks noChangeArrowheads="1"/>
          </p:cNvSpPr>
          <p:nvPr/>
        </p:nvSpPr>
        <p:spPr bwMode="auto">
          <a:xfrm>
            <a:off x="990600" y="787400"/>
            <a:ext cx="2847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ÚLCERAS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772400" cy="13652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MANZANAS, PLATANO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Rayar una manzana (bien lavada) con todo y cáscara, dejar que se oxide (toma un tono oscuro) y entonces comerla.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El plátano también es excelente para este padecimiento</a:t>
            </a:r>
            <a:r>
              <a:rPr lang="en-US" sz="1800" smtClean="0">
                <a:solidFill>
                  <a:srgbClr val="CD8F61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.</a:t>
            </a:r>
          </a:p>
        </p:txBody>
      </p:sp>
      <p:pic>
        <p:nvPicPr>
          <p:cNvPr id="29702" name="Picture 5" descr="apple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8075" y="1619250"/>
            <a:ext cx="2703513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8 CuadroTexto"/>
          <p:cNvSpPr txBox="1">
            <a:spLocks noChangeArrowheads="1"/>
          </p:cNvSpPr>
          <p:nvPr/>
        </p:nvSpPr>
        <p:spPr bwMode="auto">
          <a:xfrm>
            <a:off x="990600" y="787400"/>
            <a:ext cx="255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DIARREA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037138"/>
            <a:ext cx="7489825" cy="10033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AGUACATE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Las grasas nomoinsaturadas del aguacate reducenel colesterol, que es el principal endurecedor de las arterias.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108075" y="2339975"/>
            <a:ext cx="5937250" cy="2339975"/>
            <a:chOff x="506" y="1197"/>
            <a:chExt cx="3740" cy="1474"/>
          </a:xfrm>
        </p:grpSpPr>
        <p:pic>
          <p:nvPicPr>
            <p:cNvPr id="30728" name="Picture 5" descr="B/W sketch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06" y="1197"/>
              <a:ext cx="1441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9" name="Picture 9" descr="citrus6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160" y="1197"/>
              <a:ext cx="2086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27" name="10 CuadroTexto"/>
          <p:cNvSpPr txBox="1">
            <a:spLocks noChangeArrowheads="1"/>
          </p:cNvSpPr>
          <p:nvPr/>
        </p:nvSpPr>
        <p:spPr bwMode="auto">
          <a:xfrm>
            <a:off x="990600" y="787400"/>
            <a:ext cx="4271963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Aft>
                <a:spcPts val="1200"/>
              </a:spcAft>
            </a:pPr>
            <a:r>
              <a:rPr lang="es-MX" sz="2600">
                <a:solidFill>
                  <a:schemeClr val="tx2"/>
                </a:solidFill>
                <a:latin typeface="Papyrus" pitchFamily="66" charset="0"/>
              </a:rPr>
              <a:t>ENDURECIMIENTO</a:t>
            </a:r>
          </a:p>
          <a:p>
            <a:pPr eaLnBrk="0" hangingPunct="0">
              <a:spcAft>
                <a:spcPts val="1200"/>
              </a:spcAft>
            </a:pPr>
            <a:r>
              <a:rPr lang="es-MX" sz="2600">
                <a:solidFill>
                  <a:schemeClr val="tx2"/>
                </a:solidFill>
                <a:latin typeface="Papyrus" pitchFamily="66" charset="0"/>
              </a:rPr>
              <a:t>DE  ARTERIAS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17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7489825" cy="1355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 APIO Y ACEITE DE OLIVA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El apio contiene químicos que reducen la presión sanguínea. 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El aceite de oliva ha demostrado ser excelente para reducir la presión sanguínea.</a:t>
            </a:r>
          </a:p>
        </p:txBody>
      </p:sp>
      <p:pic>
        <p:nvPicPr>
          <p:cNvPr id="31750" name="Picture 23" descr="pc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1488" y="4429125"/>
            <a:ext cx="190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90"/>
          <p:cNvGrpSpPr>
            <a:grpSpLocks/>
          </p:cNvGrpSpPr>
          <p:nvPr/>
        </p:nvGrpSpPr>
        <p:grpSpPr bwMode="auto">
          <a:xfrm>
            <a:off x="1119188" y="1619250"/>
            <a:ext cx="5129212" cy="2339975"/>
            <a:chOff x="513" y="1110"/>
            <a:chExt cx="3231" cy="1474"/>
          </a:xfrm>
        </p:grpSpPr>
        <p:pic>
          <p:nvPicPr>
            <p:cNvPr id="31756" name="Picture 5" descr="celer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13" y="1110"/>
              <a:ext cx="1966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7" name="Picture 25" descr="olives0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585" y="1110"/>
              <a:ext cx="1159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89"/>
          <p:cNvGrpSpPr>
            <a:grpSpLocks/>
          </p:cNvGrpSpPr>
          <p:nvPr/>
        </p:nvGrpSpPr>
        <p:grpSpPr bwMode="auto">
          <a:xfrm>
            <a:off x="1600200" y="3952875"/>
            <a:ext cx="4618038" cy="300038"/>
            <a:chOff x="799" y="2580"/>
            <a:chExt cx="2664" cy="189"/>
          </a:xfrm>
        </p:grpSpPr>
        <p:sp>
          <p:nvSpPr>
            <p:cNvPr id="31754" name="Text Box 87"/>
            <p:cNvSpPr txBox="1">
              <a:spLocks noChangeArrowheads="1"/>
            </p:cNvSpPr>
            <p:nvPr/>
          </p:nvSpPr>
          <p:spPr bwMode="auto">
            <a:xfrm>
              <a:off x="799" y="2595"/>
              <a:ext cx="1154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1200">
                  <a:solidFill>
                    <a:srgbClr val="FFC000"/>
                  </a:solidFill>
                  <a:latin typeface="Arial" charset="0"/>
                </a:rPr>
                <a:t>APIO</a:t>
              </a:r>
            </a:p>
          </p:txBody>
        </p:sp>
        <p:sp>
          <p:nvSpPr>
            <p:cNvPr id="31755" name="Text Box 88"/>
            <p:cNvSpPr txBox="1">
              <a:spLocks noChangeArrowheads="1"/>
            </p:cNvSpPr>
            <p:nvPr/>
          </p:nvSpPr>
          <p:spPr bwMode="auto">
            <a:xfrm>
              <a:off x="2470" y="2580"/>
              <a:ext cx="993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1200">
                  <a:solidFill>
                    <a:srgbClr val="FFC000"/>
                  </a:solidFill>
                  <a:latin typeface="Arial" charset="0"/>
                </a:rPr>
                <a:t>ACEITUNAS</a:t>
              </a:r>
            </a:p>
          </p:txBody>
        </p:sp>
      </p:grpSp>
      <p:sp>
        <p:nvSpPr>
          <p:cNvPr id="31753" name="14 CuadroTexto"/>
          <p:cNvSpPr txBox="1">
            <a:spLocks noChangeArrowheads="1"/>
          </p:cNvSpPr>
          <p:nvPr/>
        </p:nvSpPr>
        <p:spPr bwMode="auto">
          <a:xfrm>
            <a:off x="990600" y="787400"/>
            <a:ext cx="7696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chemeClr val="tx2"/>
                </a:solidFill>
                <a:latin typeface="Papyrus" pitchFamily="66" charset="0"/>
              </a:rPr>
              <a:t>ALTA  PRESIÓN  SANGUÍNEA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27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8975" y="5037138"/>
            <a:ext cx="7488238" cy="9382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BROCOLI  Y  CACAHUATES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El cromo del brócoli y los cacahuates ayudan a regular la producción de insulina y nivelan el nivel de azúcar en la sangre.</a:t>
            </a:r>
          </a:p>
        </p:txBody>
      </p:sp>
      <p:pic>
        <p:nvPicPr>
          <p:cNvPr id="32774" name="Picture 8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3888" y="911225"/>
            <a:ext cx="952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12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39013" y="13541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98"/>
          <p:cNvGrpSpPr>
            <a:grpSpLocks/>
          </p:cNvGrpSpPr>
          <p:nvPr/>
        </p:nvGrpSpPr>
        <p:grpSpPr bwMode="auto">
          <a:xfrm>
            <a:off x="1108075" y="2339975"/>
            <a:ext cx="4989513" cy="2339975"/>
            <a:chOff x="490" y="1772"/>
            <a:chExt cx="3143" cy="1474"/>
          </a:xfrm>
        </p:grpSpPr>
        <p:pic>
          <p:nvPicPr>
            <p:cNvPr id="32778" name="Picture 5" descr="index2_r21_c1"/>
            <p:cNvPicPr>
              <a:picLocks noChangeAspect="1" noChangeArrowheads="1"/>
            </p:cNvPicPr>
            <p:nvPr/>
          </p:nvPicPr>
          <p:blipFill>
            <a:blip r:embed="rId4"/>
            <a:srcRect r="2599"/>
            <a:stretch>
              <a:fillRect/>
            </a:stretch>
          </p:blipFill>
          <p:spPr bwMode="auto">
            <a:xfrm>
              <a:off x="490" y="1772"/>
              <a:ext cx="1510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9" name="Picture 14" descr="index2_r16_c1"/>
            <p:cNvPicPr>
              <a:picLocks noChangeAspect="1" noChangeArrowheads="1"/>
            </p:cNvPicPr>
            <p:nvPr/>
          </p:nvPicPr>
          <p:blipFill>
            <a:blip r:embed="rId5"/>
            <a:srcRect r="3217" b="3256"/>
            <a:stretch>
              <a:fillRect/>
            </a:stretch>
          </p:blipFill>
          <p:spPr bwMode="auto">
            <a:xfrm>
              <a:off x="2140" y="1772"/>
              <a:ext cx="1493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2777" name="12 CuadroTexto"/>
          <p:cNvSpPr txBox="1">
            <a:spLocks noChangeArrowheads="1"/>
          </p:cNvSpPr>
          <p:nvPr/>
        </p:nvSpPr>
        <p:spPr bwMode="auto">
          <a:xfrm>
            <a:off x="990600" y="787400"/>
            <a:ext cx="8153400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Aft>
                <a:spcPts val="1200"/>
              </a:spcAft>
            </a:pPr>
            <a:r>
              <a:rPr lang="es-MX" sz="2600">
                <a:solidFill>
                  <a:schemeClr val="tx2"/>
                </a:solidFill>
                <a:latin typeface="Papyrus" pitchFamily="66" charset="0"/>
              </a:rPr>
              <a:t>IRREGULARIDADES EN LOS  NIVELES</a:t>
            </a:r>
          </a:p>
          <a:p>
            <a:pPr eaLnBrk="0" hangingPunct="0">
              <a:spcAft>
                <a:spcPts val="1200"/>
              </a:spcAft>
            </a:pPr>
            <a:r>
              <a:rPr lang="es-MX" sz="2600">
                <a:solidFill>
                  <a:schemeClr val="tx2"/>
                </a:solidFill>
                <a:latin typeface="Papyrus" pitchFamily="66" charset="0"/>
              </a:rPr>
              <a:t>DE  AZÚCAR  EN  LA  SANGRE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4688" y="5037138"/>
            <a:ext cx="8316912" cy="12874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Pequeño pero poderoso. El kiwi es una buena fuente de potasio y magnesio.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Vitamina E y Fibra. El kiwi contiene el doble de vitamina C que una naranja. </a:t>
            </a:r>
          </a:p>
        </p:txBody>
      </p:sp>
      <p:graphicFrame>
        <p:nvGraphicFramePr>
          <p:cNvPr id="23566" name="Group 14"/>
          <p:cNvGraphicFramePr>
            <a:graphicFrameLocks noGrp="1"/>
          </p:cNvGraphicFramePr>
          <p:nvPr/>
        </p:nvGraphicFramePr>
        <p:xfrm>
          <a:off x="2224088" y="2247900"/>
          <a:ext cx="3170237" cy="518160"/>
        </p:xfrm>
        <a:graphic>
          <a:graphicData uri="http://schemas.openxmlformats.org/drawingml/2006/table">
            <a:tbl>
              <a:tblPr/>
              <a:tblGrid>
                <a:gridCol w="3170237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s-MX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3800" name="Picture 16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8075" y="2811463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18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7138" y="3086100"/>
            <a:ext cx="1905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1108075" y="2384425"/>
            <a:ext cx="4992688" cy="2339975"/>
            <a:chOff x="394" y="1020"/>
            <a:chExt cx="3145" cy="1474"/>
          </a:xfrm>
        </p:grpSpPr>
        <p:pic>
          <p:nvPicPr>
            <p:cNvPr id="33805" name="Picture 21" descr="54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4" y="1020"/>
              <a:ext cx="1209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06" name="Picture 43" descr="kiwi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712" y="1020"/>
              <a:ext cx="1827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803" name="16 CuadroTexto"/>
          <p:cNvSpPr txBox="1">
            <a:spLocks noChangeArrowheads="1"/>
          </p:cNvSpPr>
          <p:nvPr/>
        </p:nvSpPr>
        <p:spPr bwMode="auto">
          <a:xfrm>
            <a:off x="990600" y="787400"/>
            <a:ext cx="2425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rgbClr val="92D050"/>
                </a:solidFill>
                <a:latin typeface="Papyrus" pitchFamily="66" charset="0"/>
              </a:rPr>
              <a:t>FRUTAS</a:t>
            </a:r>
          </a:p>
        </p:txBody>
      </p:sp>
      <p:sp>
        <p:nvSpPr>
          <p:cNvPr id="33804" name="Rectangle 4"/>
          <p:cNvSpPr>
            <a:spLocks noChangeArrowheads="1"/>
          </p:cNvSpPr>
          <p:nvPr/>
        </p:nvSpPr>
        <p:spPr bwMode="auto">
          <a:xfrm>
            <a:off x="990600" y="1676400"/>
            <a:ext cx="2514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3200">
                <a:solidFill>
                  <a:srgbClr val="D60093"/>
                </a:solidFill>
                <a:latin typeface="Papyrus" pitchFamily="66" charset="0"/>
              </a:rPr>
              <a:t>KIWI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114800"/>
            <a:ext cx="8229600" cy="15367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“Una manzana al día mantiene lejos al doctor”.  Aunque una manzana contiene relativamente poca vitamina C, sus antioxidantes y flavonoides refuerzan la actividad de la vitamina C, ayudando por lo tanto a reducir los riesgos de cáncer de colon, ataques al corazón y derrames cerebrales.</a:t>
            </a:r>
          </a:p>
        </p:txBody>
      </p:sp>
      <p:pic>
        <p:nvPicPr>
          <p:cNvPr id="34822" name="Picture 5" descr="applefruit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08075" y="1619250"/>
            <a:ext cx="3009900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3" name="8 CuadroTexto"/>
          <p:cNvSpPr txBox="1">
            <a:spLocks noChangeArrowheads="1"/>
          </p:cNvSpPr>
          <p:nvPr/>
        </p:nvSpPr>
        <p:spPr bwMode="auto">
          <a:xfrm>
            <a:off x="990600" y="787400"/>
            <a:ext cx="2917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rgbClr val="D60093"/>
                </a:solidFill>
                <a:latin typeface="Papyrus" pitchFamily="66" charset="0"/>
              </a:rPr>
              <a:t>MANZANA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58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19588"/>
            <a:ext cx="8229600" cy="24669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Fruta protectora. La fresa tiene el más alto poder antioxidante total de las principales frutas y protége al cuerpo de las causas del cáncer, obstrucción de vasos sanguineos, al eliminar los radicales libres.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De hecho, cualquier baya (mora) es buena para la salud.  Son altos en antioxidantes y preservan la juventud.</a:t>
            </a: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Las moras azules son las mejores y más versátiles en el campo de la salud.)</a:t>
            </a:r>
          </a:p>
        </p:txBody>
      </p:sp>
      <p:pic>
        <p:nvPicPr>
          <p:cNvPr id="35846" name="Picture 5" descr="strawberry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08075" y="1619250"/>
            <a:ext cx="312102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7" name="8 CuadroTexto"/>
          <p:cNvSpPr txBox="1">
            <a:spLocks noChangeArrowheads="1"/>
          </p:cNvSpPr>
          <p:nvPr/>
        </p:nvSpPr>
        <p:spPr bwMode="auto">
          <a:xfrm>
            <a:off x="990600" y="787400"/>
            <a:ext cx="24145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rgbClr val="D60093"/>
                </a:solidFill>
                <a:latin typeface="Papyrus" pitchFamily="66" charset="0"/>
              </a:rPr>
              <a:t>FRESAS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4191000"/>
            <a:ext cx="8229600" cy="12319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La más dulce medicina. Tomas de 2 a 4 naranjas al día ayuda a mantenerse alejado de gripes y resfriados, reduce el nivel de colesterol, previene y disuelve piedras en el riñón y reduce el riesgo de cáncer de colon.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108075" y="1619250"/>
            <a:ext cx="5232400" cy="2339975"/>
            <a:chOff x="506" y="1020"/>
            <a:chExt cx="3296" cy="1474"/>
          </a:xfrm>
        </p:grpSpPr>
        <p:pic>
          <p:nvPicPr>
            <p:cNvPr id="36872" name="Picture 6" descr="http://my.dreamwiz.com/drslee/flower/orange/orange_fruit.htm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06" y="1020"/>
              <a:ext cx="1750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3" name="Picture 7" descr="http://www.grace-collection.com/fruit-patterns.html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352" y="1020"/>
              <a:ext cx="1450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6871" name="10 CuadroTexto"/>
          <p:cNvSpPr txBox="1">
            <a:spLocks noChangeArrowheads="1"/>
          </p:cNvSpPr>
          <p:nvPr/>
        </p:nvSpPr>
        <p:spPr bwMode="auto">
          <a:xfrm>
            <a:off x="990600" y="787400"/>
            <a:ext cx="2755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rgbClr val="D60093"/>
                </a:solidFill>
                <a:latin typeface="Papyrus" pitchFamily="66" charset="0"/>
              </a:rPr>
              <a:t>NARANJA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78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200400"/>
            <a:ext cx="8229600" cy="3124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El más fresco extinguidor de la sed. Compuesta de un 92% de agua, también contiene una alta dosis de Glutatión </a:t>
            </a:r>
            <a:r>
              <a:rPr lang="en-US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(</a:t>
            </a:r>
            <a:r>
              <a:rPr lang="es-MX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  <a:hlinkClick r:id="rId3" action="ppaction://hlinkfile" tooltip="Péptido"/>
              </a:rPr>
              <a:t>tripéptido</a:t>
            </a:r>
            <a:r>
              <a:rPr lang="es-MX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 constituido por tres </a:t>
            </a:r>
            <a:r>
              <a:rPr lang="es-MX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  <a:hlinkClick r:id="rId4" action="ppaction://hlinkfile" tooltip="Aminoácido"/>
              </a:rPr>
              <a:t>aminoácidos</a:t>
            </a:r>
            <a:r>
              <a:rPr lang="es-MX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: </a:t>
            </a:r>
            <a:r>
              <a:rPr lang="es-MX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  <a:hlinkClick r:id="rId5" action="ppaction://hlinkfile" tooltip="Glicina"/>
              </a:rPr>
              <a:t>glicina</a:t>
            </a:r>
            <a:r>
              <a:rPr lang="es-MX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, </a:t>
            </a:r>
            <a:r>
              <a:rPr lang="es-MX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  <a:hlinkClick r:id="rId6" action="ppaction://hlinkfile" tooltip="Cisteína"/>
              </a:rPr>
              <a:t>cisteína</a:t>
            </a:r>
            <a:r>
              <a:rPr lang="es-MX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 y </a:t>
            </a:r>
            <a:r>
              <a:rPr lang="es-MX" sz="2000" i="1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  <a:hlinkClick r:id="rId7" action="ppaction://hlinkfile" tooltip="Ácido glutámico"/>
              </a:rPr>
              <a:t>ácido glutámico</a:t>
            </a:r>
            <a:r>
              <a:rPr lang="es-MX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), el cual ayuda a potencializar el sistema inmunológico.</a:t>
            </a:r>
          </a:p>
          <a:p>
            <a:pPr eaLnBrk="1" hangingPunct="1">
              <a:lnSpc>
                <a:spcPct val="90000"/>
              </a:lnSpc>
            </a:pPr>
            <a:r>
              <a:rPr lang="es-MX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También es una fuente importante de Licopeno (presente en casi todas las verduras y frutas rojas), que ayuda a reducir notablemente las patologías cancerosas, y previene el envejecimiento.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Otros nutrientes que se encuentran en la sandía son Vitamina C y Potasio, así como otras substancias naturales que ayudan a proteger la piel de los dañinos rayos ultravioleta.</a:t>
            </a:r>
          </a:p>
        </p:txBody>
      </p:sp>
      <p:pic>
        <p:nvPicPr>
          <p:cNvPr id="37894" name="Picture 8" descr="watermelonfruit2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95800" y="762000"/>
            <a:ext cx="246062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8 CuadroTexto"/>
          <p:cNvSpPr txBox="1">
            <a:spLocks noChangeArrowheads="1"/>
          </p:cNvSpPr>
          <p:nvPr/>
        </p:nvSpPr>
        <p:spPr bwMode="auto">
          <a:xfrm>
            <a:off x="990600" y="787400"/>
            <a:ext cx="2281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rgbClr val="D60093"/>
                </a:solidFill>
                <a:latin typeface="Papyrus" pitchFamily="66" charset="0"/>
              </a:rPr>
              <a:t>SANDÍA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89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95800"/>
            <a:ext cx="8229600" cy="1676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Primer premio en vitamina C.  La guayaba también es rica en fibra, lo cual previene el estreñimiento.</a:t>
            </a:r>
          </a:p>
          <a:p>
            <a:pPr eaLnBrk="1" hangingPunct="1">
              <a:lnSpc>
                <a:spcPct val="90000"/>
              </a:lnSpc>
            </a:pPr>
            <a:endParaRPr lang="en-US" sz="1800" smtClean="0">
              <a:solidFill>
                <a:schemeClr val="tx2"/>
              </a:solidFill>
              <a:latin typeface="Kozuka Gothic Pro EL" pitchFamily="34" charset="-128"/>
              <a:ea typeface="Kozuka Gothic Pro EL" pitchFamily="34" charset="-128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18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La papaya es rica en caroteno, lo cual es bueno para los ojos. También es excelente para aliviar gases intestinales e indigestión).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108075" y="1785938"/>
            <a:ext cx="5429250" cy="2633662"/>
            <a:chOff x="458" y="894"/>
            <a:chExt cx="3420" cy="1659"/>
          </a:xfrm>
        </p:grpSpPr>
        <p:pic>
          <p:nvPicPr>
            <p:cNvPr id="38920" name="Picture 5" descr="Guava fruit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58" y="894"/>
              <a:ext cx="1435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921" name="Rectangle 6"/>
            <p:cNvSpPr>
              <a:spLocks noChangeArrowheads="1"/>
            </p:cNvSpPr>
            <p:nvPr/>
          </p:nvSpPr>
          <p:spPr bwMode="auto">
            <a:xfrm>
              <a:off x="850" y="2370"/>
              <a:ext cx="697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200">
                  <a:solidFill>
                    <a:srgbClr val="FFC000"/>
                  </a:solidFill>
                  <a:latin typeface="Arial" charset="0"/>
                </a:rPr>
                <a:t>Guayaba fruit</a:t>
              </a:r>
            </a:p>
          </p:txBody>
        </p:sp>
        <p:pic>
          <p:nvPicPr>
            <p:cNvPr id="38922" name="Picture 8" descr="papayacut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016" y="894"/>
              <a:ext cx="1862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923" name="Rectangle 9"/>
            <p:cNvSpPr>
              <a:spLocks noChangeArrowheads="1"/>
            </p:cNvSpPr>
            <p:nvPr/>
          </p:nvSpPr>
          <p:spPr bwMode="auto">
            <a:xfrm>
              <a:off x="2592" y="2379"/>
              <a:ext cx="632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200">
                  <a:solidFill>
                    <a:srgbClr val="FFC000"/>
                  </a:solidFill>
                  <a:latin typeface="Arial" charset="0"/>
                </a:rPr>
                <a:t>Papaya fruit</a:t>
              </a:r>
            </a:p>
          </p:txBody>
        </p:sp>
      </p:grpSp>
      <p:sp>
        <p:nvSpPr>
          <p:cNvPr id="38919" name="13 CuadroTexto"/>
          <p:cNvSpPr txBox="1">
            <a:spLocks noChangeArrowheads="1"/>
          </p:cNvSpPr>
          <p:nvPr/>
        </p:nvSpPr>
        <p:spPr bwMode="auto">
          <a:xfrm>
            <a:off x="990600" y="711200"/>
            <a:ext cx="56054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rgbClr val="D60093"/>
                </a:solidFill>
                <a:latin typeface="Papyrus" pitchFamily="66" charset="0"/>
              </a:rPr>
              <a:t>GUAYABA  y  PAPAYA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5163" y="4319588"/>
            <a:ext cx="7488237" cy="7048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chemeClr val="tx2"/>
                </a:solidFill>
                <a:latin typeface="Kozuka Gothic Pro EL" pitchFamily="34" charset="-128"/>
                <a:ea typeface="Kozuka Gothic Pro EL" pitchFamily="34" charset="-128"/>
                <a:cs typeface="Arial" charset="0"/>
              </a:rPr>
              <a:t>Son muy buenos como medida preventiva para los varones, pues ayuda notablemente a evitar problemas de próstata.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1108075" y="1619250"/>
            <a:ext cx="6356350" cy="2339975"/>
            <a:chOff x="458" y="876"/>
            <a:chExt cx="4004" cy="1474"/>
          </a:xfrm>
        </p:grpSpPr>
        <p:pic>
          <p:nvPicPr>
            <p:cNvPr id="39944" name="Picture 5" descr="tomatofruit6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58" y="876"/>
              <a:ext cx="1965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945" name="Picture 8" descr="tomatocherry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496" y="876"/>
              <a:ext cx="1966" cy="1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9943" name="10 CuadroTexto"/>
          <p:cNvSpPr txBox="1">
            <a:spLocks noChangeArrowheads="1"/>
          </p:cNvSpPr>
          <p:nvPr/>
        </p:nvSpPr>
        <p:spPr bwMode="auto">
          <a:xfrm>
            <a:off x="990600" y="787400"/>
            <a:ext cx="6845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s-MX" sz="3200">
                <a:solidFill>
                  <a:srgbClr val="D60093"/>
                </a:solidFill>
                <a:latin typeface="Papyrus" pitchFamily="66" charset="0"/>
              </a:rPr>
              <a:t>TOMATES  y  JITOMATES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bg1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MX">
              <a:cs typeface="+mn-cs"/>
            </a:endParaRPr>
          </a:p>
        </p:txBody>
      </p:sp>
      <p:sp>
        <p:nvSpPr>
          <p:cNvPr id="4096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600200"/>
            <a:ext cx="9144000" cy="3429000"/>
          </a:xfrm>
        </p:spPr>
        <p:txBody>
          <a:bodyPr/>
          <a:lstStyle/>
          <a:p>
            <a:pPr algn="ctr" eaLnBrk="1" hangingPunct="1"/>
            <a:r>
              <a:rPr lang="en-US" sz="5400" smtClean="0">
                <a:latin typeface="Papyrus" pitchFamily="66" charset="0"/>
                <a:cs typeface="Arial" charset="0"/>
              </a:rPr>
              <a:t>No lo guardes</a:t>
            </a:r>
            <a:br>
              <a:rPr lang="en-US" sz="5400" smtClean="0">
                <a:latin typeface="Papyrus" pitchFamily="66" charset="0"/>
                <a:cs typeface="Arial" charset="0"/>
              </a:rPr>
            </a:br>
            <a:r>
              <a:rPr lang="en-US" sz="5400" smtClean="0">
                <a:latin typeface="Papyrus" pitchFamily="66" charset="0"/>
                <a:cs typeface="Arial" charset="0"/>
              </a:rPr>
              <a:t/>
            </a:r>
            <a:br>
              <a:rPr lang="en-US" sz="5400" smtClean="0">
                <a:latin typeface="Papyrus" pitchFamily="66" charset="0"/>
                <a:cs typeface="Arial" charset="0"/>
              </a:rPr>
            </a:br>
            <a:r>
              <a:rPr lang="en-US" sz="5400" smtClean="0">
                <a:latin typeface="Papyrus" pitchFamily="66" charset="0"/>
                <a:cs typeface="Arial" charset="0"/>
              </a:rPr>
              <a:t>reenvíalo a tus contactos</a:t>
            </a:r>
          </a:p>
        </p:txBody>
      </p:sp>
      <p:pic>
        <p:nvPicPr>
          <p:cNvPr id="40966" name="4 Imagen" descr="GIRASOL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5638800"/>
            <a:ext cx="600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7" name="Text Box 8"/>
          <p:cNvSpPr txBox="1">
            <a:spLocks noChangeArrowheads="1"/>
          </p:cNvSpPr>
          <p:nvPr/>
        </p:nvSpPr>
        <p:spPr bwMode="auto">
          <a:xfrm>
            <a:off x="5470525" y="5911850"/>
            <a:ext cx="2398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R"/>
              <a:t>iguerra@msj.go.cr</a:t>
            </a:r>
            <a:endParaRPr lang="es-ES"/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IMENTOS_Y_MALESTARES">
  <a:themeElements>
    <a:clrScheme name="Food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Food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itchFamily="34" charset="0"/>
          </a:defRPr>
        </a:defPPr>
      </a:lstStyle>
    </a:lnDef>
  </a:objectDefaults>
  <a:extraClrSchemeLst>
    <a:extraClrScheme>
      <a:clrScheme name="Food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ALIMENTOS_Y_MALESTARES</Template>
  <TotalTime>1</TotalTime>
  <Words>1064</Words>
  <Application>Microsoft Office PowerPoint</Application>
  <PresentationFormat>Presentación en pantalla (4:3)</PresentationFormat>
  <Paragraphs>181</Paragraphs>
  <Slides>29</Slides>
  <Notes>28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7" baseType="lpstr">
      <vt:lpstr>Arial Black</vt:lpstr>
      <vt:lpstr>Arial</vt:lpstr>
      <vt:lpstr>Times New Roman</vt:lpstr>
      <vt:lpstr>Calibri</vt:lpstr>
      <vt:lpstr>Papyrus</vt:lpstr>
      <vt:lpstr>Kozuka Gothic Pro EL</vt:lpstr>
      <vt:lpstr>ALIMENTOS_Y_MALESTARES</vt:lpstr>
      <vt:lpstr>Diseño predeterminado</vt:lpstr>
      <vt:lpstr>ALIMENTOS y  MEDICINA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No lo guardes  reenvíalo a tus contactos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ALIMENTOS y  MEDICINA</dc:title>
  <dc:creator>JOSE LUIS</dc:creator>
  <cp:lastModifiedBy>JOSE LUIS</cp:lastModifiedBy>
  <cp:revision>1</cp:revision>
  <dcterms:created xsi:type="dcterms:W3CDTF">2014-02-12T20:13:02Z</dcterms:created>
  <dcterms:modified xsi:type="dcterms:W3CDTF">2014-02-12T20:14:29Z</dcterms:modified>
</cp:coreProperties>
</file>