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87" r:id="rId3"/>
    <p:sldId id="258" r:id="rId4"/>
    <p:sldId id="294" r:id="rId5"/>
    <p:sldId id="266" r:id="rId6"/>
    <p:sldId id="293" r:id="rId7"/>
    <p:sldId id="289" r:id="rId8"/>
    <p:sldId id="291" r:id="rId9"/>
    <p:sldId id="290" r:id="rId10"/>
    <p:sldId id="292" r:id="rId11"/>
    <p:sldId id="259" r:id="rId12"/>
    <p:sldId id="262" r:id="rId13"/>
    <p:sldId id="263" r:id="rId14"/>
    <p:sldId id="261" r:id="rId15"/>
    <p:sldId id="265" r:id="rId16"/>
    <p:sldId id="275" r:id="rId17"/>
    <p:sldId id="274" r:id="rId18"/>
    <p:sldId id="272" r:id="rId19"/>
    <p:sldId id="273" r:id="rId20"/>
    <p:sldId id="278" r:id="rId21"/>
    <p:sldId id="277" r:id="rId22"/>
    <p:sldId id="267" r:id="rId23"/>
    <p:sldId id="271" r:id="rId24"/>
    <p:sldId id="268" r:id="rId25"/>
    <p:sldId id="269" r:id="rId26"/>
    <p:sldId id="295" r:id="rId27"/>
    <p:sldId id="288" r:id="rId28"/>
    <p:sldId id="296"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GXLmY3o1DcI+UtGb3zZsw==" hashData="fimhpLykKgIXrnrbkZF0PFnhx7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E50AA5-A9A5-48DD-83A1-8156F3226549}" type="datetimeFigureOut">
              <a:rPr lang="es-ES" smtClean="0"/>
              <a:pPr/>
              <a:t>02/01/2015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644E67-1756-4389-B1C1-F7E8ADBE92E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C366F40-84CD-49EB-AD2C-DA682476D84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69AD81-C53E-4ACA-888C-E7B11004C830}" type="datetimeFigureOut">
              <a:rPr lang="es-ES" smtClean="0"/>
              <a:pPr/>
              <a:t>02/01/2015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FE3EC2-BACC-4477-80D7-7D4A2A66EB3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3B576DA-3F40-4B64-BC37-C0CE52E0377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29.jpeg"/><Relationship Id="rId4" Type="http://schemas.openxmlformats.org/officeDocument/2006/relationships/image" Target="../media/image4.gif"/></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0.png"/><Relationship Id="rId7" Type="http://schemas.openxmlformats.org/officeDocument/2006/relationships/image" Target="../media/image3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 descr="C:\Documents and Settings\Dell\Escritorio\beber-agua2.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pic>
        <p:nvPicPr>
          <p:cNvPr id="23" name="Picture 3" descr="illusion-019"/>
          <p:cNvPicPr>
            <a:picLocks noChangeAspect="1" noChangeArrowheads="1" noCrop="1"/>
          </p:cNvPicPr>
          <p:nvPr/>
        </p:nvPicPr>
        <p:blipFill>
          <a:blip r:embed="rId5" cstate="print">
            <a:duotone>
              <a:schemeClr val="accent5">
                <a:shade val="45000"/>
                <a:satMod val="135000"/>
              </a:schemeClr>
              <a:prstClr val="white"/>
            </a:duotone>
            <a:lum bright="31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827584" y="1124744"/>
            <a:ext cx="7500958" cy="4339631"/>
          </a:xfrm>
          <a:prstGeom prst="rect">
            <a:avLst/>
          </a:prstGeom>
        </p:spPr>
        <p:txBody>
          <a:bodyPr lIns="91422" tIns="45711" rIns="91422" bIns="45711">
            <a:spAutoFit/>
          </a:bodyPr>
          <a:lstStyle/>
          <a:p>
            <a:pPr algn="ctr">
              <a:defRPr/>
            </a:pPr>
            <a:r>
              <a:rPr lang="es-ES" sz="138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Old English Text MT" pitchFamily="66" charset="0"/>
                <a:cs typeface="Times New Roman"/>
              </a:rPr>
              <a:t>Un vaso </a:t>
            </a:r>
          </a:p>
          <a:p>
            <a:pPr algn="ctr">
              <a:defRPr/>
            </a:pPr>
            <a:r>
              <a:rPr lang="es-ES" sz="138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Old English Text MT" pitchFamily="66" charset="0"/>
                <a:cs typeface="Times New Roman"/>
              </a:rPr>
              <a:t>de Agua</a:t>
            </a:r>
            <a:endParaRPr lang="es-ES" sz="13800" b="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Old English Text MT" pitchFamily="66" charset="0"/>
              <a:cs typeface="Times New Roman"/>
            </a:endParaRPr>
          </a:p>
        </p:txBody>
      </p:sp>
      <p:pic>
        <p:nvPicPr>
          <p:cNvPr id="2053" name="Picture 8"/>
          <p:cNvPicPr>
            <a:picLocks noChangeAspect="1" noChangeArrowheads="1"/>
          </p:cNvPicPr>
          <p:nvPr/>
        </p:nvPicPr>
        <p:blipFill>
          <a:blip r:embed="rId6" cstate="print"/>
          <a:srcRect/>
          <a:stretch>
            <a:fillRect/>
          </a:stretch>
        </p:blipFill>
        <p:spPr bwMode="auto">
          <a:xfrm>
            <a:off x="683568" y="5733256"/>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flipH="1">
            <a:off x="467544" y="5301208"/>
            <a:ext cx="731118" cy="1066800"/>
          </a:xfrm>
          <a:prstGeom prst="rect">
            <a:avLst/>
          </a:prstGeom>
          <a:noFill/>
          <a:ln w="9525">
            <a:noFill/>
            <a:miter lim="800000"/>
            <a:headEnd/>
            <a:tailEnd/>
          </a:ln>
        </p:spPr>
      </p:pic>
      <p:sp>
        <p:nvSpPr>
          <p:cNvPr id="16" name="15 CuadroTexto"/>
          <p:cNvSpPr txBox="1"/>
          <p:nvPr/>
        </p:nvSpPr>
        <p:spPr>
          <a:xfrm>
            <a:off x="251520" y="6309320"/>
            <a:ext cx="2647648" cy="369332"/>
          </a:xfrm>
          <a:prstGeom prst="rect">
            <a:avLst/>
          </a:prstGeom>
          <a:noFill/>
        </p:spPr>
        <p:txBody>
          <a:bodyPr wrap="none" rtlCol="0">
            <a:spAutoFit/>
          </a:bodyPr>
          <a:lstStyle/>
          <a:p>
            <a:r>
              <a:rPr lang="es-ES" b="1" dirty="0" smtClean="0">
                <a:solidFill>
                  <a:srgbClr val="0000FF"/>
                </a:solidFill>
                <a:latin typeface="Arial Black" pitchFamily="34" charset="0"/>
              </a:rPr>
              <a:t>ENTRE DOS AGUAS</a:t>
            </a:r>
            <a:endParaRPr lang="es-ES" b="1" dirty="0">
              <a:solidFill>
                <a:srgbClr val="0000FF"/>
              </a:solidFill>
              <a:latin typeface="Arial Black" pitchFamily="34" charset="0"/>
            </a:endParaRPr>
          </a:p>
        </p:txBody>
      </p:sp>
    </p:spTree>
  </p:cSld>
  <p:clrMapOvr>
    <a:masterClrMapping/>
  </p:clrMapOvr>
  <p:transition advClick="0" advTm="10000">
    <p:sndAc>
      <p:stSnd loop="1">
        <p:snd r:embed="rId3" name="paco de lucia - ojos de brujo - entre dos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
                                        </p:tgtEl>
                                        <p:attrNameLst>
                                          <p:attrName>style.opacity</p:attrName>
                                        </p:attrNameLst>
                                      </p:cBhvr>
                                      <p:to>
                                        <p:strVal val="0.25"/>
                                      </p:to>
                                    </p:set>
                                    <p:animEffect filter="image" prLst="opacity: 0.25">
                                      <p:cBhvr rctx="IE">
                                        <p:cTn id="7"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323512" cy="6877050"/>
          </a:xfrm>
          <a:prstGeom prst="rect">
            <a:avLst/>
          </a:prstGeom>
          <a:noFill/>
          <a:ln w="9525">
            <a:noFill/>
            <a:miter lim="800000"/>
            <a:headEnd/>
            <a:tailEnd/>
          </a:ln>
        </p:spPr>
      </p:pic>
      <p:sp>
        <p:nvSpPr>
          <p:cNvPr id="4" name="3 Rectángulo"/>
          <p:cNvSpPr/>
          <p:nvPr/>
        </p:nvSpPr>
        <p:spPr>
          <a:xfrm>
            <a:off x="1115616" y="1916832"/>
            <a:ext cx="6768752" cy="3170099"/>
          </a:xfrm>
          <a:prstGeom prst="rect">
            <a:avLst/>
          </a:prstGeom>
        </p:spPr>
        <p:txBody>
          <a:bodyPr wrap="square">
            <a:spAutoFit/>
          </a:bodyPr>
          <a:lstStyle/>
          <a:p>
            <a:pPr algn="ctr"/>
            <a:r>
              <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**ESTAS RECOMENDACIONES NO SON PRECISAMENTE DE LAS ABUELAS... </a:t>
            </a:r>
            <a:endParaRPr lang="es-ES" sz="40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a:p>
            <a:pPr algn="ctr"/>
            <a:r>
              <a:rPr lang="es-ES" sz="40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SINO </a:t>
            </a:r>
            <a:r>
              <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DE PROFESIONALES </a:t>
            </a:r>
            <a:endParaRPr lang="es-ES" sz="40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a:p>
            <a:pPr algn="ctr"/>
            <a:r>
              <a:rPr lang="es-ES" sz="40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DE </a:t>
            </a:r>
            <a:r>
              <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LA SALUD. </a:t>
            </a:r>
            <a:r>
              <a:rPr lang="es-ES" sz="40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a:t>
            </a:r>
            <a:endPar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p:txBody>
      </p:sp>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39589" y="5788150"/>
            <a:ext cx="1567374" cy="997261"/>
          </a:xfrm>
          <a:prstGeom prst="rect">
            <a:avLst/>
          </a:prstGeom>
          <a:noFill/>
          <a:ln w="9525">
            <a:noFill/>
            <a:miter lim="800000"/>
            <a:headEnd/>
            <a:tailEnd/>
          </a:ln>
        </p:spPr>
      </p:pic>
      <p:sp>
        <p:nvSpPr>
          <p:cNvPr id="7" name="6 CuadroTexto"/>
          <p:cNvSpPr txBox="1"/>
          <p:nvPr/>
        </p:nvSpPr>
        <p:spPr>
          <a:xfrm>
            <a:off x="1331640" y="6165304"/>
            <a:ext cx="2046138" cy="369332"/>
          </a:xfrm>
          <a:prstGeom prst="rect">
            <a:avLst/>
          </a:prstGeom>
          <a:solidFill>
            <a:schemeClr val="tx2">
              <a:lumMod val="60000"/>
              <a:lumOff val="40000"/>
            </a:schemeClr>
          </a:solidFill>
          <a:ln>
            <a:solidFill>
              <a:srgbClr val="FF0000"/>
            </a:solidFill>
          </a:ln>
        </p:spPr>
        <p:txBody>
          <a:bodyPr wrap="none" rtlCol="0">
            <a:spAutoFit/>
          </a:bodyPr>
          <a:lstStyle/>
          <a:p>
            <a:r>
              <a:rPr lang="es-ES" b="1" dirty="0" smtClean="0">
                <a:solidFill>
                  <a:srgbClr val="0000FF"/>
                </a:solidFill>
              </a:rPr>
              <a:t>PASALAS TODAS TU</a:t>
            </a:r>
            <a:endParaRPr lang="es-ES" b="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eneficios-de-beber-agua-en-ayunas.jpg"/>
          <p:cNvPicPr>
            <a:picLocks noChangeAspect="1" noChangeArrowheads="1"/>
          </p:cNvPicPr>
          <p:nvPr/>
        </p:nvPicPr>
        <p:blipFill>
          <a:blip r:embed="rId2" cstate="print"/>
          <a:srcRect/>
          <a:stretch>
            <a:fillRect/>
          </a:stretch>
        </p:blipFill>
        <p:spPr bwMode="auto">
          <a:xfrm>
            <a:off x="-684584" y="0"/>
            <a:ext cx="9757592"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4"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220072" y="517803"/>
            <a:ext cx="3312368" cy="6340197"/>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Arial Black" pitchFamily="34" charset="0"/>
              </a:rPr>
              <a:t> </a:t>
            </a:r>
            <a:r>
              <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Black" pitchFamily="34" charset="0"/>
              </a:rPr>
              <a:t>El agua y la noche</a:t>
            </a:r>
            <a:r>
              <a:rPr lang="es-ES" sz="40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Black" pitchFamily="34" charset="0"/>
              </a:rPr>
              <a:t>...</a:t>
            </a:r>
          </a:p>
          <a:p>
            <a:pPr algn="ctr"/>
            <a:endPar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endParaRPr>
          </a:p>
          <a:p>
            <a:pPr algn="ct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s-ES" sz="28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Cuántas personas conoces que dicen que no quieren tomar nada antes de acostarse, porque entonces tendrán la molestia de levantarse durante la noche para ir al baño </a:t>
            </a: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t>
            </a:r>
          </a:p>
          <a:p>
            <a:pPr algn="ctr"/>
            <a:r>
              <a:rPr lang="es-ES" i="1" dirty="0">
                <a:solidFill>
                  <a:srgbClr val="FF0000"/>
                </a:solidFill>
              </a:rPr>
              <a:t> </a:t>
            </a:r>
            <a:endParaRPr lang="es-ES" i="1" dirty="0" smtClean="0">
              <a:solidFill>
                <a:srgbClr val="FF0000"/>
              </a:solidFill>
            </a:endParaRPr>
          </a:p>
        </p:txBody>
      </p:sp>
      <p:pic>
        <p:nvPicPr>
          <p:cNvPr id="3" name="Picture 2" descr="C:\Documents and Settings\Dell\Escritorio\Vaso-noche.jpg"/>
          <p:cNvPicPr>
            <a:picLocks noChangeAspect="1" noChangeArrowheads="1"/>
          </p:cNvPicPr>
          <p:nvPr/>
        </p:nvPicPr>
        <p:blipFill>
          <a:blip r:embed="rId4" cstate="print"/>
          <a:srcRect/>
          <a:stretch>
            <a:fillRect/>
          </a:stretch>
        </p:blipFill>
        <p:spPr bwMode="auto">
          <a:xfrm>
            <a:off x="395536" y="188640"/>
            <a:ext cx="4270306" cy="6237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eneficios-de-beber-agua-en-ayunas-2.jpg"/>
          <p:cNvPicPr>
            <a:picLocks noChangeAspect="1" noChangeArrowheads="1"/>
          </p:cNvPicPr>
          <p:nvPr/>
        </p:nvPicPr>
        <p:blipFill>
          <a:blip r:embed="rId2" cstate="print"/>
          <a:srcRect/>
          <a:stretch>
            <a:fillRect/>
          </a:stretch>
        </p:blipFill>
        <p:spPr bwMode="auto">
          <a:xfrm>
            <a:off x="-1" y="0"/>
            <a:ext cx="9146029"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323512" cy="6877050"/>
          </a:xfrm>
          <a:prstGeom prst="rect">
            <a:avLst/>
          </a:prstGeom>
          <a:noFill/>
          <a:ln w="9525">
            <a:noFill/>
            <a:miter lim="800000"/>
            <a:headEnd/>
            <a:tailEnd/>
          </a:ln>
        </p:spPr>
      </p:pic>
      <p:sp>
        <p:nvSpPr>
          <p:cNvPr id="2" name="1 Rectángulo"/>
          <p:cNvSpPr/>
          <p:nvPr/>
        </p:nvSpPr>
        <p:spPr>
          <a:xfrm>
            <a:off x="539552" y="889844"/>
            <a:ext cx="7992888" cy="5262979"/>
          </a:xfrm>
          <a:prstGeom prst="rect">
            <a:avLst/>
          </a:prstGeom>
        </p:spPr>
        <p:txBody>
          <a:bodyPr wrap="square">
            <a:spAutoFit/>
          </a:bodyPr>
          <a:lstStyle/>
          <a:p>
            <a:pPr algn="ctr"/>
            <a:r>
              <a:rPr lang="es-ES" sz="24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El agua es uno de los más importantes e imprescindibles elementos que conforman nuestro organismo. El 75% de los músculos, el 90% del cerebro, el 22% de los huesos y el 83% de nuestra sangre son agua. Imaginemos la importancia de tomar agua a diario después de conocer estos porcentajes exactos. En el cuerpo humano tenemos una cantidad de agua que oscila entre el 55% y el 78% dependiendo del tamaño del cuerpo de la persona.</a:t>
            </a:r>
          </a:p>
          <a:p>
            <a:pPr algn="ctr"/>
            <a:r>
              <a:rPr lang="es-ES" sz="24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El poder sanador del agua es uno de los más potentes y muchos problemas y enfermedades desaparecerían sólo con el hábito saludable de beber hasta cuatro vasos de agua en ayunas cada día al levantarnos, una hora antes de desayunar. Veamos entonces cuáles son los beneficios de beber agua en ayunas.</a:t>
            </a:r>
            <a:endParaRPr lang="es-ES" sz="24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omo-bajar-de-peso-saludablemente1.jpg"/>
          <p:cNvPicPr>
            <a:picLocks noChangeAspect="1" noChangeArrowheads="1"/>
          </p:cNvPicPr>
          <p:nvPr/>
        </p:nvPicPr>
        <p:blipFill>
          <a:blip r:embed="rId2" cstate="print"/>
          <a:srcRect/>
          <a:stretch>
            <a:fillRect/>
          </a:stretch>
        </p:blipFill>
        <p:spPr bwMode="auto">
          <a:xfrm>
            <a:off x="0" y="0"/>
            <a:ext cx="9398000"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323512" cy="6877050"/>
          </a:xfrm>
          <a:prstGeom prst="rect">
            <a:avLst/>
          </a:prstGeom>
          <a:noFill/>
          <a:ln w="9525">
            <a:noFill/>
            <a:miter lim="800000"/>
            <a:headEnd/>
            <a:tailEnd/>
          </a:ln>
        </p:spPr>
      </p:pic>
      <p:sp>
        <p:nvSpPr>
          <p:cNvPr id="2" name="1 Rectángulo"/>
          <p:cNvSpPr/>
          <p:nvPr/>
        </p:nvSpPr>
        <p:spPr>
          <a:xfrm>
            <a:off x="899592" y="836712"/>
            <a:ext cx="7614592" cy="5262979"/>
          </a:xfrm>
          <a:prstGeom prst="rect">
            <a:avLst/>
          </a:prstGeom>
        </p:spPr>
        <p:txBody>
          <a:bodyPr wrap="square">
            <a:spAutoFit/>
          </a:bodyPr>
          <a:lstStyle/>
          <a:p>
            <a:pPr algn="ctr"/>
            <a:r>
              <a:rPr lang="es-ES" sz="24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Beneficios del agua antes del desayuno</a:t>
            </a:r>
          </a:p>
          <a:p>
            <a:pPr algn="ctr"/>
            <a:r>
              <a:rPr lang="es-ES" sz="24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Los beneficios de beber agua en la mañana son innegables. Todos los órganos necesitan agua para su funcionamiento correcto. La ingesta de agua en ayunas es buena para la eliminación de toxinas y otras sustancias de desecho que nuestro cuerpo ya no necesita. De tal forma, al tomar agua en ayunas contribuyes a la prevención de enfermedades, a depurar el organismo y aumentar el metabolismo.</a:t>
            </a:r>
          </a:p>
          <a:p>
            <a:pPr algn="ctr"/>
            <a:r>
              <a:rPr lang="es-ES" sz="24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Pero también hay otros beneficios de la ingesta de agua como por ejemplo, la regulación de la temperatura interior, la protección e hidratación de nuestros órganos vitales, el mejor transporte de los nutrientes y del oxígeno a las células.</a:t>
            </a:r>
            <a:endParaRPr lang="es-ES" sz="24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eneficios-de-beber-agua-en-ayunas-1.jpg"/>
          <p:cNvPicPr>
            <a:picLocks noChangeAspect="1" noChangeArrowheads="1"/>
          </p:cNvPicPr>
          <p:nvPr/>
        </p:nvPicPr>
        <p:blipFill>
          <a:blip r:embed="rId2" cstate="print"/>
          <a:srcRect/>
          <a:stretch>
            <a:fillRect/>
          </a:stretch>
        </p:blipFill>
        <p:spPr bwMode="auto">
          <a:xfrm>
            <a:off x="-612575" y="0"/>
            <a:ext cx="9758604"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Hidrosalud.jpg"/>
          <p:cNvPicPr>
            <a:picLocks noChangeAspect="1" noChangeArrowheads="1"/>
          </p:cNvPicPr>
          <p:nvPr/>
        </p:nvPicPr>
        <p:blipFill>
          <a:blip r:embed="rId2" cstate="print"/>
          <a:srcRect/>
          <a:stretch>
            <a:fillRect/>
          </a:stretch>
        </p:blipFill>
        <p:spPr bwMode="auto">
          <a:xfrm>
            <a:off x="0" y="0"/>
            <a:ext cx="9276027"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6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dolor-de-estomago-300x300.jpg"/>
          <p:cNvPicPr>
            <a:picLocks noChangeAspect="1" noChangeArrowheads="1"/>
          </p:cNvPicPr>
          <p:nvPr/>
        </p:nvPicPr>
        <p:blipFill>
          <a:blip r:embed="rId2" cstate="print"/>
          <a:srcRect/>
          <a:stretch>
            <a:fillRect/>
          </a:stretch>
        </p:blipFill>
        <p:spPr bwMode="auto">
          <a:xfrm>
            <a:off x="2286000" y="0"/>
            <a:ext cx="6858000" cy="6858000"/>
          </a:xfrm>
          <a:prstGeom prst="rect">
            <a:avLst/>
          </a:prstGeom>
          <a:noFill/>
        </p:spPr>
      </p:pic>
      <p:sp>
        <p:nvSpPr>
          <p:cNvPr id="3" name="2 Rectángulo"/>
          <p:cNvSpPr/>
          <p:nvPr/>
        </p:nvSpPr>
        <p:spPr>
          <a:xfrm>
            <a:off x="467544" y="2276872"/>
            <a:ext cx="2664296" cy="4031873"/>
          </a:xfrm>
          <a:prstGeom prst="rect">
            <a:avLst/>
          </a:prstGeom>
        </p:spPr>
        <p:txBody>
          <a:bodyPr wrap="square">
            <a:spAutoFit/>
          </a:bodyPr>
          <a:lstStyle/>
          <a:p>
            <a:r>
              <a:rPr lang="es-ES" sz="3200" b="1" i="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 **Cuando le pregunté a mi cardiólogo por qué la gente necesita orinar tanto</a:t>
            </a:r>
          </a:p>
          <a:p>
            <a:r>
              <a:rPr lang="es-ES" sz="3200" b="1" i="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de noche, la respuesta fue: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4"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899592" y="1052736"/>
            <a:ext cx="7128792" cy="5109091"/>
          </a:xfrm>
          <a:prstGeom prst="rect">
            <a:avLst/>
          </a:prstGeom>
        </p:spPr>
        <p:txBody>
          <a:bodyPr wrap="square">
            <a:spAutoFit/>
          </a:bodyPr>
          <a:lstStyle/>
          <a:p>
            <a:pPr algn="ctr"/>
            <a:r>
              <a:rPr lang="es-ES" sz="28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 La Gravedad mantiene agua en la parte inferior del cuerpo cuando uno</a:t>
            </a:r>
            <a:endParaRPr lang="es-ES" sz="2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a:p>
            <a:pPr algn="ctr"/>
            <a:r>
              <a:rPr lang="es-ES" sz="28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está  de pie, parado (las piernas se hinchan). Al acostarte, la parte inferior del</a:t>
            </a:r>
            <a:endParaRPr lang="es-ES" sz="2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a:p>
            <a:pPr algn="ctr"/>
            <a:r>
              <a:rPr lang="es-ES" sz="28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cuerpo (piernas, etc.) quedan al mismo nivel que los riñones, en ese</a:t>
            </a:r>
            <a:endParaRPr lang="es-ES" sz="2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a:p>
            <a:pPr algn="ctr"/>
            <a:r>
              <a:rPr lang="es-ES" sz="28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momento es cuando los riñones solicitan sacar el agua procesada (sucia),</a:t>
            </a:r>
            <a:endParaRPr lang="es-ES" sz="2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a:p>
            <a:pPr algn="ctr"/>
            <a:r>
              <a:rPr lang="es-ES" sz="28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porque es más fácil. Por ello todos necesitamos una cantidad mínima de agua en la noche, para limpiar las toxinas del cuerpo. </a:t>
            </a:r>
            <a:r>
              <a:rPr lang="es-ES" sz="2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p>
          <a:p>
            <a:r>
              <a:rPr lang="es-ES" dirty="0"/>
              <a:t> </a:t>
            </a:r>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beber-agua-deporte.jpg"/>
          <p:cNvPicPr>
            <a:picLocks noChangeAspect="1" noChangeArrowheads="1"/>
          </p:cNvPicPr>
          <p:nvPr/>
        </p:nvPicPr>
        <p:blipFill>
          <a:blip r:embed="rId2" cstate="print"/>
          <a:srcRect/>
          <a:stretch>
            <a:fillRect/>
          </a:stretch>
        </p:blipFill>
        <p:spPr bwMode="auto">
          <a:xfrm>
            <a:off x="-684584" y="0"/>
            <a:ext cx="10585176" cy="6858000"/>
          </a:xfrm>
          <a:prstGeom prst="rect">
            <a:avLst/>
          </a:prstGeom>
          <a:noFill/>
        </p:spPr>
      </p:pic>
      <p:sp>
        <p:nvSpPr>
          <p:cNvPr id="3" name="2 Rectángulo"/>
          <p:cNvSpPr/>
          <p:nvPr/>
        </p:nvSpPr>
        <p:spPr>
          <a:xfrm>
            <a:off x="0" y="332656"/>
            <a:ext cx="4572000" cy="1384995"/>
          </a:xfrm>
          <a:prstGeom prst="rect">
            <a:avLst/>
          </a:prstGeom>
        </p:spPr>
        <p:txBody>
          <a:bodyPr>
            <a:spAutoFit/>
          </a:bodyPr>
          <a:lstStyle/>
          <a:p>
            <a:r>
              <a:rPr lang="es-ES" b="1" dirty="0" smtClean="0"/>
              <a:t> </a:t>
            </a:r>
            <a: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*El tomar agua en ciertos momentos maximiza su efectividad en el cuerpo.*</a:t>
            </a:r>
            <a:endParaRPr lang="es-ES" sz="28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beber-agua-con-bicarbonato.jpg"/>
          <p:cNvPicPr>
            <a:picLocks noChangeAspect="1" noChangeArrowheads="1"/>
          </p:cNvPicPr>
          <p:nvPr/>
        </p:nvPicPr>
        <p:blipFill>
          <a:blip r:embed="rId2" cstate="print"/>
          <a:srcRect/>
          <a:stretch>
            <a:fillRect/>
          </a:stretch>
        </p:blipFill>
        <p:spPr bwMode="auto">
          <a:xfrm>
            <a:off x="0" y="548680"/>
            <a:ext cx="8926375" cy="6309320"/>
          </a:xfrm>
          <a:prstGeom prst="rect">
            <a:avLst/>
          </a:prstGeom>
          <a:noFill/>
        </p:spPr>
      </p:pic>
      <p:sp>
        <p:nvSpPr>
          <p:cNvPr id="3" name="2 Rectángulo"/>
          <p:cNvSpPr/>
          <p:nvPr/>
        </p:nvSpPr>
        <p:spPr>
          <a:xfrm>
            <a:off x="395536" y="476672"/>
            <a:ext cx="4572000" cy="1384995"/>
          </a:xfrm>
          <a:prstGeom prst="rect">
            <a:avLst/>
          </a:prstGeom>
        </p:spPr>
        <p:txBody>
          <a:bodyPr>
            <a:spAutoFit/>
          </a:bodyPr>
          <a:lstStyle/>
          <a:p>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**Dos vasos de agua al levantarse , ayudan a activar los órganos internos.*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eber-agua.jpg"/>
          <p:cNvPicPr>
            <a:picLocks noChangeAspect="1" noChangeArrowheads="1"/>
          </p:cNvPicPr>
          <p:nvPr/>
        </p:nvPicPr>
        <p:blipFill>
          <a:blip r:embed="rId2" cstate="print"/>
          <a:srcRect b="11268"/>
          <a:stretch>
            <a:fillRect/>
          </a:stretch>
        </p:blipFill>
        <p:spPr bwMode="auto">
          <a:xfrm>
            <a:off x="0" y="0"/>
            <a:ext cx="9144000" cy="6868136"/>
          </a:xfrm>
          <a:prstGeom prst="rect">
            <a:avLst/>
          </a:prstGeom>
          <a:noFill/>
        </p:spPr>
      </p:pic>
      <p:sp>
        <p:nvSpPr>
          <p:cNvPr id="3" name="2 Rectángulo"/>
          <p:cNvSpPr/>
          <p:nvPr/>
        </p:nvSpPr>
        <p:spPr>
          <a:xfrm>
            <a:off x="611560" y="260648"/>
            <a:ext cx="4572000" cy="2092881"/>
          </a:xfrm>
          <a:prstGeom prst="rect">
            <a:avLst/>
          </a:prstGeom>
        </p:spPr>
        <p:txBody>
          <a:bodyPr>
            <a:spAutoFit/>
          </a:bodyPr>
          <a:lstStyle/>
          <a:p>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**Un vaso con agua 30 minutos antes de cada comida , ayuda a la digestión.*</a:t>
            </a:r>
          </a:p>
          <a:p>
            <a:r>
              <a:rPr lang="es-ES" dirty="0" smtClean="0"/>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golpe.jpg"/>
          <p:cNvPicPr>
            <a:picLocks noChangeAspect="1" noChangeArrowheads="1"/>
          </p:cNvPicPr>
          <p:nvPr/>
        </p:nvPicPr>
        <p:blipFill>
          <a:blip r:embed="rId2" cstate="print"/>
          <a:srcRect t="2420" r="1963" b="3814"/>
          <a:stretch>
            <a:fillRect/>
          </a:stretch>
        </p:blipFill>
        <p:spPr bwMode="auto">
          <a:xfrm>
            <a:off x="-448951" y="0"/>
            <a:ext cx="9592951" cy="6858000"/>
          </a:xfrm>
          <a:prstGeom prst="rect">
            <a:avLst/>
          </a:prstGeom>
          <a:noFill/>
        </p:spPr>
      </p:pic>
      <p:sp>
        <p:nvSpPr>
          <p:cNvPr id="3" name="2 Rectángulo"/>
          <p:cNvSpPr/>
          <p:nvPr/>
        </p:nvSpPr>
        <p:spPr>
          <a:xfrm>
            <a:off x="467544" y="620688"/>
            <a:ext cx="3528392" cy="2246769"/>
          </a:xfrm>
          <a:prstGeom prst="rect">
            <a:avLst/>
          </a:prstGeom>
        </p:spPr>
        <p:txBody>
          <a:bodyPr wrap="square">
            <a:spAutoFit/>
          </a:bodyPr>
          <a:lstStyle/>
          <a:p>
            <a:endPar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**Un vaso con agua antes de bañarse, ayuda a reducir la presión sanguínea.*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5320e82e02580.jpg"/>
          <p:cNvPicPr>
            <a:picLocks noChangeAspect="1" noChangeArrowheads="1"/>
          </p:cNvPicPr>
          <p:nvPr/>
        </p:nvPicPr>
        <p:blipFill>
          <a:blip r:embed="rId2" cstate="print"/>
          <a:srcRect/>
          <a:stretch>
            <a:fillRect/>
          </a:stretch>
        </p:blipFill>
        <p:spPr bwMode="auto">
          <a:xfrm>
            <a:off x="-12840" y="0"/>
            <a:ext cx="9156840" cy="6858000"/>
          </a:xfrm>
          <a:prstGeom prst="rect">
            <a:avLst/>
          </a:prstGeom>
          <a:noFill/>
        </p:spPr>
      </p:pic>
      <p:sp>
        <p:nvSpPr>
          <p:cNvPr id="3" name="2 Rectángulo"/>
          <p:cNvSpPr/>
          <p:nvPr/>
        </p:nvSpPr>
        <p:spPr>
          <a:xfrm>
            <a:off x="611560" y="5661248"/>
            <a:ext cx="7992888" cy="954107"/>
          </a:xfrm>
          <a:prstGeom prst="rect">
            <a:avLst/>
          </a:prstGeom>
        </p:spPr>
        <p:txBody>
          <a:bodyPr wrap="square">
            <a:spAutoFit/>
          </a:bodyPr>
          <a:lstStyle/>
          <a:p>
            <a:pPr algn="ctr"/>
            <a:r>
              <a:rPr lang="es-ES" sz="2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**Un vaso con agua antes de acostarse evita los infartos y los derrames cerebrales ,qué tal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dormir.jpg"/>
          <p:cNvPicPr>
            <a:picLocks noChangeAspect="1" noChangeArrowheads="1"/>
          </p:cNvPicPr>
          <p:nvPr/>
        </p:nvPicPr>
        <p:blipFill>
          <a:blip r:embed="rId2" cstate="print"/>
          <a:srcRect/>
          <a:stretch>
            <a:fillRect/>
          </a:stretch>
        </p:blipFill>
        <p:spPr bwMode="auto">
          <a:xfrm>
            <a:off x="0" y="-315417"/>
            <a:ext cx="9144000" cy="7173417"/>
          </a:xfrm>
          <a:prstGeom prst="rect">
            <a:avLst/>
          </a:prstGeom>
          <a:noFill/>
        </p:spPr>
      </p:pic>
      <p:sp>
        <p:nvSpPr>
          <p:cNvPr id="3" name="2 Rectángulo"/>
          <p:cNvSpPr/>
          <p:nvPr/>
        </p:nvSpPr>
        <p:spPr>
          <a:xfrm>
            <a:off x="467544" y="5013176"/>
            <a:ext cx="8136904" cy="1384995"/>
          </a:xfrm>
          <a:prstGeom prst="rect">
            <a:avLst/>
          </a:prstGeom>
        </p:spPr>
        <p:txBody>
          <a:bodyPr wrap="square">
            <a:spAutoFit/>
          </a:bodyPr>
          <a:lstStyle/>
          <a:p>
            <a:pPr algn="ctr"/>
            <a:endPar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**El agua antes de acostarse también ayudará a prevenir los calambres nocturnos de piernas .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82011.jpg"/>
          <p:cNvPicPr>
            <a:picLocks noChangeAspect="1" noChangeArrowheads="1"/>
          </p:cNvPicPr>
          <p:nvPr/>
        </p:nvPicPr>
        <p:blipFill>
          <a:blip r:embed="rId2" cstate="print"/>
          <a:srcRect/>
          <a:stretch>
            <a:fillRect/>
          </a:stretch>
        </p:blipFill>
        <p:spPr bwMode="auto">
          <a:xfrm>
            <a:off x="0" y="0"/>
            <a:ext cx="10287000" cy="6858000"/>
          </a:xfrm>
          <a:prstGeom prst="rect">
            <a:avLst/>
          </a:prstGeom>
          <a:noFill/>
        </p:spPr>
      </p:pic>
      <p:sp>
        <p:nvSpPr>
          <p:cNvPr id="3" name="2 Rectángulo"/>
          <p:cNvSpPr/>
          <p:nvPr/>
        </p:nvSpPr>
        <p:spPr>
          <a:xfrm>
            <a:off x="179512" y="332656"/>
            <a:ext cx="4572000" cy="2246769"/>
          </a:xfrm>
          <a:prstGeom prst="rect">
            <a:avLst/>
          </a:prstGeom>
        </p:spPr>
        <p:txBody>
          <a:bodyPr>
            <a:spAutoFit/>
          </a:bodyPr>
          <a:lstStyle/>
          <a:p>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 Los músculos de las piernas están buscando hidratarse cuando dan esos calambres de pantorrilla y/o muslos.*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rr_4.jpg"/>
          <p:cNvPicPr>
            <a:picLocks noChangeAspect="1" noChangeArrowheads="1"/>
          </p:cNvPicPr>
          <p:nvPr/>
        </p:nvPicPr>
        <p:blipFill>
          <a:blip r:embed="rId2" cstate="print"/>
          <a:srcRect l="5815" t="5508" r="6955" b="22098"/>
          <a:stretch>
            <a:fillRect/>
          </a:stretch>
        </p:blipFill>
        <p:spPr bwMode="auto">
          <a:xfrm>
            <a:off x="0" y="0"/>
            <a:ext cx="9144000" cy="693971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18202.jpg"/>
          <p:cNvPicPr>
            <a:picLocks noChangeAspect="1" noChangeArrowheads="1"/>
          </p:cNvPicPr>
          <p:nvPr/>
        </p:nvPicPr>
        <p:blipFill>
          <a:blip r:embed="rId2" cstate="print"/>
          <a:srcRect r="1674"/>
          <a:stretch>
            <a:fillRect/>
          </a:stretch>
        </p:blipFill>
        <p:spPr bwMode="auto">
          <a:xfrm>
            <a:off x="0" y="0"/>
            <a:ext cx="9144000" cy="6858000"/>
          </a:xfrm>
          <a:prstGeom prst="rect">
            <a:avLst/>
          </a:prstGeom>
          <a:noFill/>
        </p:spPr>
      </p:pic>
      <p:sp>
        <p:nvSpPr>
          <p:cNvPr id="2" name="1 Rectángulo"/>
          <p:cNvSpPr/>
          <p:nvPr/>
        </p:nvSpPr>
        <p:spPr>
          <a:xfrm>
            <a:off x="539552" y="404664"/>
            <a:ext cx="5976664" cy="2646878"/>
          </a:xfrm>
          <a:prstGeom prst="rect">
            <a:avLst/>
          </a:prstGeom>
        </p:spPr>
        <p:txBody>
          <a:bodyPr wrap="square">
            <a:spAutoFit/>
          </a:bodyPr>
          <a:lstStyle/>
          <a:p>
            <a:r>
              <a:rPr lang="es-ES" sz="28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Cerca del 90% de ataques al corazón ocurren en la mañana y pueden ser minimizados si se toma 1 o 2 vasos antes de acostarse por la noche</a:t>
            </a:r>
          </a:p>
          <a:p>
            <a:r>
              <a:rPr lang="es-ES" dirty="0" smtClean="0"/>
              <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23528" y="332656"/>
            <a:ext cx="4572000" cy="2616101"/>
          </a:xfrm>
          <a:prstGeom prst="rect">
            <a:avLst/>
          </a:prstGeom>
        </p:spPr>
        <p:txBody>
          <a:bodyPr>
            <a:spAutoFit/>
          </a:bodyPr>
          <a:lstStyle/>
          <a:p>
            <a:pPr>
              <a:buFontTx/>
              <a:buChar char="-"/>
            </a:pPr>
            <a:r>
              <a:rPr lang="es-E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Un vaso de agua </a:t>
            </a:r>
          </a:p>
          <a:p>
            <a:pPr>
              <a:buFontTx/>
              <a:buChar char="-"/>
            </a:pPr>
            <a:r>
              <a:rPr lang="es-E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Evita un derrame cerebral y un ataque </a:t>
            </a:r>
          </a:p>
          <a:p>
            <a:pPr>
              <a:buFontTx/>
              <a:buChar char="-"/>
            </a:pPr>
            <a:r>
              <a:rPr lang="es-E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al corazón </a:t>
            </a:r>
            <a:r>
              <a:rPr lang="es-ES" dirty="0" smtClean="0"/>
              <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18209.jpg"/>
          <p:cNvPicPr>
            <a:picLocks noChangeAspect="1" noChangeArrowheads="1"/>
          </p:cNvPicPr>
          <p:nvPr/>
        </p:nvPicPr>
        <p:blipFill>
          <a:blip r:embed="rId2" cstate="print"/>
          <a:srcRect/>
          <a:stretch>
            <a:fillRect/>
          </a:stretch>
        </p:blipFill>
        <p:spPr bwMode="auto">
          <a:xfrm>
            <a:off x="0" y="0"/>
            <a:ext cx="9355968" cy="6858000"/>
          </a:xfrm>
          <a:prstGeom prst="rect">
            <a:avLst/>
          </a:prstGeom>
          <a:noFill/>
        </p:spPr>
      </p:pic>
      <p:sp>
        <p:nvSpPr>
          <p:cNvPr id="2" name="1 Rectángulo"/>
          <p:cNvSpPr/>
          <p:nvPr/>
        </p:nvSpPr>
        <p:spPr>
          <a:xfrm>
            <a:off x="1259632" y="5085184"/>
            <a:ext cx="6858000" cy="1508105"/>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Un </a:t>
            </a:r>
            <a:r>
              <a:rPr lang="es-ES" sz="28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vaso de agua después de despertarse </a:t>
            </a:r>
            <a: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-Ayuda a activar los órganos internos </a:t>
            </a:r>
            <a:r>
              <a:rPr lang="es-ES" dirty="0" smtClean="0"/>
              <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18206.jpg"/>
          <p:cNvPicPr>
            <a:picLocks noChangeAspect="1" noChangeArrowheads="1"/>
          </p:cNvPicPr>
          <p:nvPr/>
        </p:nvPicPr>
        <p:blipFill>
          <a:blip r:embed="rId2" cstate="print"/>
          <a:srcRect r="25971"/>
          <a:stretch>
            <a:fillRect/>
          </a:stretch>
        </p:blipFill>
        <p:spPr bwMode="auto">
          <a:xfrm>
            <a:off x="-1" y="-1"/>
            <a:ext cx="9144001" cy="8255237"/>
          </a:xfrm>
          <a:prstGeom prst="rect">
            <a:avLst/>
          </a:prstGeom>
          <a:noFill/>
        </p:spPr>
      </p:pic>
      <p:sp>
        <p:nvSpPr>
          <p:cNvPr id="2" name="1 Rectángulo"/>
          <p:cNvSpPr/>
          <p:nvPr/>
        </p:nvSpPr>
        <p:spPr>
          <a:xfrm>
            <a:off x="611560" y="260648"/>
            <a:ext cx="4572000" cy="1938992"/>
          </a:xfrm>
          <a:prstGeom prst="rect">
            <a:avLst/>
          </a:prstGeom>
        </p:spPr>
        <p:txBody>
          <a:bodyPr>
            <a:spAutoFit/>
          </a:bodyPr>
          <a:lstStyle/>
          <a:p>
            <a:r>
              <a:rPr lang="es-ES" sz="28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Un vaso de agua 30 minutos antes de cada </a:t>
            </a:r>
            <a: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comida</a:t>
            </a:r>
            <a:b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es-ES" sz="28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-ayuda a la digestión </a:t>
            </a:r>
            <a:r>
              <a:rPr lang="es-ES" dirty="0" smtClean="0"/>
              <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5122" name="Picture 2" descr="C:\Documents and Settings\Dell\Escritorio\Horarios-para-tomar-agua.png"/>
          <p:cNvPicPr>
            <a:picLocks noChangeAspect="1" noChangeArrowheads="1"/>
          </p:cNvPicPr>
          <p:nvPr/>
        </p:nvPicPr>
        <p:blipFill>
          <a:blip r:embed="rId4" cstate="print"/>
          <a:srcRect/>
          <a:stretch>
            <a:fillRect/>
          </a:stretch>
        </p:blipFill>
        <p:spPr bwMode="auto">
          <a:xfrm>
            <a:off x="539551" y="548680"/>
            <a:ext cx="7899635" cy="57606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11" name="Picture 3" descr="illusion-019"/>
          <p:cNvPicPr>
            <a:picLocks noChangeAspect="1" noChangeArrowheads="1" noCrop="1"/>
          </p:cNvPicPr>
          <p:nvPr/>
        </p:nvPicPr>
        <p:blipFill>
          <a:blip r:embed="rId3" cstate="print">
            <a:duotone>
              <a:schemeClr val="accent5">
                <a:shade val="45000"/>
                <a:satMod val="135000"/>
              </a:schemeClr>
              <a:prstClr val="white"/>
            </a:duotone>
            <a:lum bright="31000"/>
          </a:blip>
          <a:srcRect/>
          <a:stretch>
            <a:fillRect/>
          </a:stretch>
        </p:blipFill>
        <p:spPr bwMode="auto">
          <a:xfrm>
            <a:off x="0" y="0"/>
            <a:ext cx="9144000" cy="6948488"/>
          </a:xfrm>
          <a:prstGeom prst="rect">
            <a:avLst/>
          </a:prstGeom>
          <a:noFill/>
          <a:ln w="9525">
            <a:noFill/>
            <a:miter lim="800000"/>
            <a:headEnd/>
            <a:tailEnd/>
          </a:ln>
        </p:spPr>
      </p:pic>
      <p:sp>
        <p:nvSpPr>
          <p:cNvPr id="6" name="5 Rectángulo"/>
          <p:cNvSpPr/>
          <p:nvPr/>
        </p:nvSpPr>
        <p:spPr>
          <a:xfrm>
            <a:off x="1763688" y="1700808"/>
            <a:ext cx="5328180"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UN VASO DE AGU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VASO DE AGUA</Template>
  <TotalTime>10</TotalTime>
  <Words>300</Words>
  <Application>Microsoft Office PowerPoint</Application>
  <PresentationFormat>Presentación en pantalla (4:3)</PresentationFormat>
  <Paragraphs>60</Paragraphs>
  <Slides>27</Slides>
  <Notes>1</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UN VASO DE AGUA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2015-01-02T15:11:38Z</dcterms:created>
  <dcterms:modified xsi:type="dcterms:W3CDTF">2015-01-02T15:22:01Z</dcterms:modified>
</cp:coreProperties>
</file>