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82" r:id="rId3"/>
    <p:sldId id="302" r:id="rId4"/>
    <p:sldId id="279" r:id="rId5"/>
    <p:sldId id="274" r:id="rId6"/>
    <p:sldId id="280" r:id="rId7"/>
    <p:sldId id="275" r:id="rId8"/>
    <p:sldId id="281" r:id="rId9"/>
    <p:sldId id="273" r:id="rId10"/>
    <p:sldId id="284" r:id="rId11"/>
    <p:sldId id="272" r:id="rId12"/>
    <p:sldId id="283" r:id="rId13"/>
    <p:sldId id="271" r:id="rId14"/>
    <p:sldId id="285" r:id="rId15"/>
    <p:sldId id="270" r:id="rId16"/>
    <p:sldId id="286" r:id="rId17"/>
    <p:sldId id="269" r:id="rId18"/>
    <p:sldId id="287" r:id="rId19"/>
    <p:sldId id="268" r:id="rId20"/>
    <p:sldId id="288" r:id="rId21"/>
    <p:sldId id="267" r:id="rId22"/>
    <p:sldId id="289" r:id="rId23"/>
    <p:sldId id="266" r:id="rId24"/>
    <p:sldId id="290" r:id="rId25"/>
    <p:sldId id="265" r:id="rId26"/>
    <p:sldId id="291" r:id="rId27"/>
    <p:sldId id="264" r:id="rId28"/>
    <p:sldId id="292" r:id="rId29"/>
    <p:sldId id="263" r:id="rId30"/>
    <p:sldId id="293" r:id="rId31"/>
    <p:sldId id="262" r:id="rId32"/>
    <p:sldId id="294" r:id="rId33"/>
    <p:sldId id="261" r:id="rId34"/>
    <p:sldId id="295" r:id="rId35"/>
    <p:sldId id="276" r:id="rId36"/>
    <p:sldId id="297" r:id="rId37"/>
    <p:sldId id="260" r:id="rId38"/>
    <p:sldId id="301" r:id="rId39"/>
    <p:sldId id="258" r:id="rId40"/>
    <p:sldId id="298" r:id="rId41"/>
    <p:sldId id="257" r:id="rId42"/>
    <p:sldId id="300" r:id="rId43"/>
    <p:sldId id="278" r:id="rId44"/>
    <p:sldId id="299" r:id="rId45"/>
    <p:sldId id="277" r:id="rId46"/>
    <p:sldId id="303" r:id="rId47"/>
    <p:sldId id="304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DDxhsuDJD0lMM5gs/aT/g" hashData="xAAItQhayhrNJd+/eJsX95CQS7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3300"/>
    <a:srgbClr val="CC9900"/>
    <a:srgbClr val="FF9900"/>
    <a:srgbClr val="6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40" autoAdjust="0"/>
    <p:restoredTop sz="96673" autoAdjust="0"/>
  </p:normalViewPr>
  <p:slideViewPr>
    <p:cSldViewPr>
      <p:cViewPr>
        <p:scale>
          <a:sx n="40" d="100"/>
          <a:sy n="40" d="100"/>
        </p:scale>
        <p:origin x="-1422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7E0B8-2D25-481A-B504-EF9B601FDEED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71963-16AC-4EE5-B11A-B8D6190A1E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71963-16AC-4EE5-B11A-B8D6190A1E54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96CCA-DE39-435D-81D8-9EBDE7AA1F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9D0F2-1DF0-48BC-8CAC-D6905482839E}" type="datetimeFigureOut">
              <a:rPr lang="es-ES" smtClean="0"/>
              <a:pPr/>
              <a:t>13/06/2013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6B994-E722-47BE-8920-D62562CD6B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7D1D38-0D02-4EAA-9593-A9353F662F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1303192241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19488_devushka_shatenka_tarelka_vilka_salat_ovoshhi_ocha_1680x1050_(www.GdeFon.ru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7" name="6 Imagen" descr="cooltext107333918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357166"/>
            <a:ext cx="1785950" cy="1049982"/>
          </a:xfrm>
          <a:prstGeom prst="rect">
            <a:avLst/>
          </a:prstGeom>
        </p:spPr>
      </p:pic>
      <p:pic>
        <p:nvPicPr>
          <p:cNvPr id="8" name="7 Imagen" descr="cooltext107333948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428604"/>
            <a:ext cx="857256" cy="953478"/>
          </a:xfrm>
          <a:prstGeom prst="rect">
            <a:avLst/>
          </a:prstGeom>
        </p:spPr>
      </p:pic>
      <p:pic>
        <p:nvPicPr>
          <p:cNvPr id="9" name="8 Imagen" descr="cooltext107333969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834" y="357166"/>
            <a:ext cx="1500166" cy="928228"/>
          </a:xfrm>
          <a:prstGeom prst="rect">
            <a:avLst/>
          </a:prstGeom>
        </p:spPr>
      </p:pic>
      <p:pic>
        <p:nvPicPr>
          <p:cNvPr id="10" name="9 Imagen" descr="cooltext107333994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3570" y="1285860"/>
            <a:ext cx="2590476" cy="1384127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215174" y="600076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latin typeface="Agency FB" pitchFamily="34" charset="0"/>
              </a:rPr>
              <a:t>Esta es una creación de </a:t>
            </a:r>
            <a:r>
              <a:rPr lang="es-ES" sz="1200" b="1" dirty="0" err="1" smtClean="0">
                <a:solidFill>
                  <a:schemeClr val="bg1"/>
                </a:solidFill>
                <a:latin typeface="Agency FB" pitchFamily="34" charset="0"/>
              </a:rPr>
              <a:t>Jaz-Pac</a:t>
            </a:r>
            <a:endParaRPr lang="es-ES" sz="12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checker dir="vert"/>
    <p:sndAc>
      <p:stSnd loop="1">
        <p:snd r:embed="rId2" name="Chris Spheeris - Remain In Mo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84538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</p:spPr>
      </p:pic>
      <p:sp>
        <p:nvSpPr>
          <p:cNvPr id="5" name="4 CuadroTexto"/>
          <p:cNvSpPr txBox="1"/>
          <p:nvPr/>
        </p:nvSpPr>
        <p:spPr>
          <a:xfrm>
            <a:off x="6072198" y="642918"/>
            <a:ext cx="251966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Alimentos  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00694" y="1285860"/>
            <a:ext cx="3276282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Anti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envejecimiento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4500562" cy="6858000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357686" y="0"/>
            <a:ext cx="4786314" cy="6858000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4429124" cy="6858000"/>
          </a:xfrm>
          <a:prstGeom prst="rtTriangle">
            <a:avLst/>
          </a:prstGeom>
          <a:gradFill flip="none" rotWithShape="1">
            <a:gsLst>
              <a:gs pos="62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429124" y="0"/>
            <a:ext cx="4714876" cy="6858000"/>
          </a:xfrm>
          <a:prstGeom prst="rtTriangle">
            <a:avLst/>
          </a:prstGeom>
          <a:gradFill>
            <a:gsLst>
              <a:gs pos="6200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-3143304" y="6572272"/>
            <a:ext cx="48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1024px-Salmon_nigi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89"/>
            <a:ext cx="9144000" cy="683402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1428736"/>
            <a:ext cx="592935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Salmón</a:t>
            </a:r>
            <a:endParaRPr lang="en-US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los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pescados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populares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en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salmón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rico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proteínas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en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ácidos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grasos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omega-3. "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ácidos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reducen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inflamación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del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y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mejoran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del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inmunológico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John La Puma </a:t>
            </a:r>
          </a:p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 </a:t>
            </a:r>
            <a:r>
              <a:rPr lang="en-U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ChefMD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algn="ctr">
              <a:spcBef>
                <a:spcPct val="50000"/>
              </a:spcBef>
            </a:pP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Guía de un amante de la comida con la Medicina culinaria</a:t>
            </a:r>
            <a:endParaRPr lang="en-U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539-desktop-wallpapers-sush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ater_24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89"/>
            <a:ext cx="9144000" cy="683402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1000108"/>
            <a:ext cx="5643602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Leche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duda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bondades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sabías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fitoquímicos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trabajan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mejorar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corporal y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general. "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sociedades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longevos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consumen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regularmente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leche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contiene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D, K y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calcio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degradación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los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huesos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crítica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Iodo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importantísimo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tiroidea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posee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nutrientes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potasio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magnesio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riboflavina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B12,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necesarias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cardíaca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Lo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interesante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leche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agentes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inhiben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cáncer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piel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colorectal",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señala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QTN953F-5T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584cc805c005e4a0fa049bb8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g13413313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05"/>
            <a:ext cx="9144000" cy="681059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71604" y="1428736"/>
            <a:ext cx="578647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Tomates</a:t>
            </a: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Exquisitos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ensalada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sopas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salsa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pasta, los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tomates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flavonoides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"Los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flavonoides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químicos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anti-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inflamatorios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licopeno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caroteno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conocido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color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brillante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explica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John La Puma,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"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ChefMD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Guía de un amante de la comida con la Medicina culinaria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forma de absorber 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licopeno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experto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pizca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ankoboev.Ru_tomatnyi_sok_tomaty.jpg"/>
          <p:cNvPicPr>
            <a:picLocks noChangeAspect="1"/>
          </p:cNvPicPr>
          <p:nvPr/>
        </p:nvPicPr>
        <p:blipFill>
          <a:blip r:embed="rId2"/>
          <a:srcRect l="1188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ugo de tomates-150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ino-win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51" y="0"/>
            <a:ext cx="884489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43042" y="1148745"/>
            <a:ext cx="578647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</a:t>
            </a: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no solo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placentero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ha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ubicado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recientemente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en la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pública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elixir anti-aging, y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razón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Los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propiedades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anti-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descubierto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único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resveratrol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poderosos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efectos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anti-age (anti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 Se produce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fermentación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abunda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un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blanco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explica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Grigory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fundador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The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Complex, un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pérdida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peso anti-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¿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actúa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Engaña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genes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específicos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controlar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metabólicos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reparan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ADN y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proveen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propiedades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beneficiosas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larga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 smtClean="0">
              <a:solidFill>
                <a:srgbClr val="FF0000"/>
              </a:solidFill>
            </a:endParaRPr>
          </a:p>
          <a:p>
            <a:endParaRPr lang="es-E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25-12021614001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1308673756_1216184443_wi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Los-frutos-rojos-como-las-fres_54361908769_54028874188_960_6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000100" y="1428736"/>
            <a:ext cx="6643733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Frutos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Rojos</a:t>
            </a:r>
            <a:endParaRPr 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ideales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despertar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Los blueberries y blackberries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contienen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poderosos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fitonutrientes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flavonoides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efectos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"Los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flavonoides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células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comunicarse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eficientemente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entre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sido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asociados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reducción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enfermedades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degenerativas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Alzheimer y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demencia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contienen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fitonutriente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ácido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ellagic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demostrado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anticancerígeno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/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nywalls.com-38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3a7ilek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ea-tea-8307629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071538" y="1285860"/>
            <a:ext cx="6715171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 </a:t>
            </a:r>
            <a:r>
              <a:rPr lang="en-US" sz="3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sido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usado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miles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bebida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tradicionalmente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terapéutica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promueve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longevidad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"Es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un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EGCG,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desarrollo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células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dañinas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mantener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estructural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membranas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células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El EGCG,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a 50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populares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 y E.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hecho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taza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equivalente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efecto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porción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3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omar-té-verde-para-adelgaz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095338946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8390336253_4fc6188e32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000100" y="1285860"/>
            <a:ext cx="700092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Calabaza</a:t>
            </a:r>
            <a:endParaRPr 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Aprovecha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época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calabaza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viene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cargada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nutrientes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esenciales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estimulan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metabólica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disminuyen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sangre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disminuyen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colesterol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sufre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diabetes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obesidad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experto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96244785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Bankoboev.Ru_tykva_dachnaya_osennyay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soy-ac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500430" y="1000108"/>
            <a:ext cx="17780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soja </a:t>
            </a:r>
          </a:p>
          <a:p>
            <a:endParaRPr lang="es-ES" sz="36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1500166" y="1714488"/>
            <a:ext cx="62865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soja y su cultivo aparecen en las leyendas japonesas y chinas más antiguas. La tradición japonesa recoge en su mitología que las islas fueron creadas después de una larga guerra entre dioses y en este mismo relato se citan los “cinco granos sagrados” dados por los dioses: soja, cebada, arroz, mijo y avena, que constituyen desde el pasado su alimento primordial. Según un antiguo dicho japonés, el que cultiva soja tiene carne, leche, queso, pan y aceite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3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1028123636446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5" y="0"/>
            <a:ext cx="9123110" cy="6858000"/>
          </a:xfrm>
          <a:prstGeom prst="rect">
            <a:avLst/>
          </a:prstGeom>
        </p:spPr>
      </p:pic>
      <p:pic>
        <p:nvPicPr>
          <p:cNvPr id="5" name="4 Imagen" descr="am_79224_4448840_6677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vocado_8034024x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142976" y="1500174"/>
            <a:ext cx="6572296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92D050"/>
                </a:solidFill>
              </a:rPr>
              <a:t>Aguacate</a:t>
            </a:r>
            <a:r>
              <a:rPr lang="en-US" sz="3200" b="1" dirty="0" smtClean="0">
                <a:solidFill>
                  <a:srgbClr val="92D050"/>
                </a:solidFill>
              </a:rPr>
              <a:t> o </a:t>
            </a:r>
            <a:r>
              <a:rPr lang="en-US" sz="3200" b="1" dirty="0" err="1" smtClean="0">
                <a:solidFill>
                  <a:srgbClr val="92D050"/>
                </a:solidFill>
              </a:rPr>
              <a:t>Palta</a:t>
            </a:r>
            <a:r>
              <a:rPr lang="en-US" dirty="0" smtClean="0">
                <a:solidFill>
                  <a:srgbClr val="92D050"/>
                </a:solidFill>
              </a:rPr>
              <a:t/>
            </a:r>
            <a:br>
              <a:rPr lang="en-US" dirty="0" smtClean="0">
                <a:solidFill>
                  <a:srgbClr val="92D050"/>
                </a:solidFill>
              </a:rPr>
            </a:br>
            <a:endParaRPr lang="en-US" dirty="0" smtClean="0">
              <a:solidFill>
                <a:srgbClr val="92D05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compartir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un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exquisito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guacamole, los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aguacates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contienen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antiedad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ser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grasas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monosaturadas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reducenel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colesterol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disminuye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complicaciones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corazón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larga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E, un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mantiene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piel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rgbClr val="92D050"/>
              </a:solidFill>
            </a:endParaRPr>
          </a:p>
          <a:p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ocado-half_peax_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Pal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_8-af9053ed-c170-11e2-9062-7637b2d61c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714480" y="1857364"/>
            <a:ext cx="5786478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Ciruelas</a:t>
            </a:r>
            <a:r>
              <a:rPr lang="en-US" sz="32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pasas</a:t>
            </a:r>
            <a:endParaRPr lang="en-US" sz="32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ciruelas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tener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muy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aspecto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alta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concentración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ninguna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"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proliferación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radicales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muy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peligrosos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oxígeno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grasas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parte integral de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células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los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tejidos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del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Su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prevención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reduce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cáncer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radicales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mutaciones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ADN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resultan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crecimientos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cancerígenos</a:t>
            </a:r>
            <a:r>
              <a:rPr lang="en-US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 </a:t>
            </a:r>
          </a:p>
          <a:p>
            <a:endParaRPr lang="es-ES" dirty="0" smtClean="0">
              <a:solidFill>
                <a:srgbClr val="CC3300"/>
              </a:solidFill>
            </a:endParaRPr>
          </a:p>
          <a:p>
            <a:endParaRPr lang="es-ES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 spd="slow" advTm="39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738234ec487e4d6894717cb6ff08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-chernosli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ob_b79b8764929a9bcc7d9c57074e77fdf1_caf-c3-a9-001-l-d-jpg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357290" y="2000240"/>
            <a:ext cx="6500857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Café</a:t>
            </a: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mecanismo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todavía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café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contra la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cirrosis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cáncer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hígado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Enfermedad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Parkinson y la diabetes",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John La Puma.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especialista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café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químicos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metabólicamente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activos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entre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cafeína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pueden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sentido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/>
            <a:endParaRPr lang="es-ES" b="1" dirty="0" smtClean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CC9900"/>
              </a:solidFill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t-top-desktop-coffee-wallpapers-hd-coffee-wallpaper-pictures-backgrounds-02_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5" name="4 Imagen" descr="Cafe-sa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58908-1366x768_DesktopNexus.c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sp>
        <p:nvSpPr>
          <p:cNvPr id="7" name="6 CuadroTexto"/>
          <p:cNvSpPr txBox="1"/>
          <p:nvPr/>
        </p:nvSpPr>
        <p:spPr>
          <a:xfrm>
            <a:off x="1571604" y="2000240"/>
            <a:ext cx="6286543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Chocolate</a:t>
            </a: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placer comer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alto sea el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nivel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cacao,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habilidad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chocolate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amargo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dilatar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arterias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ayudándolas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retener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flexibilidad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elasticidad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disminuir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presión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arterial, lo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retrasar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dice  John La Puma. </a:t>
            </a:r>
          </a:p>
          <a:p>
            <a:endParaRPr lang="es-ES" dirty="0" smtClean="0">
              <a:solidFill>
                <a:srgbClr val="CC9900"/>
              </a:solidFill>
            </a:endParaRPr>
          </a:p>
          <a:p>
            <a:endParaRPr lang="es-ES" dirty="0">
              <a:solidFill>
                <a:srgbClr val="CC9900"/>
              </a:solidFill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3996-josephine39s-world-november-201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hocolate Bites Wallpaper 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jo-blanco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357290" y="1785926"/>
            <a:ext cx="6286543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Ajo</a:t>
            </a:r>
            <a:endParaRPr lang="en-US" sz="32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impacto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tan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olor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vale la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pena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"Los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demostraron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personas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comen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pequeñas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cantidades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ajo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la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semana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son 50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ciento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propensos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desarrollar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ciertos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cáncer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Sadhkin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q-wallpapers_ru_food_1817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zosnek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fleurette_de_brocoli_et_romanesco_rties_ail_et_coriandr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285852" y="1571612"/>
            <a:ext cx="6357981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Brócoli</a:t>
            </a:r>
            <a:endParaRPr lang="en-US" sz="3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tan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Sadhkin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llamarlo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superpoderoso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"El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brócoli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cargo de regular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inmunológico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prevenir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combatir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infecciones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vitamina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C, un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esencial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un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poderoso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moléculas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proteínas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carbohidratos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lípidos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los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radicales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(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celular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provoca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envejecimiento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b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rgbClr val="92D050"/>
              </a:solidFill>
            </a:endParaRPr>
          </a:p>
          <a:p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brocol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rout_Trim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1428736"/>
            <a:ext cx="5500725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Salmón</a:t>
            </a: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los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pescados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populares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proteínas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en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grasos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omega-3. "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ácidos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reducen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inflamación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inmunológico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John La Puma,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ChefMD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 Food Lover's Guide to Culinary Medicine. </a:t>
            </a:r>
          </a:p>
          <a:p>
            <a:pPr algn="ctr"/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esh_salmon_steak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ish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5448803362_2bf67040aa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142976" y="1714488"/>
            <a:ext cx="671517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Vegetales</a:t>
            </a:r>
            <a:r>
              <a:rPr lang="en-US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de </a:t>
            </a:r>
            <a:r>
              <a:rPr lang="en-US" sz="32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hoja</a:t>
            </a:r>
            <a:r>
              <a:rPr lang="en-US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2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</a:t>
            </a:r>
            <a:endParaRPr lang="en-US" sz="32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los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saborean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fresca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ensalada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un mix de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oportunidad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comer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detener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reloj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los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"Las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hojas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verdes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especialmente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espinaca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pueden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ayudar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protegerte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edad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espinaca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particular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degeneración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macular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relacionada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edad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nutricionista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Deborah </a:t>
            </a:r>
            <a:r>
              <a:rPr lang="en-US" sz="2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Enos</a:t>
            </a:r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0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solidFill>
                <a:srgbClr val="92D050"/>
              </a:solidFill>
            </a:endParaRPr>
          </a:p>
          <a:p>
            <a:endParaRPr lang="es-ES" sz="20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uffy green salad 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nach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nzanas-variadas-1024x8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00166" y="1214422"/>
            <a:ext cx="64294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Manzana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dicho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popular: "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manzana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mantiene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alejado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doctor". ¿El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"Las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manzanas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tienen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excelentes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propiedades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combatir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radicales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ayudan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mantenernos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jóvenes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adentro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afuera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sintetiza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Deborah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Enos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nutricionista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autora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</a:t>
            </a:r>
          </a:p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"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asesor de bienestar en un minuto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</a:t>
            </a:r>
            <a:b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solidFill>
                <a:srgbClr val="FF0000"/>
              </a:solidFill>
            </a:endParaRPr>
          </a:p>
          <a:p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a_ru_0040509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red-apple_emzee_b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6069052-reflexion-de-agua-abstrac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</p:spPr>
      </p:pic>
      <p:sp>
        <p:nvSpPr>
          <p:cNvPr id="7" name="6 CuadroTexto"/>
          <p:cNvSpPr txBox="1"/>
          <p:nvPr/>
        </p:nvSpPr>
        <p:spPr>
          <a:xfrm>
            <a:off x="1428729" y="1714488"/>
            <a:ext cx="6286543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Beber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fundamental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sobrevivir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Tomar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vasos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manejo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óptimo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toxinas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deshechos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organismo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acelera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remoción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sustancias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dañinas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cuerpo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reduciendo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estrés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mejorando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general",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asegura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/>
            <a:endParaRPr lang="es-ES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es-ES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ter-drinking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08770" cy="6858000"/>
          </a:xfr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8"/>
            <a:ext cx="9144000" cy="685804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wallpaper-19302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928794" y="1928802"/>
            <a:ext cx="5286412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Yogurt</a:t>
            </a: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ser un snack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delicioso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doctor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recomienda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contiene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vivas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fortifican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inmunológico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mejoran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metabólica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"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incrementa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resistencia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enfermedades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inmuno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relacionadas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 </a:t>
            </a:r>
          </a:p>
          <a:p>
            <a:pPr algn="ctr"/>
            <a:endParaRPr lang="es-ES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s mariaxhe mix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strawberries-and-yogurt-1024x768-wide-wallpapers.n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860952642_7998e6c749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500166" y="1714488"/>
            <a:ext cx="6000792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Miel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endulzar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bebidas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preparar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comidas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sido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miel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subido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ranking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propiedades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antiage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acuerdo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"Se ha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descubierto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miel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tan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antioxidantes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frutas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vegetales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saludables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proveer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energía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carbohidratos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esenciales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activo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</a:t>
            </a:r>
            <a: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en-US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spd="slow" advTm="32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pic>
        <p:nvPicPr>
          <p:cNvPr id="5" name="4 Imagen" descr="321355453_5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5ed3af962ce4f3a555385050b12434d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1428728" y="1714488"/>
            <a:ext cx="5500726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Algas</a:t>
            </a:r>
            <a:r>
              <a:rPr lang="en-US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marinas</a:t>
            </a:r>
          </a:p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¿Te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vuelves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loco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sushi?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razón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comerlo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selenio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Iodo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"El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iodo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maneja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función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tiroidea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selenio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previene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crecimiento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células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cancerígneas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Las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algas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marinas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fuente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fibra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solubre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omega-3,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esenciales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doctor </a:t>
            </a:r>
            <a:r>
              <a:rPr lang="en-US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Sadkhin</a:t>
            </a:r>
            <a:r>
              <a:rPr 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yun_130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Filetes de lenteja y algas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formate-_1358958364746.jpg"/>
          <p:cNvPicPr>
            <a:picLocks noGrp="1" noChangeAspect="1"/>
          </p:cNvPicPr>
          <p:nvPr>
            <p:ph idx="1"/>
          </p:nvPr>
        </p:nvPicPr>
        <p:blipFill>
          <a:blip r:embed="rId2"/>
          <a:srcRect l="8333"/>
          <a:stretch>
            <a:fillRect/>
          </a:stretch>
        </p:blipFill>
        <p:spPr>
          <a:xfrm>
            <a:off x="-285784" y="0"/>
            <a:ext cx="9429784" cy="6831258"/>
          </a:xfrm>
        </p:spPr>
      </p:pic>
      <p:pic>
        <p:nvPicPr>
          <p:cNvPr id="5" name="4 Imagen" descr="dibujando-periodistas-beber-agu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088559"/>
            <a:ext cx="3982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Jazmín – Francisco del Olmo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comple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completo</Template>
  <TotalTime>0</TotalTime>
  <Words>563</Words>
  <Application>Microsoft Office PowerPoint</Application>
  <PresentationFormat>Presentación en pantalla (4:3)</PresentationFormat>
  <Paragraphs>66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Presentación1 completo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2013-06-14T02:05:24Z</dcterms:created>
  <dcterms:modified xsi:type="dcterms:W3CDTF">2013-06-14T02:12:12Z</dcterms:modified>
</cp:coreProperties>
</file>