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2" r:id="rId3"/>
    <p:sldId id="304" r:id="rId4"/>
    <p:sldId id="299" r:id="rId5"/>
    <p:sldId id="259" r:id="rId6"/>
    <p:sldId id="261" r:id="rId7"/>
    <p:sldId id="305" r:id="rId8"/>
    <p:sldId id="303" r:id="rId9"/>
    <p:sldId id="300" r:id="rId10"/>
    <p:sldId id="257" r:id="rId11"/>
    <p:sldId id="306" r:id="rId12"/>
    <p:sldId id="262" r:id="rId13"/>
    <p:sldId id="296" r:id="rId14"/>
    <p:sldId id="263" r:id="rId15"/>
    <p:sldId id="307" r:id="rId16"/>
    <p:sldId id="302" r:id="rId17"/>
    <p:sldId id="298" r:id="rId18"/>
    <p:sldId id="258" r:id="rId19"/>
    <p:sldId id="308" r:id="rId20"/>
    <p:sldId id="264" r:id="rId21"/>
    <p:sldId id="294" r:id="rId22"/>
    <p:sldId id="260" r:id="rId23"/>
    <p:sldId id="309" r:id="rId24"/>
    <p:sldId id="265" r:id="rId25"/>
    <p:sldId id="293" r:id="rId26"/>
    <p:sldId id="266" r:id="rId27"/>
    <p:sldId id="310" r:id="rId28"/>
    <p:sldId id="267" r:id="rId29"/>
    <p:sldId id="297" r:id="rId30"/>
    <p:sldId id="269" r:id="rId31"/>
    <p:sldId id="311" r:id="rId32"/>
    <p:sldId id="280" r:id="rId33"/>
    <p:sldId id="289" r:id="rId34"/>
    <p:sldId id="268" r:id="rId35"/>
    <p:sldId id="312" r:id="rId36"/>
    <p:sldId id="270" r:id="rId37"/>
    <p:sldId id="271" r:id="rId38"/>
    <p:sldId id="295" r:id="rId39"/>
    <p:sldId id="313" r:id="rId40"/>
    <p:sldId id="273" r:id="rId41"/>
    <p:sldId id="291" r:id="rId42"/>
    <p:sldId id="277" r:id="rId43"/>
    <p:sldId id="314" r:id="rId44"/>
    <p:sldId id="274" r:id="rId45"/>
    <p:sldId id="290" r:id="rId46"/>
    <p:sldId id="275" r:id="rId47"/>
    <p:sldId id="315" r:id="rId48"/>
    <p:sldId id="276" r:id="rId49"/>
    <p:sldId id="279" r:id="rId50"/>
    <p:sldId id="281" r:id="rId51"/>
    <p:sldId id="316" r:id="rId52"/>
    <p:sldId id="282" r:id="rId53"/>
    <p:sldId id="287" r:id="rId54"/>
    <p:sldId id="284" r:id="rId55"/>
    <p:sldId id="317" r:id="rId56"/>
    <p:sldId id="286" r:id="rId57"/>
    <p:sldId id="288" r:id="rId58"/>
    <p:sldId id="283" r:id="rId59"/>
    <p:sldId id="318" r:id="rId60"/>
    <p:sldId id="285" r:id="rId61"/>
    <p:sldId id="301" r:id="rId62"/>
    <p:sldId id="319" r:id="rId6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LHDKevbagUKa53kOZnelA" hashData="jyIPxqT9mQoa6TpRFLvwgtKWr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3B"/>
    <a:srgbClr val="9E4000"/>
    <a:srgbClr val="2E1E00"/>
    <a:srgbClr val="FF3300"/>
    <a:srgbClr val="FF6600"/>
    <a:srgbClr val="CC0066"/>
    <a:srgbClr val="502604"/>
    <a:srgbClr val="009200"/>
    <a:srgbClr val="006600"/>
    <a:srgbClr val="74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275" autoAdjust="0"/>
    <p:restoredTop sz="94208" autoAdjust="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874A2-C02C-4F1A-9138-9094BB784F83}" type="datetimeFigureOut">
              <a:rPr lang="es-PE" smtClean="0"/>
              <a:pPr/>
              <a:t>9/01/2019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1A17C-8BD9-4E88-97C3-0DA875D0C3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0.png"/><Relationship Id="rId18" Type="http://schemas.openxmlformats.org/officeDocument/2006/relationships/image" Target="../media/image9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572368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5" name="24 Imagen" descr="cooltext311415908971265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674980" y="1428742"/>
            <a:ext cx="2111466" cy="928694"/>
          </a:xfrm>
          <a:prstGeom prst="rect">
            <a:avLst/>
          </a:prstGeom>
        </p:spPr>
      </p:pic>
      <p:pic>
        <p:nvPicPr>
          <p:cNvPr id="26" name="25 Imagen" descr="cooltext31141592659791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3643306" y="2500312"/>
            <a:ext cx="857256" cy="811332"/>
          </a:xfrm>
          <a:prstGeom prst="rect">
            <a:avLst/>
          </a:prstGeom>
        </p:spPr>
      </p:pic>
      <p:pic>
        <p:nvPicPr>
          <p:cNvPr id="27" name="26 Imagen" descr="cooltext311415939742025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643438" y="2518388"/>
            <a:ext cx="1143008" cy="853812"/>
          </a:xfrm>
          <a:prstGeom prst="rect">
            <a:avLst/>
          </a:prstGeom>
        </p:spPr>
      </p:pic>
      <p:pic>
        <p:nvPicPr>
          <p:cNvPr id="28" name="27 Imagen" descr="cooltext311415954048764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3214678" y="3429006"/>
            <a:ext cx="2888521" cy="897898"/>
          </a:xfrm>
          <a:prstGeom prst="rect">
            <a:avLst/>
          </a:prstGeom>
        </p:spPr>
      </p:pic>
      <p:pic>
        <p:nvPicPr>
          <p:cNvPr id="29" name="28 Imagen" descr="cooltext311416451597740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3643306" y="4429138"/>
            <a:ext cx="1857388" cy="360724"/>
          </a:xfrm>
          <a:prstGeom prst="rect">
            <a:avLst/>
          </a:prstGeom>
        </p:spPr>
      </p:pic>
      <p:pic>
        <p:nvPicPr>
          <p:cNvPr id="30" name="29 Imagen" descr="stock-photo-15572368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Waltz of Love by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8000"/>
                            </p:stCondLst>
                            <p:childTnLst>
                              <p:par>
                                <p:cTn id="1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28662" y="1928808"/>
            <a:ext cx="3500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Somos lo que comemos. 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La alimentación es crucial para tener una buena salud, y hay que tomarse en serio la dieta por el poder que tiene para condicionar el funcionamiento de nuestro cuerpo y de nuestro cerebro.</a:t>
            </a:r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3357568"/>
            <a:ext cx="457203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Nuestro organismo requiere diferentes nutrientes para funcionar correctamente, por lo que es importante conocer las propiedades de diferentes alimentos.</a:t>
            </a:r>
          </a:p>
          <a:p>
            <a:endParaRPr lang="es-PE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580b57fcd9996e24bc43c22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14296"/>
            <a:ext cx="2738430" cy="273843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7264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0000"/>
            </a:gs>
            <a:gs pos="50000">
              <a:srgbClr val="00823B">
                <a:shade val="67500"/>
                <a:satMod val="115000"/>
              </a:srgbClr>
            </a:gs>
            <a:gs pos="100000">
              <a:srgbClr val="00823B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OCOL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27787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Medio marco"/>
          <p:cNvSpPr/>
          <p:nvPr/>
        </p:nvSpPr>
        <p:spPr>
          <a:xfrm rot="13621734">
            <a:off x="2598245" y="-1977814"/>
            <a:ext cx="3735156" cy="3840245"/>
          </a:xfrm>
          <a:prstGeom prst="halfFrame">
            <a:avLst>
              <a:gd name="adj1" fmla="val 5998"/>
              <a:gd name="adj2" fmla="val 5977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3570980" flipH="1" flipV="1">
            <a:off x="2471245" y="3252949"/>
            <a:ext cx="3496749" cy="3772871"/>
          </a:xfrm>
          <a:prstGeom prst="halfFrame">
            <a:avLst>
              <a:gd name="adj1" fmla="val 7588"/>
              <a:gd name="adj2" fmla="val 8090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3621734">
            <a:off x="3109088" y="-1638786"/>
            <a:ext cx="2831985" cy="3095752"/>
          </a:xfrm>
          <a:prstGeom prst="halfFrame">
            <a:avLst>
              <a:gd name="adj1" fmla="val 8250"/>
              <a:gd name="adj2" fmla="val 7465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3570980" flipH="1" flipV="1">
            <a:off x="2992514" y="3787276"/>
            <a:ext cx="2546570" cy="2714829"/>
          </a:xfrm>
          <a:prstGeom prst="halfFrame">
            <a:avLst>
              <a:gd name="adj1" fmla="val 9469"/>
              <a:gd name="adj2" fmla="val 9455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rot="13621734">
            <a:off x="3767562" y="-967294"/>
            <a:ext cx="1610856" cy="1893868"/>
          </a:xfrm>
          <a:prstGeom prst="halfFrame">
            <a:avLst>
              <a:gd name="adj1" fmla="val 15866"/>
              <a:gd name="adj2" fmla="val 15993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rot="13570980" flipH="1" flipV="1">
            <a:off x="3564514" y="4320886"/>
            <a:ext cx="1585069" cy="1634892"/>
          </a:xfrm>
          <a:prstGeom prst="halfFrame">
            <a:avLst>
              <a:gd name="adj1" fmla="val 14903"/>
              <a:gd name="adj2" fmla="val 13520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28661" y="2000246"/>
            <a:ext cx="300039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cerebro es una de las partes de nuestra anatomía más importantes: es la “central” desde donde se envían las órdenes al resto del cuerpo</a:t>
            </a:r>
            <a:r>
              <a:rPr lang="es-PE" sz="16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. </a:t>
            </a:r>
            <a:endParaRPr lang="es-PE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3143254"/>
            <a:ext cx="3714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Tenemos que asegurarnos de que nuestra alimentación sea saludable y que a través de ella cuidamos de él.</a:t>
            </a:r>
          </a:p>
          <a:p>
            <a:pPr algn="ctr"/>
            <a:endParaRPr lang="es-PE" sz="1400" b="1" dirty="0" smtClean="0"/>
          </a:p>
          <a:p>
            <a:pPr algn="ctr"/>
            <a:endParaRPr lang="es-PE" sz="1600" b="1" dirty="0"/>
          </a:p>
        </p:txBody>
      </p:sp>
      <p:pic>
        <p:nvPicPr>
          <p:cNvPr id="7" name="6 Imagen" descr="frutas-y-verdur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0"/>
            <a:ext cx="3810027" cy="285752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942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sp>
        <p:nvSpPr>
          <p:cNvPr id="3" name="2 Onda"/>
          <p:cNvSpPr/>
          <p:nvPr/>
        </p:nvSpPr>
        <p:spPr>
          <a:xfrm>
            <a:off x="2357421" y="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>
            <a:off x="2357421" y="964395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1" y="185737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2428859" y="2786064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59" y="3804055"/>
            <a:ext cx="2143140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7" y="0"/>
            <a:ext cx="2155166" cy="1241349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335890" flipH="1">
            <a:off x="4616050" y="868747"/>
            <a:ext cx="2208858" cy="1232783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335890" flipH="1">
            <a:off x="4618390" y="1866688"/>
            <a:ext cx="2153980" cy="1291622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335890" flipH="1">
            <a:off x="4687567" y="2793427"/>
            <a:ext cx="2100724" cy="123069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335890" flipH="1">
            <a:off x="4691634" y="3724184"/>
            <a:ext cx="2153323" cy="1338654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3421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EL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599103" y="2373435"/>
            <a:ext cx="1785950" cy="1643074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825694">
            <a:off x="2682233" y="1449076"/>
            <a:ext cx="1531859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810660">
            <a:off x="3736360" y="648558"/>
            <a:ext cx="1600883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016180">
            <a:off x="4635627" y="1449292"/>
            <a:ext cx="1785950" cy="1801290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870340">
            <a:off x="4681022" y="1985760"/>
            <a:ext cx="1644954" cy="1804431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03308">
            <a:off x="3664484" y="2794532"/>
            <a:ext cx="1712118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357290" y="1857370"/>
            <a:ext cx="25717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En este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pps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voy a presentar algunos de los nutrientes y alimentos que nuestro cerebro necesita para funcionar de manera correcta. </a:t>
            </a:r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3143254"/>
            <a:ext cx="435771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Tanto el déficit  en algunos de estos nutrientes, como el exceso de consumo de algunos de ellos, pueden tener repercusiones negativas en la salud de nuestro organismo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5a5b7bb614d8c4188e0b08f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42858"/>
            <a:ext cx="3143240" cy="2781767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64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 flipH="1" flipV="1">
            <a:off x="2341308" y="1035788"/>
            <a:ext cx="2286016" cy="1660934"/>
          </a:xfrm>
          <a:prstGeom prst="diagStripe">
            <a:avLst>
              <a:gd name="adj" fmla="val 9142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 rot="21385935">
            <a:off x="4618126" y="2641508"/>
            <a:ext cx="2290400" cy="1553777"/>
          </a:xfrm>
          <a:prstGeom prst="diagStripe">
            <a:avLst>
              <a:gd name="adj" fmla="val 9184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5602506" flipH="1" flipV="1">
            <a:off x="5055961" y="821466"/>
            <a:ext cx="1285866" cy="2143140"/>
          </a:xfrm>
          <a:prstGeom prst="diagStripe">
            <a:avLst>
              <a:gd name="adj" fmla="val 8998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5400000">
            <a:off x="2823515" y="2357391"/>
            <a:ext cx="1393041" cy="2071702"/>
          </a:xfrm>
          <a:prstGeom prst="diagStripe">
            <a:avLst>
              <a:gd name="adj" fmla="val 9144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2198432" y="875053"/>
            <a:ext cx="2286016" cy="1660934"/>
          </a:xfrm>
          <a:prstGeom prst="diagStripe">
            <a:avLst>
              <a:gd name="adj" fmla="val 9019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21385935">
            <a:off x="4832440" y="2802242"/>
            <a:ext cx="2290400" cy="1553777"/>
          </a:xfrm>
          <a:prstGeom prst="diagStripe">
            <a:avLst>
              <a:gd name="adj" fmla="val 8937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206974" flipH="1" flipV="1">
            <a:off x="5096540" y="704574"/>
            <a:ext cx="1607355" cy="2143140"/>
          </a:xfrm>
          <a:prstGeom prst="diagStripe">
            <a:avLst>
              <a:gd name="adj" fmla="val 9136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671709" y="2402040"/>
            <a:ext cx="1553777" cy="2357454"/>
          </a:xfrm>
          <a:prstGeom prst="diagStripe">
            <a:avLst>
              <a:gd name="adj" fmla="val 9318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055556" y="714317"/>
            <a:ext cx="2286016" cy="1660934"/>
          </a:xfrm>
          <a:prstGeom prst="diagStripe">
            <a:avLst>
              <a:gd name="adj" fmla="val 9204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5046755" y="2962978"/>
            <a:ext cx="2290400" cy="1553777"/>
          </a:xfrm>
          <a:prstGeom prst="diagStripe">
            <a:avLst>
              <a:gd name="adj" fmla="val 90772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175613" flipH="1" flipV="1">
            <a:off x="5247258" y="656877"/>
            <a:ext cx="1607355" cy="2143140"/>
          </a:xfrm>
          <a:prstGeom prst="diagStripe">
            <a:avLst>
              <a:gd name="adj" fmla="val 9275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528832" y="2562776"/>
            <a:ext cx="1553777" cy="2357454"/>
          </a:xfrm>
          <a:prstGeom prst="diagStripe">
            <a:avLst>
              <a:gd name="adj" fmla="val 9260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1841242" y="660739"/>
            <a:ext cx="2286016" cy="1553777"/>
          </a:xfrm>
          <a:prstGeom prst="diagStripe">
            <a:avLst>
              <a:gd name="adj" fmla="val 93383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261068" y="3123714"/>
            <a:ext cx="2290400" cy="1553777"/>
          </a:xfrm>
          <a:prstGeom prst="diagStripe">
            <a:avLst>
              <a:gd name="adj" fmla="val 9073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2888" flipH="1" flipV="1">
            <a:off x="5320810" y="551306"/>
            <a:ext cx="1607355" cy="2143140"/>
          </a:xfrm>
          <a:prstGeom prst="diagStripe">
            <a:avLst>
              <a:gd name="adj" fmla="val 92764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314519" y="2669933"/>
            <a:ext cx="1553777" cy="2357454"/>
          </a:xfrm>
          <a:prstGeom prst="diagStripe">
            <a:avLst>
              <a:gd name="adj" fmla="val 9144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21268914" flipH="1" flipV="1">
            <a:off x="2567883" y="1378117"/>
            <a:ext cx="2147477" cy="1295673"/>
          </a:xfrm>
          <a:prstGeom prst="diagStripe">
            <a:avLst>
              <a:gd name="adj" fmla="val 9110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5174622" flipH="1" flipV="1">
            <a:off x="5452498" y="455453"/>
            <a:ext cx="1630770" cy="2143141"/>
          </a:xfrm>
          <a:prstGeom prst="diagStripe">
            <a:avLst>
              <a:gd name="adj" fmla="val 9131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21232753">
            <a:off x="4531127" y="2614323"/>
            <a:ext cx="2047320" cy="1236567"/>
          </a:xfrm>
          <a:prstGeom prst="diagStripe">
            <a:avLst>
              <a:gd name="adj" fmla="val 9035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768762">
            <a:off x="2211895" y="2646644"/>
            <a:ext cx="1400859" cy="2671927"/>
          </a:xfrm>
          <a:prstGeom prst="diagStripe">
            <a:avLst>
              <a:gd name="adj" fmla="val 9065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7612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gradFill flip="none" rotWithShape="1">
            <a:gsLst>
              <a:gs pos="42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514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gradFill flip="none" rotWithShape="1">
            <a:gsLst>
              <a:gs pos="4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71504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071538" y="1785932"/>
            <a:ext cx="321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Vitaminas del complejo B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Las diferentes vitaminas del complejo B contribuyen a producir energía, al crecimiento y a la división celular. </a:t>
            </a:r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57224" y="2928940"/>
            <a:ext cx="37147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También se forman parte del proceso de producción de hormonas, enzimas y proteínas. Así como al mantenimiento del sistema nervioso y del sistema inmunitario.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image-5866472f2ac6d.png"/>
          <p:cNvPicPr>
            <a:picLocks noChangeAspect="1"/>
          </p:cNvPicPr>
          <p:nvPr/>
        </p:nvPicPr>
        <p:blipFill>
          <a:blip r:embed="rId3"/>
          <a:srcRect l="8772" t="11695" r="12280" b="6432"/>
          <a:stretch>
            <a:fillRect/>
          </a:stretch>
        </p:blipFill>
        <p:spPr>
          <a:xfrm>
            <a:off x="5429256" y="357172"/>
            <a:ext cx="3214710" cy="250033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58098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58154"/>
          </a:xfrm>
          <a:prstGeom prst="rect">
            <a:avLst/>
          </a:prstGeom>
        </p:spPr>
      </p:pic>
      <p:sp>
        <p:nvSpPr>
          <p:cNvPr id="3" name="2 Triángulo isósceles"/>
          <p:cNvSpPr/>
          <p:nvPr/>
        </p:nvSpPr>
        <p:spPr>
          <a:xfrm rot="10800000">
            <a:off x="0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1500166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928958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4429124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6000792" y="157161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7500958" y="1571618"/>
            <a:ext cx="1643042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4429124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 flipV="1">
            <a:off x="7572396" y="2643188"/>
            <a:ext cx="1571604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 flipV="1">
            <a:off x="6000760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 flipV="1">
            <a:off x="2928926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1500166" y="2643188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 flipV="1">
            <a:off x="0" y="2696766"/>
            <a:ext cx="1500166" cy="910835"/>
          </a:xfrm>
          <a:prstGeom prst="triangle">
            <a:avLst/>
          </a:prstGeom>
          <a:gradFill flip="none" rotWithShape="1">
            <a:gsLst>
              <a:gs pos="46000">
                <a:srgbClr val="6633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1276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accent6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BARICOQU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gradFill flip="none" rotWithShape="1">
            <a:gsLst>
              <a:gs pos="46000">
                <a:srgbClr val="FF66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428728" y="2000246"/>
            <a:ext cx="2928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La vitamina B1 (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Tiamina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)  se ocupa de que el organismo transforme los alimentos en energía para que el cerebro absorba la glucosa</a:t>
            </a:r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58" y="3000378"/>
            <a:ext cx="52864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déficit de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tiamina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puede causar depresión, cansancio, déficit de atención, problemas de memoria o de agilidad mental. Algunos alimentos ricos en 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tiamina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son: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Carne de cerdo , Hígado de ternera,  Huevos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Pasas ,  Jamón,  Pescado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Pollo,  Guisantes,  Semillas de lino, Tomate ,  Patatas</a:t>
            </a:r>
          </a:p>
          <a:p>
            <a:pPr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algn="ctr"/>
            <a:endParaRPr lang="es-PE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7" name="6 Imagen" descr="580b57fcd9996e24bc43c2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214297"/>
            <a:ext cx="3195636" cy="259757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422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10800000">
            <a:off x="0" y="157161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1500166" y="157161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928958" y="157161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4429124" y="157161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6000792" y="157161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7500958" y="1571618"/>
            <a:ext cx="1643042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4429124" y="264318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 flipV="1">
            <a:off x="7572396" y="2643188"/>
            <a:ext cx="1571604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 flipV="1">
            <a:off x="6000760" y="264318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 flipV="1">
            <a:off x="2928926" y="264318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1500166" y="2643188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 flipV="1">
            <a:off x="0" y="2696766"/>
            <a:ext cx="1500166" cy="910835"/>
          </a:xfrm>
          <a:prstGeom prst="triangle">
            <a:avLst/>
          </a:prstGeom>
          <a:gradFill flip="none" rotWithShape="1">
            <a:gsLst>
              <a:gs pos="54000">
                <a:schemeClr val="accent2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57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191837">
            <a:off x="-452437" y="865636"/>
            <a:ext cx="4620785" cy="183881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246806">
            <a:off x="-552494" y="4307172"/>
            <a:ext cx="4432054" cy="168517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53358">
            <a:off x="5138351" y="981162"/>
            <a:ext cx="4495398" cy="171096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444277">
            <a:off x="4970108" y="4156589"/>
            <a:ext cx="4207920" cy="167508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91837">
            <a:off x="-431685" y="1106810"/>
            <a:ext cx="4136044" cy="19985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246806">
            <a:off x="-514891" y="4055521"/>
            <a:ext cx="4001662" cy="20292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53358">
            <a:off x="5486724" y="1189862"/>
            <a:ext cx="4068601" cy="15485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444277">
            <a:off x="5352362" y="4071822"/>
            <a:ext cx="3977779" cy="18599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91837" flipV="1">
            <a:off x="-382769" y="1360141"/>
            <a:ext cx="3773879" cy="172707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246806">
            <a:off x="-695258" y="3895619"/>
            <a:ext cx="3940504" cy="195054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53358">
            <a:off x="5781797" y="1321851"/>
            <a:ext cx="3759891" cy="167126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444277">
            <a:off x="5664294" y="3902334"/>
            <a:ext cx="3646234" cy="165914"/>
          </a:xfrm>
          <a:prstGeom prst="rect">
            <a:avLst/>
          </a:prstGeom>
          <a:solidFill>
            <a:srgbClr val="9E4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571522"/>
            <a:ext cx="9715568" cy="65008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026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m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Onda"/>
          <p:cNvSpPr/>
          <p:nvPr/>
        </p:nvSpPr>
        <p:spPr>
          <a:xfrm>
            <a:off x="2357421" y="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>
            <a:off x="2357421" y="964395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2357421" y="185737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>
            <a:off x="2428859" y="2786064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2428859" y="3804055"/>
            <a:ext cx="2143140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643437" y="0"/>
            <a:ext cx="2155166" cy="1241349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21335890" flipH="1">
            <a:off x="4616050" y="868747"/>
            <a:ext cx="2208858" cy="1232783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21335890" flipH="1">
            <a:off x="4618390" y="1866688"/>
            <a:ext cx="2153980" cy="1291622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21335890" flipH="1">
            <a:off x="4687567" y="2793427"/>
            <a:ext cx="2100724" cy="123069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21335890" flipH="1">
            <a:off x="4691634" y="3724184"/>
            <a:ext cx="2153323" cy="1338654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85786" y="2000246"/>
            <a:ext cx="378621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Vitamina B3 (Niacina) tiene funciones energéticas junto con B2 y B1. Nutre el cerebro, mejora la ansiedad y previene el insomnio. Los alimentos que la contienen son:</a:t>
            </a:r>
          </a:p>
          <a:p>
            <a:pPr lvl="0"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Leche y derivados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Pescado azul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Cacahuetes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Semillas de calabaza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Lentejas</a:t>
            </a:r>
          </a:p>
          <a:p>
            <a:endParaRPr lang="es-PE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ucm28283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38058">
            <a:off x="5724812" y="963414"/>
            <a:ext cx="2878097" cy="192256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50000"/>
                <a:shade val="67500"/>
                <a:satMod val="115000"/>
              </a:schemeClr>
            </a:gs>
            <a:gs pos="100000">
              <a:schemeClr val="accent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239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599103" y="2373435"/>
            <a:ext cx="1785950" cy="1643074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825694">
            <a:off x="2682233" y="1449076"/>
            <a:ext cx="1531859" cy="1714512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810660">
            <a:off x="3736360" y="648558"/>
            <a:ext cx="1600883" cy="1714512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016180">
            <a:off x="4635627" y="1449292"/>
            <a:ext cx="1785950" cy="1801290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870340">
            <a:off x="4681022" y="1985760"/>
            <a:ext cx="1644954" cy="1804431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03308">
            <a:off x="3664484" y="2794532"/>
            <a:ext cx="1712118" cy="1714512"/>
          </a:xfrm>
          <a:prstGeom prst="teardrop">
            <a:avLst/>
          </a:prstGeom>
          <a:gradFill flip="none" rotWithShape="1">
            <a:gsLst>
              <a:gs pos="68000">
                <a:schemeClr val="bg1">
                  <a:alpha val="39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7933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221125" y="-1584177"/>
            <a:ext cx="2368371" cy="6215108"/>
          </a:xfrm>
          <a:prstGeom prst="moon">
            <a:avLst>
              <a:gd name="adj" fmla="val 5180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 flipH="1">
            <a:off x="3413648" y="520234"/>
            <a:ext cx="1910552" cy="6285209"/>
          </a:xfrm>
          <a:prstGeom prst="moon">
            <a:avLst>
              <a:gd name="adj" fmla="val 5161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365672" y="-1800812"/>
            <a:ext cx="2059434" cy="6100014"/>
          </a:xfrm>
          <a:prstGeom prst="moon">
            <a:avLst>
              <a:gd name="adj" fmla="val 6596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 flipH="1">
            <a:off x="3618826" y="886564"/>
            <a:ext cx="1643072" cy="6285208"/>
          </a:xfrm>
          <a:prstGeom prst="moon">
            <a:avLst>
              <a:gd name="adj" fmla="val 6352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540977" y="-1988674"/>
            <a:ext cx="1750495" cy="5927372"/>
          </a:xfrm>
          <a:prstGeom prst="moon">
            <a:avLst>
              <a:gd name="adj" fmla="val 7862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692454" y="1229655"/>
            <a:ext cx="1413805" cy="6227012"/>
          </a:xfrm>
          <a:prstGeom prst="moon">
            <a:avLst>
              <a:gd name="adj" fmla="val 8073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598264" y="-2217163"/>
            <a:ext cx="1493045" cy="5927372"/>
          </a:xfrm>
          <a:prstGeom prst="moon">
            <a:avLst>
              <a:gd name="adj" fmla="val 7414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3807090" y="1543648"/>
            <a:ext cx="1184536" cy="6227012"/>
          </a:xfrm>
          <a:prstGeom prst="moon">
            <a:avLst>
              <a:gd name="adj" fmla="val 9746"/>
            </a:avLst>
          </a:prstGeom>
          <a:gradFill flip="none" rotWithShape="1">
            <a:gsLst>
              <a:gs pos="62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4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7272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 rot="13621734">
            <a:off x="2882037" y="-1920122"/>
            <a:ext cx="3735156" cy="3840245"/>
          </a:xfrm>
          <a:prstGeom prst="halfFrame">
            <a:avLst>
              <a:gd name="adj1" fmla="val 5998"/>
              <a:gd name="adj2" fmla="val 597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13570980" flipH="1" flipV="1">
            <a:off x="2752085" y="3257064"/>
            <a:ext cx="3496749" cy="3772871"/>
          </a:xfrm>
          <a:prstGeom prst="halfFrame">
            <a:avLst>
              <a:gd name="adj1" fmla="val 7588"/>
              <a:gd name="adj2" fmla="val 80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3621734">
            <a:off x="3324941" y="-1547876"/>
            <a:ext cx="2831985" cy="3095752"/>
          </a:xfrm>
          <a:prstGeom prst="halfFrame">
            <a:avLst>
              <a:gd name="adj1" fmla="val 8250"/>
              <a:gd name="adj2" fmla="val 746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3570980" flipH="1" flipV="1">
            <a:off x="3273354" y="3791391"/>
            <a:ext cx="2546570" cy="2714829"/>
          </a:xfrm>
          <a:prstGeom prst="halfFrame">
            <a:avLst>
              <a:gd name="adj1" fmla="val 9469"/>
              <a:gd name="adj2" fmla="val 9455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3621734">
            <a:off x="3936875" y="-946934"/>
            <a:ext cx="1610856" cy="1893868"/>
          </a:xfrm>
          <a:prstGeom prst="halfFrame">
            <a:avLst>
              <a:gd name="adj1" fmla="val 15866"/>
              <a:gd name="adj2" fmla="val 15993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3570980" flipH="1" flipV="1">
            <a:off x="3845354" y="4325001"/>
            <a:ext cx="1585069" cy="1634892"/>
          </a:xfrm>
          <a:prstGeom prst="halfFrame">
            <a:avLst>
              <a:gd name="adj1" fmla="val 14903"/>
              <a:gd name="adj2" fmla="val 1352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4282" y="1857370"/>
            <a:ext cx="442915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Antioxidantes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Pueden prevenir o retrasar algunos daños en las células y también están implicado en los procesos de envejecimiento. 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oxígeno es muy importante, pero la exposición a este causa oxidación y las sustancias químicas corporales se alteran produciendo radicales libres. Los radicales libres contribuyen al envejecimiento, y la aparición de enfermedades como el cáncer, diabetes, o problemas cardiacos.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huevos-png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285734"/>
            <a:ext cx="2861608" cy="278608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3119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Franja diagonal"/>
          <p:cNvSpPr/>
          <p:nvPr/>
        </p:nvSpPr>
        <p:spPr>
          <a:xfrm flipH="1" flipV="1">
            <a:off x="2341308" y="1035788"/>
            <a:ext cx="2286016" cy="1660934"/>
          </a:xfrm>
          <a:prstGeom prst="diagStripe">
            <a:avLst>
              <a:gd name="adj" fmla="val 91428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21385935">
            <a:off x="4618126" y="2641508"/>
            <a:ext cx="2290400" cy="1553777"/>
          </a:xfrm>
          <a:prstGeom prst="diagStripe">
            <a:avLst>
              <a:gd name="adj" fmla="val 91841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5602506" flipH="1" flipV="1">
            <a:off x="5055961" y="821466"/>
            <a:ext cx="1285866" cy="2143140"/>
          </a:xfrm>
          <a:prstGeom prst="diagStripe">
            <a:avLst>
              <a:gd name="adj" fmla="val 8998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5400000">
            <a:off x="2823515" y="2357391"/>
            <a:ext cx="1393041" cy="2071702"/>
          </a:xfrm>
          <a:prstGeom prst="diagStripe">
            <a:avLst>
              <a:gd name="adj" fmla="val 9144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H="1" flipV="1">
            <a:off x="2198432" y="875053"/>
            <a:ext cx="2286016" cy="1660934"/>
          </a:xfrm>
          <a:prstGeom prst="diagStripe">
            <a:avLst>
              <a:gd name="adj" fmla="val 9019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21385935">
            <a:off x="4832440" y="2802242"/>
            <a:ext cx="2290400" cy="1553777"/>
          </a:xfrm>
          <a:prstGeom prst="diagStripe">
            <a:avLst>
              <a:gd name="adj" fmla="val 8937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rot="5206974" flipH="1" flipV="1">
            <a:off x="5096540" y="704574"/>
            <a:ext cx="1607355" cy="2143140"/>
          </a:xfrm>
          <a:prstGeom prst="diagStripe">
            <a:avLst>
              <a:gd name="adj" fmla="val 91368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5400000">
            <a:off x="2671709" y="2402040"/>
            <a:ext cx="1553777" cy="2357454"/>
          </a:xfrm>
          <a:prstGeom prst="diagStripe">
            <a:avLst>
              <a:gd name="adj" fmla="val 93184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flipH="1" flipV="1">
            <a:off x="2055556" y="714317"/>
            <a:ext cx="2286016" cy="1660934"/>
          </a:xfrm>
          <a:prstGeom prst="diagStripe">
            <a:avLst>
              <a:gd name="adj" fmla="val 92045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Franja diagonal"/>
          <p:cNvSpPr/>
          <p:nvPr/>
        </p:nvSpPr>
        <p:spPr>
          <a:xfrm rot="21385935">
            <a:off x="5046755" y="2962978"/>
            <a:ext cx="2290400" cy="1553777"/>
          </a:xfrm>
          <a:prstGeom prst="diagStripe">
            <a:avLst>
              <a:gd name="adj" fmla="val 90772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Franja diagonal"/>
          <p:cNvSpPr/>
          <p:nvPr/>
        </p:nvSpPr>
        <p:spPr>
          <a:xfrm rot="5175613" flipH="1" flipV="1">
            <a:off x="5247258" y="656877"/>
            <a:ext cx="1607355" cy="2143140"/>
          </a:xfrm>
          <a:prstGeom prst="diagStripe">
            <a:avLst>
              <a:gd name="adj" fmla="val 9275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Franja diagonal"/>
          <p:cNvSpPr/>
          <p:nvPr/>
        </p:nvSpPr>
        <p:spPr>
          <a:xfrm rot="5400000">
            <a:off x="2528832" y="2562776"/>
            <a:ext cx="1553777" cy="2357454"/>
          </a:xfrm>
          <a:prstGeom prst="diagStripe">
            <a:avLst>
              <a:gd name="adj" fmla="val 92605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Franja diagonal"/>
          <p:cNvSpPr/>
          <p:nvPr/>
        </p:nvSpPr>
        <p:spPr>
          <a:xfrm flipH="1" flipV="1">
            <a:off x="1841242" y="660739"/>
            <a:ext cx="2286016" cy="1553777"/>
          </a:xfrm>
          <a:prstGeom prst="diagStripe">
            <a:avLst>
              <a:gd name="adj" fmla="val 93383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Franja diagonal"/>
          <p:cNvSpPr/>
          <p:nvPr/>
        </p:nvSpPr>
        <p:spPr>
          <a:xfrm rot="21385935">
            <a:off x="5261068" y="3123714"/>
            <a:ext cx="2290400" cy="1553777"/>
          </a:xfrm>
          <a:prstGeom prst="diagStripe">
            <a:avLst>
              <a:gd name="adj" fmla="val 90731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Franja diagonal"/>
          <p:cNvSpPr/>
          <p:nvPr/>
        </p:nvSpPr>
        <p:spPr>
          <a:xfrm rot="5172888" flipH="1" flipV="1">
            <a:off x="5320810" y="551306"/>
            <a:ext cx="1607355" cy="2143140"/>
          </a:xfrm>
          <a:prstGeom prst="diagStripe">
            <a:avLst>
              <a:gd name="adj" fmla="val 92764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Franja diagonal"/>
          <p:cNvSpPr/>
          <p:nvPr/>
        </p:nvSpPr>
        <p:spPr>
          <a:xfrm rot="5400000">
            <a:off x="2314519" y="2669933"/>
            <a:ext cx="1553777" cy="2357454"/>
          </a:xfrm>
          <a:prstGeom prst="diagStripe">
            <a:avLst>
              <a:gd name="adj" fmla="val 91448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Franja diagonal"/>
          <p:cNvSpPr/>
          <p:nvPr/>
        </p:nvSpPr>
        <p:spPr>
          <a:xfrm rot="21268914" flipH="1" flipV="1">
            <a:off x="2567883" y="1378117"/>
            <a:ext cx="2147477" cy="1295673"/>
          </a:xfrm>
          <a:prstGeom prst="diagStripe">
            <a:avLst>
              <a:gd name="adj" fmla="val 91106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Franja diagonal"/>
          <p:cNvSpPr/>
          <p:nvPr/>
        </p:nvSpPr>
        <p:spPr>
          <a:xfrm rot="5174622" flipH="1" flipV="1">
            <a:off x="5452498" y="455453"/>
            <a:ext cx="1630770" cy="2143141"/>
          </a:xfrm>
          <a:prstGeom prst="diagStripe">
            <a:avLst>
              <a:gd name="adj" fmla="val 91310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Franja diagonal"/>
          <p:cNvSpPr/>
          <p:nvPr/>
        </p:nvSpPr>
        <p:spPr>
          <a:xfrm rot="21232753">
            <a:off x="4531127" y="2614323"/>
            <a:ext cx="2047320" cy="1236567"/>
          </a:xfrm>
          <a:prstGeom prst="diagStripe">
            <a:avLst>
              <a:gd name="adj" fmla="val 90357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Franja diagonal"/>
          <p:cNvSpPr/>
          <p:nvPr/>
        </p:nvSpPr>
        <p:spPr>
          <a:xfrm rot="5768762">
            <a:off x="2211895" y="2646644"/>
            <a:ext cx="1400859" cy="2671927"/>
          </a:xfrm>
          <a:prstGeom prst="diagStripe">
            <a:avLst>
              <a:gd name="adj" fmla="val 90658"/>
            </a:avLst>
          </a:prstGeom>
          <a:gradFill flip="none" rotWithShape="1">
            <a:gsLst>
              <a:gs pos="0">
                <a:srgbClr val="CC99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0066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2723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ranja diagonal"/>
          <p:cNvSpPr/>
          <p:nvPr/>
        </p:nvSpPr>
        <p:spPr>
          <a:xfrm flipH="1" flipV="1">
            <a:off x="2341308" y="1035788"/>
            <a:ext cx="2286016" cy="1660934"/>
          </a:xfrm>
          <a:prstGeom prst="diagStripe">
            <a:avLst>
              <a:gd name="adj" fmla="val 91428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ranja diagonal"/>
          <p:cNvSpPr/>
          <p:nvPr/>
        </p:nvSpPr>
        <p:spPr>
          <a:xfrm rot="21385935">
            <a:off x="4618126" y="2641508"/>
            <a:ext cx="2290400" cy="1553777"/>
          </a:xfrm>
          <a:prstGeom prst="diagStripe">
            <a:avLst>
              <a:gd name="adj" fmla="val 91841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5602506" flipH="1" flipV="1">
            <a:off x="5055961" y="821466"/>
            <a:ext cx="1285866" cy="2143140"/>
          </a:xfrm>
          <a:prstGeom prst="diagStripe">
            <a:avLst>
              <a:gd name="adj" fmla="val 89986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5400000">
            <a:off x="2823515" y="2357391"/>
            <a:ext cx="1393041" cy="2071702"/>
          </a:xfrm>
          <a:prstGeom prst="diagStripe">
            <a:avLst>
              <a:gd name="adj" fmla="val 91447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 flipV="1">
            <a:off x="2198432" y="875053"/>
            <a:ext cx="2286016" cy="1660934"/>
          </a:xfrm>
          <a:prstGeom prst="diagStripe">
            <a:avLst>
              <a:gd name="adj" fmla="val 90196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21385935">
            <a:off x="4832440" y="2802242"/>
            <a:ext cx="2290400" cy="1553777"/>
          </a:xfrm>
          <a:prstGeom prst="diagStripe">
            <a:avLst>
              <a:gd name="adj" fmla="val 89376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5206974" flipH="1" flipV="1">
            <a:off x="5096540" y="704574"/>
            <a:ext cx="1607355" cy="2143140"/>
          </a:xfrm>
          <a:prstGeom prst="diagStripe">
            <a:avLst>
              <a:gd name="adj" fmla="val 91368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2671709" y="2402040"/>
            <a:ext cx="1553777" cy="2357454"/>
          </a:xfrm>
          <a:prstGeom prst="diagStripe">
            <a:avLst>
              <a:gd name="adj" fmla="val 93184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 flipV="1">
            <a:off x="2055556" y="714317"/>
            <a:ext cx="2286016" cy="1660934"/>
          </a:xfrm>
          <a:prstGeom prst="diagStripe">
            <a:avLst>
              <a:gd name="adj" fmla="val 92045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21385935">
            <a:off x="4975316" y="2927261"/>
            <a:ext cx="2290400" cy="1553777"/>
          </a:xfrm>
          <a:prstGeom prst="diagStripe">
            <a:avLst>
              <a:gd name="adj" fmla="val 90772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175613" flipH="1" flipV="1">
            <a:off x="5247258" y="656877"/>
            <a:ext cx="1607355" cy="2143140"/>
          </a:xfrm>
          <a:prstGeom prst="diagStripe">
            <a:avLst>
              <a:gd name="adj" fmla="val 92750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5400000">
            <a:off x="2528832" y="2562776"/>
            <a:ext cx="1553777" cy="2357454"/>
          </a:xfrm>
          <a:prstGeom prst="diagStripe">
            <a:avLst>
              <a:gd name="adj" fmla="val 92605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 flipV="1">
            <a:off x="1841242" y="660739"/>
            <a:ext cx="2286016" cy="1553777"/>
          </a:xfrm>
          <a:prstGeom prst="diagStripe">
            <a:avLst>
              <a:gd name="adj" fmla="val 93383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21385935">
            <a:off x="5189628" y="3070137"/>
            <a:ext cx="2290400" cy="1553777"/>
          </a:xfrm>
          <a:prstGeom prst="diagStripe">
            <a:avLst>
              <a:gd name="adj" fmla="val 90731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5172888" flipH="1" flipV="1">
            <a:off x="5320810" y="551306"/>
            <a:ext cx="1607355" cy="2143140"/>
          </a:xfrm>
          <a:prstGeom prst="diagStripe">
            <a:avLst>
              <a:gd name="adj" fmla="val 92764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5400000">
            <a:off x="2314519" y="2669933"/>
            <a:ext cx="1553777" cy="2357454"/>
          </a:xfrm>
          <a:prstGeom prst="diagStripe">
            <a:avLst>
              <a:gd name="adj" fmla="val 91448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 rot="21268914" flipH="1" flipV="1">
            <a:off x="2567883" y="1378117"/>
            <a:ext cx="2147477" cy="1295673"/>
          </a:xfrm>
          <a:prstGeom prst="diagStripe">
            <a:avLst>
              <a:gd name="adj" fmla="val 91106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5174622" flipH="1" flipV="1">
            <a:off x="5452498" y="455453"/>
            <a:ext cx="1630770" cy="2143141"/>
          </a:xfrm>
          <a:prstGeom prst="diagStripe">
            <a:avLst>
              <a:gd name="adj" fmla="val 91310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21232753">
            <a:off x="4531127" y="2614323"/>
            <a:ext cx="2047320" cy="1236567"/>
          </a:xfrm>
          <a:prstGeom prst="diagStripe">
            <a:avLst>
              <a:gd name="adj" fmla="val 90357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5768762">
            <a:off x="2211895" y="2646644"/>
            <a:ext cx="1400859" cy="2671927"/>
          </a:xfrm>
          <a:prstGeom prst="diagStripe">
            <a:avLst>
              <a:gd name="adj" fmla="val 90658"/>
            </a:avLst>
          </a:prstGeom>
          <a:gradFill>
            <a:gsLst>
              <a:gs pos="0">
                <a:srgbClr val="00823B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C00000"/>
            </a:gs>
            <a:gs pos="50000">
              <a:schemeClr val="tx1">
                <a:lumMod val="75000"/>
                <a:lumOff val="25000"/>
                <a:shade val="67500"/>
                <a:satMod val="115000"/>
              </a:schemeClr>
            </a:gs>
            <a:gs pos="100000">
              <a:schemeClr val="tx1">
                <a:lumMod val="75000"/>
                <a:lumOff val="2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4746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9CB86E"/>
              </a:gs>
              <a:gs pos="100000">
                <a:srgbClr val="156B13"/>
              </a:gs>
            </a:gsLst>
            <a:lin ang="189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2000246"/>
            <a:ext cx="507206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Los antioxidantes pueden luchar contra el efecto de los radicales libres en nuestro cuerpo. Dentro del grupo de los alimentos antioxidantes se encuentran:</a:t>
            </a:r>
          </a:p>
          <a:p>
            <a:pPr lvl="0"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Vitamina A : leche, hígado, mantequilla, huevos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Vitamina E: 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avellanas, col rizada, espinaca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Beta carotenos: zanahoria, albaricoque, melocotón, brócoli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Vitamina C: papaya, fresa y naranja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Luteína: espinaca, acelga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Licopeno: sandia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Selenio: maíz, trigo, arroz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espinacas-png-3.png"/>
          <p:cNvPicPr>
            <a:picLocks noChangeAspect="1"/>
          </p:cNvPicPr>
          <p:nvPr/>
        </p:nvPicPr>
        <p:blipFill>
          <a:blip r:embed="rId3">
            <a:lum contrast="30000"/>
          </a:blip>
          <a:srcRect l="3801" t="6944" r="4009" b="2777"/>
          <a:stretch>
            <a:fillRect/>
          </a:stretch>
        </p:blipFill>
        <p:spPr>
          <a:xfrm rot="20750190">
            <a:off x="5143504" y="142858"/>
            <a:ext cx="3944477" cy="264320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23B">
                <a:shade val="67500"/>
                <a:satMod val="115000"/>
              </a:srgbClr>
            </a:gs>
            <a:gs pos="100000">
              <a:srgbClr val="00823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984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071814" y="-2857526"/>
            <a:ext cx="3286124" cy="7715304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 flipH="1">
            <a:off x="2857500" y="571474"/>
            <a:ext cx="3571876" cy="7715304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286140" y="-3000414"/>
            <a:ext cx="2857472" cy="7572428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 flipH="1">
            <a:off x="3178971" y="821507"/>
            <a:ext cx="3071810" cy="7715304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536185" y="-3107583"/>
            <a:ext cx="2428820" cy="7358114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 flipH="1">
            <a:off x="3357566" y="1071540"/>
            <a:ext cx="2643182" cy="7643866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43354" y="-3286190"/>
            <a:ext cx="2071606" cy="7358114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 flipH="1">
            <a:off x="3571880" y="1285854"/>
            <a:ext cx="2214554" cy="7643866"/>
          </a:xfrm>
          <a:prstGeom prst="moon">
            <a:avLst>
              <a:gd name="adj" fmla="val 10458"/>
            </a:avLst>
          </a:prstGeom>
          <a:gradFill flip="none" rotWithShape="1">
            <a:gsLst>
              <a:gs pos="26000">
                <a:schemeClr val="bg1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14346" y="-642960"/>
            <a:ext cx="9572692" cy="692948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6">
                <a:lumMod val="60000"/>
                <a:lumOff val="4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3419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390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solidFill>
            <a:srgbClr val="FF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34" y="2143122"/>
            <a:ext cx="4000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estrés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oxidativo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también contribuye en la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neuro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degeneración y por tanto en la aparición de la demencia tipo Alzheimer. 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Aunque no es la única causa de la aparición de la enfermedad, una dieta rica en antioxidantes es una buena estrategia preventiva, junto con practicar deporte o mantener activa la mente.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00649f98588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14296"/>
            <a:ext cx="2865119" cy="30718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23B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384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10800000">
            <a:off x="0" y="157161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1500166" y="157161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928958" y="157161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4429124" y="157161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6000792" y="157161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7500958" y="1571618"/>
            <a:ext cx="1643042" cy="910835"/>
          </a:xfrm>
          <a:prstGeom prst="triangle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 flipV="1">
            <a:off x="4429124" y="264318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 flipV="1">
            <a:off x="7572396" y="2643188"/>
            <a:ext cx="1571604" cy="910835"/>
          </a:xfrm>
          <a:prstGeom prst="triangle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 flipV="1">
            <a:off x="6000760" y="264318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 flipV="1">
            <a:off x="2928926" y="264318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 flipV="1">
            <a:off x="1500166" y="2643188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0800000" flipV="1">
            <a:off x="0" y="2696766"/>
            <a:ext cx="1500166" cy="910835"/>
          </a:xfrm>
          <a:prstGeom prst="triangle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8917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1" y="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>
            <a:off x="2357421" y="964395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1" y="1857370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2428859" y="2786064"/>
            <a:ext cx="2208316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428859" y="3804055"/>
            <a:ext cx="2143140" cy="133944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643437" y="0"/>
            <a:ext cx="2155166" cy="1241349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21335890" flipH="1">
            <a:off x="4616050" y="868747"/>
            <a:ext cx="2208858" cy="1232783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21335890" flipH="1">
            <a:off x="4618390" y="1866688"/>
            <a:ext cx="2153980" cy="1291622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21335890" flipH="1">
            <a:off x="4687567" y="2793427"/>
            <a:ext cx="2100724" cy="1230695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21335890" flipH="1">
            <a:off x="4691634" y="3724184"/>
            <a:ext cx="2153323" cy="1338654"/>
          </a:xfrm>
          <a:prstGeom prst="wave">
            <a:avLst>
              <a:gd name="adj1" fmla="val 20000"/>
              <a:gd name="adj2" fmla="val 1531"/>
            </a:avLst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5770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2599103" y="2373435"/>
            <a:ext cx="1785950" cy="1643074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825694">
            <a:off x="2682233" y="1449076"/>
            <a:ext cx="1531859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810660">
            <a:off x="3736360" y="648558"/>
            <a:ext cx="1600883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016180">
            <a:off x="4635627" y="1449292"/>
            <a:ext cx="1785950" cy="1801290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870340">
            <a:off x="4681022" y="1985760"/>
            <a:ext cx="1644954" cy="1804431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03308">
            <a:off x="3664484" y="2794532"/>
            <a:ext cx="1712118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31000"/>
                </a:schemeClr>
              </a:gs>
              <a:gs pos="50000">
                <a:srgbClr val="009200">
                  <a:shade val="67500"/>
                  <a:satMod val="115000"/>
                </a:srgbClr>
              </a:gs>
              <a:gs pos="100000">
                <a:srgbClr val="009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5720" y="2143122"/>
            <a:ext cx="428627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Triptófano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triptófano es un aminoácido esencial para sintetizar el neurotransmisor serotonina. Relacionado con las emociones, depresión, control de la temperatura, hambre y sueño. La serotonina también regula la secreción de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melatonina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, que está relacionada con el sueño y con el funcionamiento del sistema inmunitario</a:t>
            </a:r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queso-fresco-png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7" y="269030"/>
            <a:ext cx="4002176" cy="258847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9494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659168">
            <a:off x="2571736" y="2500312"/>
            <a:ext cx="1785950" cy="1643074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3825694">
            <a:off x="2699042" y="1494620"/>
            <a:ext cx="1531859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14407">
            <a:off x="3736360" y="648558"/>
            <a:ext cx="1600883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2016180">
            <a:off x="4900157" y="1039387"/>
            <a:ext cx="1785950" cy="1801290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870340">
            <a:off x="4823900" y="2200074"/>
            <a:ext cx="1644954" cy="1804431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603308">
            <a:off x="3779993" y="3079329"/>
            <a:ext cx="1712118" cy="1714512"/>
          </a:xfrm>
          <a:prstGeom prst="teardrop">
            <a:avLst/>
          </a:prstGeom>
          <a:gradFill flip="none" rotWithShape="1">
            <a:gsLst>
              <a:gs pos="57000">
                <a:schemeClr val="bg1">
                  <a:alpha val="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</a:schemeClr>
            </a:gs>
            <a:gs pos="50000">
              <a:schemeClr val="tx2">
                <a:lumMod val="75000"/>
                <a:shade val="67500"/>
                <a:satMod val="115000"/>
              </a:schemeClr>
            </a:gs>
            <a:gs pos="100000">
              <a:schemeClr val="tx2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76542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en L"/>
          <p:cNvSpPr/>
          <p:nvPr/>
        </p:nvSpPr>
        <p:spPr>
          <a:xfrm rot="3198415">
            <a:off x="462249" y="1652048"/>
            <a:ext cx="1611932" cy="1962037"/>
          </a:xfrm>
          <a:prstGeom prst="corner">
            <a:avLst>
              <a:gd name="adj1" fmla="val 10755"/>
              <a:gd name="adj2" fmla="val 8552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en L"/>
          <p:cNvSpPr/>
          <p:nvPr/>
        </p:nvSpPr>
        <p:spPr>
          <a:xfrm rot="3198415">
            <a:off x="1160863" y="1598878"/>
            <a:ext cx="1643434" cy="2108959"/>
          </a:xfrm>
          <a:prstGeom prst="corner">
            <a:avLst>
              <a:gd name="adj1" fmla="val 10313"/>
              <a:gd name="adj2" fmla="val 9147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Forma en L"/>
          <p:cNvSpPr/>
          <p:nvPr/>
        </p:nvSpPr>
        <p:spPr>
          <a:xfrm rot="3198415">
            <a:off x="1855531" y="1627519"/>
            <a:ext cx="1611419" cy="2051676"/>
          </a:xfrm>
          <a:prstGeom prst="corner">
            <a:avLst>
              <a:gd name="adj1" fmla="val 8696"/>
              <a:gd name="adj2" fmla="val 8584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3198415">
            <a:off x="2568141" y="1647010"/>
            <a:ext cx="1686396" cy="2066274"/>
          </a:xfrm>
          <a:prstGeom prst="corner">
            <a:avLst>
              <a:gd name="adj1" fmla="val 9493"/>
              <a:gd name="adj2" fmla="val 7546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3198415">
            <a:off x="3284290" y="1627519"/>
            <a:ext cx="1611420" cy="2051677"/>
          </a:xfrm>
          <a:prstGeom prst="corner">
            <a:avLst>
              <a:gd name="adj1" fmla="val 9167"/>
              <a:gd name="adj2" fmla="val 7968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3198415">
            <a:off x="3929001" y="1661606"/>
            <a:ext cx="1536443" cy="2037082"/>
          </a:xfrm>
          <a:prstGeom prst="corner">
            <a:avLst>
              <a:gd name="adj1" fmla="val 8532"/>
              <a:gd name="adj2" fmla="val 8395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3198415">
            <a:off x="4550464" y="1709740"/>
            <a:ext cx="1579403" cy="1994394"/>
          </a:xfrm>
          <a:prstGeom prst="corner">
            <a:avLst>
              <a:gd name="adj1" fmla="val 9857"/>
              <a:gd name="adj2" fmla="val 7838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3198415">
            <a:off x="5193405" y="1709738"/>
            <a:ext cx="1579404" cy="1994396"/>
          </a:xfrm>
          <a:prstGeom prst="corner">
            <a:avLst>
              <a:gd name="adj1" fmla="val 9533"/>
              <a:gd name="adj2" fmla="val 7826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3198415">
            <a:off x="5836348" y="1709739"/>
            <a:ext cx="1579405" cy="1994394"/>
          </a:xfrm>
          <a:prstGeom prst="corner">
            <a:avLst>
              <a:gd name="adj1" fmla="val 9061"/>
              <a:gd name="adj2" fmla="val 8149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3198415">
            <a:off x="6513474" y="1768223"/>
            <a:ext cx="1514032" cy="1877425"/>
          </a:xfrm>
          <a:prstGeom prst="corner">
            <a:avLst>
              <a:gd name="adj1" fmla="val 9327"/>
              <a:gd name="adj2" fmla="val 9531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Forma en L"/>
          <p:cNvSpPr/>
          <p:nvPr/>
        </p:nvSpPr>
        <p:spPr>
          <a:xfrm rot="3198415">
            <a:off x="7100750" y="1757871"/>
            <a:ext cx="1622366" cy="1951709"/>
          </a:xfrm>
          <a:prstGeom prst="corner">
            <a:avLst>
              <a:gd name="adj1" fmla="val 9626"/>
              <a:gd name="adj2" fmla="val 9329"/>
            </a:avLst>
          </a:prstGeom>
          <a:gradFill flip="none" rotWithShape="1">
            <a:gsLst>
              <a:gs pos="42000">
                <a:schemeClr val="accent1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2719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Medio marco"/>
          <p:cNvSpPr/>
          <p:nvPr/>
        </p:nvSpPr>
        <p:spPr>
          <a:xfrm rot="13621734">
            <a:off x="2598245" y="-1977814"/>
            <a:ext cx="3735156" cy="3840245"/>
          </a:xfrm>
          <a:prstGeom prst="halfFrame">
            <a:avLst>
              <a:gd name="adj1" fmla="val 5998"/>
              <a:gd name="adj2" fmla="val 5977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3570980" flipH="1" flipV="1">
            <a:off x="2471245" y="3252949"/>
            <a:ext cx="3496749" cy="3772871"/>
          </a:xfrm>
          <a:prstGeom prst="halfFrame">
            <a:avLst>
              <a:gd name="adj1" fmla="val 7588"/>
              <a:gd name="adj2" fmla="val 8090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3621734">
            <a:off x="3109088" y="-1638786"/>
            <a:ext cx="2831985" cy="3095752"/>
          </a:xfrm>
          <a:prstGeom prst="halfFrame">
            <a:avLst>
              <a:gd name="adj1" fmla="val 8250"/>
              <a:gd name="adj2" fmla="val 7465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3570980" flipH="1" flipV="1">
            <a:off x="2992514" y="3787276"/>
            <a:ext cx="2546570" cy="2714829"/>
          </a:xfrm>
          <a:prstGeom prst="halfFrame">
            <a:avLst>
              <a:gd name="adj1" fmla="val 9469"/>
              <a:gd name="adj2" fmla="val 9455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3621734">
            <a:off x="3767562" y="-967294"/>
            <a:ext cx="1610856" cy="1893868"/>
          </a:xfrm>
          <a:prstGeom prst="halfFrame">
            <a:avLst>
              <a:gd name="adj1" fmla="val 15866"/>
              <a:gd name="adj2" fmla="val 15993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3570980" flipH="1" flipV="1">
            <a:off x="3564514" y="4320886"/>
            <a:ext cx="1585069" cy="1634892"/>
          </a:xfrm>
          <a:prstGeom prst="halfFrame">
            <a:avLst>
              <a:gd name="adj1" fmla="val 14903"/>
              <a:gd name="adj2" fmla="val 13520"/>
            </a:avLst>
          </a:prstGeom>
          <a:gradFill flip="none" rotWithShape="1">
            <a:gsLst>
              <a:gs pos="0">
                <a:srgbClr val="9E40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1500180"/>
            <a:ext cx="392909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déficit de triptófano puede tener diferentes repercusiones en nuestro organismo como un sistema inmunológico vulnerable, estrés, ansiedad o depresión. Existen diferentes momentos en los que sería apropiado aumentar el consumo de este nutriente. Como en momentos en los que suframos insomnio, periodos de alto estrés, agotamiento físico o mental.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triptófano se puede encontrar en los siguientes alimentos: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queso . El pescado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La leche . Las semillas de calabaza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La soja.  El tofu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El pavo</a:t>
            </a:r>
          </a:p>
          <a:p>
            <a:pPr algn="ctr"/>
            <a:endParaRPr lang="es-PE" sz="16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calabazabutternu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00" y="214296"/>
            <a:ext cx="3571900" cy="278034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5429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2191837">
            <a:off x="-460643" y="862928"/>
            <a:ext cx="4620785" cy="211452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246806">
            <a:off x="-569991" y="4258060"/>
            <a:ext cx="4432054" cy="223863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53358">
            <a:off x="5138351" y="981162"/>
            <a:ext cx="4495398" cy="17109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444277">
            <a:off x="4970108" y="4156589"/>
            <a:ext cx="4207920" cy="167508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191837">
            <a:off x="-431685" y="1106810"/>
            <a:ext cx="4136044" cy="19985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246806">
            <a:off x="-514891" y="4055521"/>
            <a:ext cx="4001662" cy="20292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53358">
            <a:off x="5486724" y="1189862"/>
            <a:ext cx="4068601" cy="154852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444277">
            <a:off x="5352362" y="4071822"/>
            <a:ext cx="3977779" cy="18599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91837" flipV="1">
            <a:off x="-382769" y="1360141"/>
            <a:ext cx="3773879" cy="172707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246806">
            <a:off x="-695258" y="3895619"/>
            <a:ext cx="3940504" cy="19505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153358">
            <a:off x="5781797" y="1321851"/>
            <a:ext cx="3759891" cy="167126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444277">
            <a:off x="5664294" y="3902334"/>
            <a:ext cx="3646234" cy="165914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500084"/>
            <a:ext cx="9644130" cy="635798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2884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3696880"/>
            <a:ext cx="4857784" cy="1446620"/>
          </a:xfrm>
          <a:prstGeom prst="donut">
            <a:avLst>
              <a:gd name="adj" fmla="val 7191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643174" y="3429006"/>
            <a:ext cx="4000528" cy="1178727"/>
          </a:xfrm>
          <a:prstGeom prst="donut">
            <a:avLst>
              <a:gd name="adj" fmla="val 8235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857488" y="3107517"/>
            <a:ext cx="3429024" cy="1125131"/>
          </a:xfrm>
          <a:prstGeom prst="donut">
            <a:avLst>
              <a:gd name="adj" fmla="val 9292"/>
            </a:avLst>
          </a:prstGeom>
          <a:solidFill>
            <a:srgbClr val="FF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000364" y="2678907"/>
            <a:ext cx="3071834" cy="1071570"/>
          </a:xfrm>
          <a:prstGeom prst="donut">
            <a:avLst>
              <a:gd name="adj" fmla="val 6270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214678" y="2035965"/>
            <a:ext cx="2714644" cy="1071570"/>
          </a:xfrm>
          <a:prstGeom prst="donut">
            <a:avLst>
              <a:gd name="adj" fmla="val 10550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1714494"/>
            <a:ext cx="2357454" cy="910835"/>
          </a:xfrm>
          <a:prstGeom prst="donut">
            <a:avLst>
              <a:gd name="adj" fmla="val 9632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571868" y="1232288"/>
            <a:ext cx="2143140" cy="857256"/>
          </a:xfrm>
          <a:prstGeom prst="donut">
            <a:avLst>
              <a:gd name="adj" fmla="val 785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750081"/>
            <a:ext cx="1785950" cy="857256"/>
          </a:xfrm>
          <a:prstGeom prst="donut">
            <a:avLst>
              <a:gd name="adj" fmla="val 7802"/>
            </a:avLst>
          </a:prstGeom>
          <a:solidFill>
            <a:srgbClr val="6633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929058" y="535767"/>
            <a:ext cx="1500198" cy="635799"/>
          </a:xfrm>
          <a:prstGeom prst="donut">
            <a:avLst>
              <a:gd name="adj" fmla="val 1238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071934" y="267874"/>
            <a:ext cx="1143008" cy="582221"/>
          </a:xfrm>
          <a:prstGeom prst="donut">
            <a:avLst>
              <a:gd name="adj" fmla="val 13685"/>
            </a:avLst>
          </a:prstGeom>
          <a:solidFill>
            <a:srgbClr val="996633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214810" y="214296"/>
            <a:ext cx="857256" cy="375032"/>
          </a:xfrm>
          <a:prstGeom prst="donut">
            <a:avLst>
              <a:gd name="adj" fmla="val 1543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43267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9083135">
            <a:off x="3074520" y="3074534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2762101">
            <a:off x="1791110" y="1791124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856594">
            <a:off x="1702083" y="201898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54410">
            <a:off x="3357677" y="-642839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440329">
            <a:off x="4877319" y="305301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41998">
            <a:off x="4778811" y="2492810"/>
            <a:ext cx="2786082" cy="2786082"/>
          </a:xfrm>
          <a:prstGeom prst="teardrop">
            <a:avLst/>
          </a:prstGeom>
          <a:gradFill flip="none" rotWithShape="1">
            <a:gsLst>
              <a:gs pos="53000">
                <a:srgbClr val="FFC000">
                  <a:alpha val="1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642960"/>
            <a:ext cx="9572692" cy="65008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2000246"/>
            <a:ext cx="46434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algn="ctr"/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Fenilalanina</a:t>
            </a:r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Es una aminoácido que posee la cualidad de bloquear ciertas enzimas como las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encefalinasas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 que se encargan de degradar las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enceflinas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y endorfinas naturales. Estas son analgésicos endógenos, por lo que este nutriente actúa como una especie de analgésico natural. 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También favorece la memoria y el aprendizaje.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lenteja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500048"/>
            <a:ext cx="3337094" cy="250033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5117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995985" y="0"/>
            <a:ext cx="2790297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4643438" y="0"/>
            <a:ext cx="2633714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424481" y="0"/>
            <a:ext cx="2790297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214942" y="0"/>
            <a:ext cx="2633714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52977" y="0"/>
            <a:ext cx="2790297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715008" y="0"/>
            <a:ext cx="2633714" cy="5143500"/>
          </a:xfrm>
          <a:prstGeom prst="moon">
            <a:avLst>
              <a:gd name="adj" fmla="val 17263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31629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2000"/>
                            </p:stCondLst>
                            <p:childTnLst>
                              <p:par>
                                <p:cTn id="2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74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6342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flipH="1">
            <a:off x="157196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657294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1157328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657394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2157428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2657526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3157560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3657722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4157756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4657854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5157888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5657954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6215106" y="1071546"/>
            <a:ext cx="285720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6586616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7143800" y="1071546"/>
            <a:ext cx="285720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7515342" y="1071546"/>
            <a:ext cx="342838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8072494" y="1071546"/>
            <a:ext cx="285720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8501090" y="1071546"/>
            <a:ext cx="285720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8858280" y="1071546"/>
            <a:ext cx="285720" cy="3286148"/>
          </a:xfrm>
          <a:prstGeom prst="rect">
            <a:avLst/>
          </a:prstGeom>
          <a:blipFill>
            <a:blip r:embed="rId3">
              <a:lum bright="-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000"/>
                            </p:stCondLst>
                            <p:childTnLst>
                              <p:par>
                                <p:cTn id="17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34" y="1714494"/>
            <a:ext cx="37147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Colabora en la formación de algunas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neurohormonas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que suavizan la sintomatología de algunas enfermedades neurológicas. Existe una enfermedad congénita en la que se carece de la enzima que metaboliza la </a:t>
            </a:r>
            <a:r>
              <a:rPr lang="es-PE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fenilalanina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  acumulándose en el organismo. En este caso, es tóxica para el sistema nervioso central y causa daño cerebral.</a:t>
            </a:r>
          </a:p>
          <a:p>
            <a:pPr algn="ctr"/>
            <a:r>
              <a:rPr lang="es-PE" sz="1400" dirty="0" smtClean="0"/>
              <a:t>Los </a:t>
            </a:r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alimentos ricos en este nutriente son:</a:t>
            </a:r>
          </a:p>
          <a:p>
            <a:pPr lvl="0"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Salmón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Lentejas</a:t>
            </a:r>
          </a:p>
          <a:p>
            <a:pPr lvl="0"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Almendras</a:t>
            </a:r>
          </a:p>
          <a:p>
            <a:pPr algn="ctr"/>
            <a:endParaRPr lang="es-PE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5" name="4 Imagen" descr="580b57fcd9996e24bc43c1d0.png"/>
          <p:cNvPicPr>
            <a:picLocks noChangeAspect="1"/>
          </p:cNvPicPr>
          <p:nvPr/>
        </p:nvPicPr>
        <p:blipFill>
          <a:blip r:embed="rId3"/>
          <a:srcRect t="12950" b="11510"/>
          <a:stretch>
            <a:fillRect/>
          </a:stretch>
        </p:blipFill>
        <p:spPr>
          <a:xfrm>
            <a:off x="5429256" y="142858"/>
            <a:ext cx="3309934" cy="250033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tx1"/>
            </a:gs>
            <a:gs pos="50000">
              <a:srgbClr val="2E1E00">
                <a:tint val="44500"/>
                <a:satMod val="160000"/>
              </a:srgbClr>
            </a:gs>
            <a:gs pos="100000">
              <a:srgbClr val="2E1E00">
                <a:tint val="23500"/>
                <a:satMod val="160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099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3429004" y="-642954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29004" y="-36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429004" y="642930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429004" y="1285848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00442" y="1857376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00442" y="2500294"/>
            <a:ext cx="2428868" cy="3714776"/>
          </a:xfrm>
          <a:prstGeom prst="chevron">
            <a:avLst>
              <a:gd name="adj" fmla="val 87333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14346" y="-285770"/>
            <a:ext cx="9572692" cy="592935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884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14346" y="-285770"/>
            <a:ext cx="9572692" cy="592935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4081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58" y="2214560"/>
            <a:ext cx="42862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Actualmente la mayoría de nosotros contamos con poco tiempo para comer y para cocinar. Esto hace que la decisión sobre lo que compramos e ingerimos sea dictada por los impulsos, mas que por una planificación meditada. Esta es sin duda la mejor forma de darle a nuestro cuerpo las llamadas “calorías vacías”, de las que nuestro apetito casi siempre está ávido.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blo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357172"/>
            <a:ext cx="3029171" cy="21431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FFC000"/>
            </a:gs>
            <a:gs pos="50000">
              <a:srgbClr val="009200">
                <a:shade val="67500"/>
                <a:satMod val="115000"/>
              </a:srgbClr>
            </a:gs>
            <a:gs pos="100000">
              <a:srgbClr val="0092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2505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E1E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41690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750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33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79d22b5d7022c685f309e350e2800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" y="0"/>
            <a:ext cx="913792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71472" y="2143122"/>
            <a:ext cx="40719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Una posición contraria a la que la vorágine nos empuja, sería dedicar un rato a la semana a hacer un pequeña planificación de comidas en las que estuvieran presentes estos componentes esenciales. Cuerpo solo tenemos uno y su salud repercute directamente en nuestro desempeño. </a:t>
            </a:r>
          </a:p>
          <a:p>
            <a:pPr algn="ctr"/>
            <a:r>
              <a:rPr lang="es-PE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</a:rPr>
              <a:t>Así, ¿qué mejor inversión que la de dedicar un rato a cuidarle?</a:t>
            </a:r>
          </a:p>
          <a:p>
            <a:pPr algn="ctr"/>
            <a:endParaRPr lang="es-PE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</a:endParaRPr>
          </a:p>
        </p:txBody>
      </p:sp>
      <p:pic>
        <p:nvPicPr>
          <p:cNvPr id="6" name="5 Imagen" descr="5a0214fe18e87004f1ca438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014" y="142858"/>
            <a:ext cx="3984986" cy="275213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6730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2E1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f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 rot="13621734">
            <a:off x="2598245" y="-1977814"/>
            <a:ext cx="3735156" cy="3840245"/>
          </a:xfrm>
          <a:prstGeom prst="halfFrame">
            <a:avLst>
              <a:gd name="adj1" fmla="val 4432"/>
              <a:gd name="adj2" fmla="val 4847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13570980" flipH="1" flipV="1">
            <a:off x="2436230" y="3294384"/>
            <a:ext cx="3517388" cy="3698231"/>
          </a:xfrm>
          <a:prstGeom prst="halfFrame">
            <a:avLst>
              <a:gd name="adj1" fmla="val 4717"/>
              <a:gd name="adj2" fmla="val 5245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3621734">
            <a:off x="3109088" y="-1638786"/>
            <a:ext cx="2831985" cy="3095752"/>
          </a:xfrm>
          <a:prstGeom prst="halfFrame">
            <a:avLst>
              <a:gd name="adj1" fmla="val 6676"/>
              <a:gd name="adj2" fmla="val 6382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3570980" flipH="1" flipV="1">
            <a:off x="2982140" y="3811608"/>
            <a:ext cx="2546570" cy="2686073"/>
          </a:xfrm>
          <a:prstGeom prst="halfFrame">
            <a:avLst>
              <a:gd name="adj1" fmla="val 7326"/>
              <a:gd name="adj2" fmla="val 6400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3621734">
            <a:off x="3767562" y="-967294"/>
            <a:ext cx="1610856" cy="1893868"/>
          </a:xfrm>
          <a:prstGeom prst="halfFrame">
            <a:avLst>
              <a:gd name="adj1" fmla="val 10235"/>
              <a:gd name="adj2" fmla="val 9793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3570980" flipH="1" flipV="1">
            <a:off x="3564514" y="4320886"/>
            <a:ext cx="1585069" cy="1634892"/>
          </a:xfrm>
          <a:prstGeom prst="halfFrame">
            <a:avLst>
              <a:gd name="adj1" fmla="val 9995"/>
              <a:gd name="adj2" fmla="val 10707"/>
            </a:avLst>
          </a:prstGeom>
          <a:gradFill flip="none" rotWithShape="1">
            <a:gsLst>
              <a:gs pos="52000">
                <a:srgbClr val="C00000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8 Imagen" descr="cooltext311416843361742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20836156">
            <a:off x="6962281" y="2674730"/>
            <a:ext cx="1709789" cy="113701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214346" y="-285770"/>
            <a:ext cx="9572692" cy="557216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879</Words>
  <Application>Microsoft Office PowerPoint</Application>
  <PresentationFormat>Presentación en pantalla (16:9)</PresentationFormat>
  <Paragraphs>62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375</cp:revision>
  <dcterms:created xsi:type="dcterms:W3CDTF">2019-01-03T15:04:41Z</dcterms:created>
  <dcterms:modified xsi:type="dcterms:W3CDTF">2019-01-09T22:59:58Z</dcterms:modified>
</cp:coreProperties>
</file>