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2"/>
  </p:notesMasterIdLst>
  <p:sldIdLst>
    <p:sldId id="270" r:id="rId3"/>
    <p:sldId id="293" r:id="rId4"/>
    <p:sldId id="258" r:id="rId5"/>
    <p:sldId id="259" r:id="rId6"/>
    <p:sldId id="261" r:id="rId7"/>
    <p:sldId id="294" r:id="rId8"/>
    <p:sldId id="257" r:id="rId9"/>
    <p:sldId id="260" r:id="rId10"/>
    <p:sldId id="295" r:id="rId11"/>
    <p:sldId id="262" r:id="rId12"/>
    <p:sldId id="263" r:id="rId13"/>
    <p:sldId id="296" r:id="rId14"/>
    <p:sldId id="265" r:id="rId15"/>
    <p:sldId id="266" r:id="rId16"/>
    <p:sldId id="297" r:id="rId17"/>
    <p:sldId id="277" r:id="rId18"/>
    <p:sldId id="268" r:id="rId19"/>
    <p:sldId id="298" r:id="rId20"/>
    <p:sldId id="269" r:id="rId21"/>
    <p:sldId id="274" r:id="rId22"/>
    <p:sldId id="299" r:id="rId23"/>
    <p:sldId id="272" r:id="rId24"/>
    <p:sldId id="279" r:id="rId25"/>
    <p:sldId id="300" r:id="rId26"/>
    <p:sldId id="282" r:id="rId27"/>
    <p:sldId id="280" r:id="rId28"/>
    <p:sldId id="301" r:id="rId29"/>
    <p:sldId id="292" r:id="rId30"/>
    <p:sldId id="285" r:id="rId31"/>
    <p:sldId id="302" r:id="rId32"/>
    <p:sldId id="281" r:id="rId33"/>
    <p:sldId id="291" r:id="rId34"/>
    <p:sldId id="303" r:id="rId35"/>
    <p:sldId id="286" r:id="rId36"/>
    <p:sldId id="289" r:id="rId37"/>
    <p:sldId id="304" r:id="rId38"/>
    <p:sldId id="290" r:id="rId39"/>
    <p:sldId id="276" r:id="rId40"/>
    <p:sldId id="305" r:id="rId41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n4lodvZ5cDIlIDM/IAJjA" hashData="Wlsr3LRO/teWS2jQxFotPsWDmM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644"/>
    <a:srgbClr val="FF096D"/>
    <a:srgbClr val="FF3B8A"/>
    <a:srgbClr val="FF0066"/>
    <a:srgbClr val="C80051"/>
    <a:srgbClr val="593B1D"/>
    <a:srgbClr val="996633"/>
    <a:srgbClr val="3399FF"/>
    <a:srgbClr val="92003B"/>
    <a:srgbClr val="303C1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E86BCB-A337-416B-8E36-02EEE2D1B9C6}" type="datetimeFigureOut">
              <a:rPr lang="es-PE" smtClean="0"/>
              <a:pPr/>
              <a:t>14/03/2021</a:t>
            </a:fld>
            <a:endParaRPr lang="es-PE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ADB066-3474-4725-906B-B7A64F35A85C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35090-C3CC-497E-B141-5977203F2B85}" type="datetimeFigureOut">
              <a:rPr lang="es-PE" smtClean="0"/>
              <a:pPr/>
              <a:t>14/03/2021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51457-D89D-43B9-BE03-2CBDE4EC678B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35090-C3CC-497E-B141-5977203F2B85}" type="datetimeFigureOut">
              <a:rPr lang="es-PE" smtClean="0"/>
              <a:pPr/>
              <a:t>14/03/2021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51457-D89D-43B9-BE03-2CBDE4EC678B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35090-C3CC-497E-B141-5977203F2B85}" type="datetimeFigureOut">
              <a:rPr lang="es-PE" smtClean="0"/>
              <a:pPr/>
              <a:t>14/03/2021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51457-D89D-43B9-BE03-2CBDE4EC678B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35090-C3CC-497E-B141-5977203F2B85}" type="datetimeFigureOut">
              <a:rPr lang="es-PE" smtClean="0"/>
              <a:pPr/>
              <a:t>14/03/2021</a:t>
            </a:fld>
            <a:endParaRPr lang="es-PE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51457-D89D-43B9-BE03-2CBDE4EC678B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35090-C3CC-497E-B141-5977203F2B85}" type="datetimeFigureOut">
              <a:rPr lang="es-PE" smtClean="0"/>
              <a:pPr/>
              <a:t>14/03/2021</a:t>
            </a:fld>
            <a:endParaRPr lang="es-PE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51457-D89D-43B9-BE03-2CBDE4EC678B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35090-C3CC-497E-B141-5977203F2B85}" type="datetimeFigureOut">
              <a:rPr lang="es-PE" smtClean="0"/>
              <a:pPr/>
              <a:t>14/03/2021</a:t>
            </a:fld>
            <a:endParaRPr lang="es-PE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51457-D89D-43B9-BE03-2CBDE4EC678B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35090-C3CC-497E-B141-5977203F2B85}" type="datetimeFigureOut">
              <a:rPr lang="es-PE" smtClean="0"/>
              <a:pPr/>
              <a:t>14/03/2021</a:t>
            </a:fld>
            <a:endParaRPr lang="es-PE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51457-D89D-43B9-BE03-2CBDE4EC678B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35090-C3CC-497E-B141-5977203F2B85}" type="datetimeFigureOut">
              <a:rPr lang="es-PE" smtClean="0"/>
              <a:pPr/>
              <a:t>14/03/2021</a:t>
            </a:fld>
            <a:endParaRPr lang="es-PE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51457-D89D-43B9-BE03-2CBDE4EC678B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35090-C3CC-497E-B141-5977203F2B85}" type="datetimeFigureOut">
              <a:rPr lang="es-PE" smtClean="0"/>
              <a:pPr/>
              <a:t>14/03/2021</a:t>
            </a:fld>
            <a:endParaRPr lang="es-PE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51457-D89D-43B9-BE03-2CBDE4EC678B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35090-C3CC-497E-B141-5977203F2B85}" type="datetimeFigureOut">
              <a:rPr lang="es-PE" smtClean="0"/>
              <a:pPr/>
              <a:t>14/03/2021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51457-D89D-43B9-BE03-2CBDE4EC678B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35090-C3CC-497E-B141-5977203F2B85}" type="datetimeFigureOut">
              <a:rPr lang="es-PE" smtClean="0"/>
              <a:pPr/>
              <a:t>14/03/2021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51457-D89D-43B9-BE03-2CBDE4EC678B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A35090-C3CC-497E-B141-5977203F2B85}" type="datetimeFigureOut">
              <a:rPr lang="es-PE" smtClean="0"/>
              <a:pPr/>
              <a:t>14/03/2021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551457-D89D-43B9-BE03-2CBDE4EC678B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1.png"/><Relationship Id="rId18" Type="http://schemas.openxmlformats.org/officeDocument/2006/relationships/image" Target="../media/image5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7.png"/><Relationship Id="rId11" Type="http://schemas.openxmlformats.org/officeDocument/2006/relationships/image" Target="../media/image5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6.png"/><Relationship Id="rId9" Type="http://schemas.openxmlformats.org/officeDocument/2006/relationships/image" Target="../media/image4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F119C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1839439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24" name="23 Imagen" descr="Imagen10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6009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355773" y="-22105"/>
            <a:ext cx="3850789" cy="2297446"/>
          </a:xfrm>
          <a:prstGeom prst="rect">
            <a:avLst/>
          </a:prstGeom>
          <a:effectLst/>
        </p:spPr>
      </p:pic>
      <p:pic>
        <p:nvPicPr>
          <p:cNvPr id="25" name="24 Imagen" descr="Imagen10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6009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05940" flipV="1">
            <a:off x="4356226" y="2577461"/>
            <a:ext cx="3918421" cy="2241888"/>
          </a:xfrm>
          <a:prstGeom prst="rect">
            <a:avLst/>
          </a:prstGeom>
          <a:effectLst/>
        </p:spPr>
      </p:pic>
      <p:pic>
        <p:nvPicPr>
          <p:cNvPr id="26" name="25 Imagen" descr="Imagen10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6009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213688">
            <a:off x="659985" y="2617617"/>
            <a:ext cx="3857652" cy="2214578"/>
          </a:xfrm>
          <a:prstGeom prst="rect">
            <a:avLst/>
          </a:prstGeom>
          <a:effectLst/>
        </p:spPr>
      </p:pic>
      <p:pic>
        <p:nvPicPr>
          <p:cNvPr id="27" name="26 Imagen" descr="Imagen10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6009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 flipV="1">
            <a:off x="635121" y="0"/>
            <a:ext cx="3918421" cy="2348483"/>
          </a:xfrm>
          <a:prstGeom prst="rect">
            <a:avLst/>
          </a:prstGeom>
          <a:effectLst/>
        </p:spPr>
      </p:pic>
      <p:pic>
        <p:nvPicPr>
          <p:cNvPr id="28" name="Picture 2" descr="Imagen renderizada"/>
          <p:cNvPicPr>
            <a:picLocks noChangeAspect="1" noChangeArrowheads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 bwMode="auto">
          <a:xfrm>
            <a:off x="6572264" y="4357700"/>
            <a:ext cx="2071702" cy="309918"/>
          </a:xfrm>
          <a:prstGeom prst="rect">
            <a:avLst/>
          </a:prstGeom>
          <a:noFill/>
        </p:spPr>
      </p:pic>
      <p:pic>
        <p:nvPicPr>
          <p:cNvPr id="8" name="7 Imagen" descr="cooltext378888553589945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43504" y="214296"/>
            <a:ext cx="3807952" cy="1214428"/>
          </a:xfrm>
          <a:prstGeom prst="rect">
            <a:avLst/>
          </a:prstGeom>
        </p:spPr>
      </p:pic>
      <p:pic>
        <p:nvPicPr>
          <p:cNvPr id="9" name="8 Imagen" descr="cooltext378888574768419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00694" y="1428742"/>
            <a:ext cx="1878257" cy="714380"/>
          </a:xfrm>
          <a:prstGeom prst="rect">
            <a:avLst/>
          </a:prstGeom>
        </p:spPr>
      </p:pic>
      <p:pic>
        <p:nvPicPr>
          <p:cNvPr id="10" name="9 Imagen" descr="cooltext378888590368760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29520" y="1500180"/>
            <a:ext cx="1071570" cy="651347"/>
          </a:xfrm>
          <a:prstGeom prst="rect">
            <a:avLst/>
          </a:prstGeom>
        </p:spPr>
      </p:pic>
      <p:pic>
        <p:nvPicPr>
          <p:cNvPr id="11" name="10 Imagen" descr="cooltext378888612474904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29322" y="2285998"/>
            <a:ext cx="2357454" cy="947842"/>
          </a:xfrm>
          <a:prstGeom prst="rect">
            <a:avLst/>
          </a:prstGeom>
        </p:spPr>
      </p:pic>
      <p:pic>
        <p:nvPicPr>
          <p:cNvPr id="12" name="11 Imagen" descr="stock-photo-141839439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ransition advTm="28000">
    <p:sndAc>
      <p:stSnd loop="1">
        <p:snd r:embed="rId2" name="SPRING IN ATHENS NIKOS IGNATIADI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2000"/>
                            </p:stCondLst>
                            <p:childTnLst>
                              <p:par>
                                <p:cTn id="6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4000"/>
                            </p:stCondLst>
                            <p:childTnLst>
                              <p:par>
                                <p:cTn id="7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6000"/>
                            </p:stCondLst>
                            <p:childTnLst>
                              <p:par>
                                <p:cTn id="7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8000"/>
                            </p:stCondLst>
                            <p:childTnLst>
                              <p:par>
                                <p:cTn id="8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0"/>
                            </p:stCondLst>
                            <p:childTnLst>
                              <p:par>
                                <p:cTn id="88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6e5c78.png"/>
          <p:cNvPicPr>
            <a:picLocks noChangeAspect="1"/>
          </p:cNvPicPr>
          <p:nvPr/>
        </p:nvPicPr>
        <p:blipFill>
          <a:blip r:embed="rId2"/>
          <a:srcRect t="7028" b="9326"/>
          <a:stretch>
            <a:fillRect/>
          </a:stretch>
        </p:blipFill>
        <p:spPr>
          <a:xfrm>
            <a:off x="1714480" y="142858"/>
            <a:ext cx="5987683" cy="4857784"/>
          </a:xfrm>
          <a:prstGeom prst="roundRect">
            <a:avLst>
              <a:gd name="adj" fmla="val 11195"/>
            </a:avLst>
          </a:prstGeom>
          <a:solidFill>
            <a:srgbClr val="FFFFFF"/>
          </a:solidFill>
          <a:ln w="9525" cap="sq">
            <a:solidFill>
              <a:schemeClr val="tx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balanced" dir="t"/>
          </a:scene3d>
          <a:sp3d extrusionH="76200" contourW="12700">
            <a:bevelT w="127000" h="88900" prst="angle"/>
            <a:bevelB w="25400"/>
            <a:extrusionClr>
              <a:srgbClr val="92D050"/>
            </a:extrusionClr>
            <a:contourClr>
              <a:srgbClr val="009644"/>
            </a:contourClr>
          </a:sp3d>
        </p:spPr>
      </p:pic>
      <p:pic>
        <p:nvPicPr>
          <p:cNvPr id="3" name="2 Imagen" descr="GOLDEN-DRAGON-FRUI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786064"/>
            <a:ext cx="2857899" cy="1991003"/>
          </a:xfrm>
          <a:prstGeom prst="rect">
            <a:avLst/>
          </a:prstGeom>
        </p:spPr>
      </p:pic>
      <p:pic>
        <p:nvPicPr>
          <p:cNvPr id="4" name="3 Imagen" descr="pitahayas-baleno-banner-0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101" y="642924"/>
            <a:ext cx="2857899" cy="2514951"/>
          </a:xfrm>
          <a:prstGeom prst="ellipse">
            <a:avLst/>
          </a:prstGeom>
          <a:effectLst>
            <a:softEdge rad="31750"/>
          </a:effectLst>
        </p:spPr>
      </p:pic>
      <p:sp>
        <p:nvSpPr>
          <p:cNvPr id="5" name="4 CuadroTexto"/>
          <p:cNvSpPr txBox="1"/>
          <p:nvPr/>
        </p:nvSpPr>
        <p:spPr>
          <a:xfrm>
            <a:off x="3214678" y="714362"/>
            <a:ext cx="307183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PITAHAYA,</a:t>
            </a:r>
            <a:r>
              <a:rPr lang="es-PE" dirty="0" smtClean="0"/>
              <a:t> </a:t>
            </a:r>
            <a:r>
              <a:rPr lang="es-PE" sz="2000" dirty="0" smtClean="0"/>
              <a:t>también conocida como la fruta del dragón, es una fruta que procede de una planta cactácea. </a:t>
            </a:r>
          </a:p>
          <a:p>
            <a:pPr algn="ctr"/>
            <a:r>
              <a:rPr lang="es-PE" sz="2000" dirty="0" smtClean="0"/>
              <a:t>Llama especialmente la atención por su cáscara, de un color verde purpúreo o amarillo, y su pulpa con pequeñas semillas. Proviene principalmente</a:t>
            </a:r>
          </a:p>
          <a:p>
            <a:pPr algn="ctr"/>
            <a:r>
              <a:rPr lang="es-PE" sz="2000" dirty="0" smtClean="0"/>
              <a:t>del continente americano, aunque su producción se ha expandido a otras regiones del mundo</a:t>
            </a:r>
            <a:endParaRPr lang="es-PE" sz="2000" dirty="0"/>
          </a:p>
        </p:txBody>
      </p:sp>
      <p:sp>
        <p:nvSpPr>
          <p:cNvPr id="9" name="8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4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F119C"/>
            </a:gs>
            <a:gs pos="50000">
              <a:srgbClr val="009644">
                <a:shade val="67500"/>
                <a:satMod val="115000"/>
              </a:srgbClr>
            </a:gs>
            <a:gs pos="100000">
              <a:srgbClr val="009644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40-dragon-fruit-smoothie-esp.imgcache.rev8c8dcd8dd17958fda445f555c1a6490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1357290" y="0"/>
            <a:ext cx="357190" cy="857238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7429520" y="0"/>
            <a:ext cx="357190" cy="857238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6" name="5 Rectángulo"/>
          <p:cNvSpPr/>
          <p:nvPr/>
        </p:nvSpPr>
        <p:spPr>
          <a:xfrm>
            <a:off x="1714480" y="571486"/>
            <a:ext cx="357190" cy="857238"/>
          </a:xfrm>
          <a:prstGeom prst="rect">
            <a:avLst/>
          </a:prstGeom>
          <a:blipFill>
            <a:blip r:embed="rId3">
              <a:duotone>
                <a:prstClr val="black"/>
                <a:srgbClr val="C313AE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7" name="6 Rectángulo"/>
          <p:cNvSpPr/>
          <p:nvPr/>
        </p:nvSpPr>
        <p:spPr>
          <a:xfrm>
            <a:off x="7072330" y="571486"/>
            <a:ext cx="357190" cy="857238"/>
          </a:xfrm>
          <a:prstGeom prst="rect">
            <a:avLst/>
          </a:prstGeom>
          <a:blipFill>
            <a:blip r:embed="rId3">
              <a:duotone>
                <a:prstClr val="black"/>
                <a:srgbClr val="C313AE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8" name="7 Rectángulo"/>
          <p:cNvSpPr/>
          <p:nvPr/>
        </p:nvSpPr>
        <p:spPr>
          <a:xfrm>
            <a:off x="2071670" y="1071552"/>
            <a:ext cx="357190" cy="857238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9" name="8 Rectángulo"/>
          <p:cNvSpPr/>
          <p:nvPr/>
        </p:nvSpPr>
        <p:spPr>
          <a:xfrm>
            <a:off x="6715140" y="1142990"/>
            <a:ext cx="357190" cy="857238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0" name="9 Rectángulo"/>
          <p:cNvSpPr/>
          <p:nvPr/>
        </p:nvSpPr>
        <p:spPr>
          <a:xfrm>
            <a:off x="2428860" y="1571618"/>
            <a:ext cx="357190" cy="857238"/>
          </a:xfrm>
          <a:prstGeom prst="rect">
            <a:avLst/>
          </a:prstGeom>
          <a:blipFill>
            <a:blip r:embed="rId3">
              <a:duotone>
                <a:prstClr val="black"/>
                <a:srgbClr val="C313AE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1" name="10 Rectángulo"/>
          <p:cNvSpPr/>
          <p:nvPr/>
        </p:nvSpPr>
        <p:spPr>
          <a:xfrm>
            <a:off x="6357950" y="1643056"/>
            <a:ext cx="357190" cy="857238"/>
          </a:xfrm>
          <a:prstGeom prst="rect">
            <a:avLst/>
          </a:prstGeom>
          <a:blipFill>
            <a:blip r:embed="rId3">
              <a:duotone>
                <a:prstClr val="black"/>
                <a:srgbClr val="C313AE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2" name="11 Rectángulo"/>
          <p:cNvSpPr/>
          <p:nvPr/>
        </p:nvSpPr>
        <p:spPr>
          <a:xfrm>
            <a:off x="2786050" y="2143122"/>
            <a:ext cx="357190" cy="857238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3" name="12 Rectángulo"/>
          <p:cNvSpPr/>
          <p:nvPr/>
        </p:nvSpPr>
        <p:spPr>
          <a:xfrm>
            <a:off x="6000760" y="2143122"/>
            <a:ext cx="357190" cy="857238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4" name="13 Rectángulo"/>
          <p:cNvSpPr/>
          <p:nvPr/>
        </p:nvSpPr>
        <p:spPr>
          <a:xfrm>
            <a:off x="3143240" y="2643188"/>
            <a:ext cx="357190" cy="857238"/>
          </a:xfrm>
          <a:prstGeom prst="rect">
            <a:avLst/>
          </a:prstGeom>
          <a:blipFill>
            <a:blip r:embed="rId3">
              <a:duotone>
                <a:prstClr val="black"/>
                <a:srgbClr val="C313AE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5" name="14 Rectángulo"/>
          <p:cNvSpPr/>
          <p:nvPr/>
        </p:nvSpPr>
        <p:spPr>
          <a:xfrm>
            <a:off x="5643570" y="2643188"/>
            <a:ext cx="357190" cy="857238"/>
          </a:xfrm>
          <a:prstGeom prst="rect">
            <a:avLst/>
          </a:prstGeom>
          <a:blipFill>
            <a:blip r:embed="rId3">
              <a:duotone>
                <a:prstClr val="black"/>
                <a:srgbClr val="C313AE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6" name="15 Rectángulo"/>
          <p:cNvSpPr/>
          <p:nvPr/>
        </p:nvSpPr>
        <p:spPr>
          <a:xfrm>
            <a:off x="3500430" y="3214692"/>
            <a:ext cx="357190" cy="857238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7" name="16 Rectángulo"/>
          <p:cNvSpPr/>
          <p:nvPr/>
        </p:nvSpPr>
        <p:spPr>
          <a:xfrm>
            <a:off x="5286380" y="3286130"/>
            <a:ext cx="357190" cy="857238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8" name="17 Rectángulo"/>
          <p:cNvSpPr/>
          <p:nvPr/>
        </p:nvSpPr>
        <p:spPr>
          <a:xfrm>
            <a:off x="3857620" y="3714758"/>
            <a:ext cx="357190" cy="857238"/>
          </a:xfrm>
          <a:prstGeom prst="rect">
            <a:avLst/>
          </a:prstGeom>
          <a:blipFill>
            <a:blip r:embed="rId3">
              <a:duotone>
                <a:prstClr val="black"/>
                <a:srgbClr val="C313AE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9" name="18 Rectángulo"/>
          <p:cNvSpPr/>
          <p:nvPr/>
        </p:nvSpPr>
        <p:spPr>
          <a:xfrm>
            <a:off x="4929190" y="3714758"/>
            <a:ext cx="357190" cy="857238"/>
          </a:xfrm>
          <a:prstGeom prst="rect">
            <a:avLst/>
          </a:prstGeom>
          <a:blipFill>
            <a:blip r:embed="rId3">
              <a:duotone>
                <a:prstClr val="black"/>
                <a:srgbClr val="C313AE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20" name="19 Rectángulo"/>
          <p:cNvSpPr/>
          <p:nvPr/>
        </p:nvSpPr>
        <p:spPr>
          <a:xfrm>
            <a:off x="4214810" y="4286262"/>
            <a:ext cx="357190" cy="857238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21" name="20 Rectángulo"/>
          <p:cNvSpPr/>
          <p:nvPr/>
        </p:nvSpPr>
        <p:spPr>
          <a:xfrm>
            <a:off x="4572000" y="4286262"/>
            <a:ext cx="357190" cy="857238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22" name="21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000"/>
                            </p:stCondLst>
                            <p:childTnLst>
                              <p:par>
                                <p:cTn id="134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0093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ragonfruit-1600-2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xtracto"/>
          <p:cNvSpPr/>
          <p:nvPr/>
        </p:nvSpPr>
        <p:spPr>
          <a:xfrm>
            <a:off x="857224" y="4357664"/>
            <a:ext cx="7358114" cy="785836"/>
          </a:xfrm>
          <a:prstGeom prst="flowChartExtract">
            <a:avLst/>
          </a:prstGeom>
          <a:gradFill flip="none" rotWithShape="1">
            <a:gsLst>
              <a:gs pos="66000">
                <a:schemeClr val="bg1">
                  <a:alpha val="33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4" name="3 Extracto"/>
          <p:cNvSpPr/>
          <p:nvPr/>
        </p:nvSpPr>
        <p:spPr>
          <a:xfrm rot="10800000">
            <a:off x="857224" y="0"/>
            <a:ext cx="7358114" cy="785800"/>
          </a:xfrm>
          <a:prstGeom prst="flowChartExtract">
            <a:avLst/>
          </a:prstGeom>
          <a:gradFill flip="none" rotWithShape="1">
            <a:gsLst>
              <a:gs pos="66000">
                <a:schemeClr val="bg1">
                  <a:alpha val="33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5" name="4 Extracto"/>
          <p:cNvSpPr/>
          <p:nvPr/>
        </p:nvSpPr>
        <p:spPr>
          <a:xfrm>
            <a:off x="857224" y="4143386"/>
            <a:ext cx="7358114" cy="785836"/>
          </a:xfrm>
          <a:prstGeom prst="flowChartExtract">
            <a:avLst/>
          </a:prstGeom>
          <a:gradFill flip="none" rotWithShape="1">
            <a:gsLst>
              <a:gs pos="50000">
                <a:schemeClr val="bg1">
                  <a:alpha val="5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6" name="5 Extracto"/>
          <p:cNvSpPr/>
          <p:nvPr/>
        </p:nvSpPr>
        <p:spPr>
          <a:xfrm>
            <a:off x="857224" y="3714758"/>
            <a:ext cx="7358114" cy="785836"/>
          </a:xfrm>
          <a:prstGeom prst="flowChartExtract">
            <a:avLst/>
          </a:prstGeom>
          <a:gradFill flip="none" rotWithShape="1">
            <a:gsLst>
              <a:gs pos="66000">
                <a:schemeClr val="bg1">
                  <a:alpha val="33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7" name="6 Extracto"/>
          <p:cNvSpPr/>
          <p:nvPr/>
        </p:nvSpPr>
        <p:spPr>
          <a:xfrm>
            <a:off x="857224" y="3286130"/>
            <a:ext cx="7358114" cy="785836"/>
          </a:xfrm>
          <a:prstGeom prst="flowChartExtract">
            <a:avLst/>
          </a:prstGeom>
          <a:gradFill flip="none" rotWithShape="1">
            <a:gsLst>
              <a:gs pos="50000">
                <a:schemeClr val="bg1">
                  <a:alpha val="5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8" name="7 Extracto"/>
          <p:cNvSpPr/>
          <p:nvPr/>
        </p:nvSpPr>
        <p:spPr>
          <a:xfrm rot="10800000">
            <a:off x="857224" y="357190"/>
            <a:ext cx="7358114" cy="785800"/>
          </a:xfrm>
          <a:prstGeom prst="flowChartExtract">
            <a:avLst/>
          </a:prstGeom>
          <a:gradFill flip="none" rotWithShape="1">
            <a:gsLst>
              <a:gs pos="50000">
                <a:schemeClr val="bg1">
                  <a:alpha val="5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9" name="8 Extracto"/>
          <p:cNvSpPr/>
          <p:nvPr/>
        </p:nvSpPr>
        <p:spPr>
          <a:xfrm rot="10800000">
            <a:off x="857224" y="785818"/>
            <a:ext cx="7358114" cy="785800"/>
          </a:xfrm>
          <a:prstGeom prst="flowChartExtract">
            <a:avLst/>
          </a:prstGeom>
          <a:gradFill flip="none" rotWithShape="1">
            <a:gsLst>
              <a:gs pos="66000">
                <a:schemeClr val="bg1">
                  <a:alpha val="33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0" name="9 Extracto"/>
          <p:cNvSpPr/>
          <p:nvPr/>
        </p:nvSpPr>
        <p:spPr>
          <a:xfrm rot="10800000">
            <a:off x="857224" y="1214446"/>
            <a:ext cx="7358114" cy="785800"/>
          </a:xfrm>
          <a:prstGeom prst="flowChartExtract">
            <a:avLst/>
          </a:prstGeom>
          <a:gradFill flip="none" rotWithShape="1">
            <a:gsLst>
              <a:gs pos="50000">
                <a:schemeClr val="bg1">
                  <a:alpha val="5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1" name="10 Extracto"/>
          <p:cNvSpPr/>
          <p:nvPr/>
        </p:nvSpPr>
        <p:spPr>
          <a:xfrm rot="10800000">
            <a:off x="857224" y="1643074"/>
            <a:ext cx="7358114" cy="785800"/>
          </a:xfrm>
          <a:prstGeom prst="flowChartExtract">
            <a:avLst/>
          </a:prstGeom>
          <a:gradFill flip="none" rotWithShape="1">
            <a:gsLst>
              <a:gs pos="66000">
                <a:schemeClr val="bg1">
                  <a:alpha val="33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2" name="11 Extracto"/>
          <p:cNvSpPr/>
          <p:nvPr/>
        </p:nvSpPr>
        <p:spPr>
          <a:xfrm>
            <a:off x="857224" y="2857502"/>
            <a:ext cx="7358114" cy="785836"/>
          </a:xfrm>
          <a:prstGeom prst="flowChartExtract">
            <a:avLst/>
          </a:prstGeom>
          <a:gradFill flip="none" rotWithShape="1">
            <a:gsLst>
              <a:gs pos="66000">
                <a:schemeClr val="bg1">
                  <a:alpha val="33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3" name="12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E285">
                <a:shade val="67500"/>
                <a:satMod val="115000"/>
              </a:srgbClr>
            </a:gs>
            <a:gs pos="100000">
              <a:srgbClr val="FFE285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TO-1-PITAHAY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6009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428992" y="0"/>
            <a:ext cx="1157285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6009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429124" y="0"/>
            <a:ext cx="1119207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357422" y="1071552"/>
            <a:ext cx="1157285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500694" y="1071552"/>
            <a:ext cx="1119207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6009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643042" y="2357436"/>
            <a:ext cx="1157285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6009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500826" y="2500312"/>
            <a:ext cx="1119207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4348" y="3585896"/>
            <a:ext cx="1157285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215206" y="3714758"/>
            <a:ext cx="1119207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2" name="11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6e5c78.png"/>
          <p:cNvPicPr>
            <a:picLocks noChangeAspect="1"/>
          </p:cNvPicPr>
          <p:nvPr/>
        </p:nvPicPr>
        <p:blipFill>
          <a:blip r:embed="rId2"/>
          <a:srcRect t="7028" b="9326"/>
          <a:stretch>
            <a:fillRect/>
          </a:stretch>
        </p:blipFill>
        <p:spPr>
          <a:xfrm>
            <a:off x="1714480" y="142858"/>
            <a:ext cx="5987683" cy="4857784"/>
          </a:xfrm>
          <a:prstGeom prst="roundRect">
            <a:avLst>
              <a:gd name="adj" fmla="val 11195"/>
            </a:avLst>
          </a:prstGeom>
          <a:solidFill>
            <a:srgbClr val="FFFFFF"/>
          </a:solidFill>
          <a:ln w="9525" cap="sq">
            <a:solidFill>
              <a:schemeClr val="tx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balanced" dir="t"/>
          </a:scene3d>
          <a:sp3d extrusionH="76200" contourW="12700">
            <a:bevelT w="127000" h="88900" prst="angle"/>
            <a:bevelB w="25400"/>
            <a:extrusionClr>
              <a:srgbClr val="92D050"/>
            </a:extrusionClr>
            <a:contourClr>
              <a:srgbClr val="009644"/>
            </a:contourClr>
          </a:sp3d>
        </p:spPr>
      </p:pic>
      <p:pic>
        <p:nvPicPr>
          <p:cNvPr id="3" name="2 Imagen" descr="GOLDEN-DRAGON-FRUI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786064"/>
            <a:ext cx="2857899" cy="1991003"/>
          </a:xfrm>
          <a:prstGeom prst="rect">
            <a:avLst/>
          </a:prstGeom>
        </p:spPr>
      </p:pic>
      <p:pic>
        <p:nvPicPr>
          <p:cNvPr id="4" name="3 Imagen" descr="pitahayas-baleno-banner-0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101" y="642924"/>
            <a:ext cx="2857899" cy="2514951"/>
          </a:xfrm>
          <a:prstGeom prst="ellipse">
            <a:avLst/>
          </a:prstGeom>
          <a:effectLst>
            <a:softEdge rad="31750"/>
          </a:effectLst>
        </p:spPr>
      </p:pic>
      <p:sp>
        <p:nvSpPr>
          <p:cNvPr id="5" name="4 CuadroTexto"/>
          <p:cNvSpPr txBox="1"/>
          <p:nvPr/>
        </p:nvSpPr>
        <p:spPr>
          <a:xfrm>
            <a:off x="3286116" y="1285866"/>
            <a:ext cx="292895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/>
              <a:t>De refrescante y delicioso sabor, la “PITAYA” o “PITAHAYA” es un fruto exótico que se consume desde la época precolombina. Tiene un aspecto muy particular, es de forma irregular, ovalada, con una cáscara que presenta protuberancias</a:t>
            </a:r>
            <a:endParaRPr lang="es-PE" sz="2000" dirty="0"/>
          </a:p>
        </p:txBody>
      </p:sp>
      <p:sp>
        <p:nvSpPr>
          <p:cNvPr id="6" name="5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0093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da2e353144fb35dd5bff9a4057731c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3286116" cy="5143500"/>
          </a:xfrm>
          <a:prstGeom prst="moon">
            <a:avLst>
              <a:gd name="adj" fmla="val 15944"/>
            </a:avLst>
          </a:prstGeom>
          <a:solidFill>
            <a:srgbClr val="FF006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5" name="4 Luna"/>
          <p:cNvSpPr/>
          <p:nvPr/>
        </p:nvSpPr>
        <p:spPr>
          <a:xfrm rot="10800000">
            <a:off x="5857884" y="0"/>
            <a:ext cx="3286116" cy="5143500"/>
          </a:xfrm>
          <a:prstGeom prst="moon">
            <a:avLst>
              <a:gd name="adj" fmla="val 15944"/>
            </a:avLst>
          </a:prstGeom>
          <a:solidFill>
            <a:srgbClr val="FF006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6" name="5 Luna"/>
          <p:cNvSpPr/>
          <p:nvPr/>
        </p:nvSpPr>
        <p:spPr>
          <a:xfrm>
            <a:off x="785786" y="428610"/>
            <a:ext cx="2571768" cy="4286280"/>
          </a:xfrm>
          <a:prstGeom prst="moon">
            <a:avLst>
              <a:gd name="adj" fmla="val 15944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7" name="6 Luna"/>
          <p:cNvSpPr/>
          <p:nvPr/>
        </p:nvSpPr>
        <p:spPr>
          <a:xfrm rot="10800000">
            <a:off x="5786446" y="428610"/>
            <a:ext cx="2571768" cy="4286280"/>
          </a:xfrm>
          <a:prstGeom prst="moon">
            <a:avLst>
              <a:gd name="adj" fmla="val 15944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8" name="7 Luna"/>
          <p:cNvSpPr/>
          <p:nvPr/>
        </p:nvSpPr>
        <p:spPr>
          <a:xfrm>
            <a:off x="1500166" y="857238"/>
            <a:ext cx="1785950" cy="3357586"/>
          </a:xfrm>
          <a:prstGeom prst="moon">
            <a:avLst>
              <a:gd name="adj" fmla="val 19765"/>
            </a:avLst>
          </a:prstGeom>
          <a:solidFill>
            <a:srgbClr val="FF006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9" name="8 Luna"/>
          <p:cNvSpPr/>
          <p:nvPr/>
        </p:nvSpPr>
        <p:spPr>
          <a:xfrm rot="10800000">
            <a:off x="5857884" y="928676"/>
            <a:ext cx="1785950" cy="3357586"/>
          </a:xfrm>
          <a:prstGeom prst="moon">
            <a:avLst>
              <a:gd name="adj" fmla="val 19765"/>
            </a:avLst>
          </a:prstGeom>
          <a:solidFill>
            <a:srgbClr val="FF006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0" name="9 Luna"/>
          <p:cNvSpPr/>
          <p:nvPr/>
        </p:nvSpPr>
        <p:spPr>
          <a:xfrm>
            <a:off x="2214546" y="1071552"/>
            <a:ext cx="1500198" cy="2928958"/>
          </a:xfrm>
          <a:prstGeom prst="moon">
            <a:avLst>
              <a:gd name="adj" fmla="val 21584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1" name="10 Luna"/>
          <p:cNvSpPr/>
          <p:nvPr/>
        </p:nvSpPr>
        <p:spPr>
          <a:xfrm rot="10800000">
            <a:off x="5500694" y="1142990"/>
            <a:ext cx="1500198" cy="2928958"/>
          </a:xfrm>
          <a:prstGeom prst="moon">
            <a:avLst>
              <a:gd name="adj" fmla="val 19765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2" name="11 Luna"/>
          <p:cNvSpPr/>
          <p:nvPr/>
        </p:nvSpPr>
        <p:spPr>
          <a:xfrm>
            <a:off x="2857488" y="1357304"/>
            <a:ext cx="1285884" cy="2357454"/>
          </a:xfrm>
          <a:prstGeom prst="moon">
            <a:avLst>
              <a:gd name="adj" fmla="val 21584"/>
            </a:avLst>
          </a:prstGeom>
          <a:solidFill>
            <a:srgbClr val="FF006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3" name="12 Luna"/>
          <p:cNvSpPr/>
          <p:nvPr/>
        </p:nvSpPr>
        <p:spPr>
          <a:xfrm rot="10800000">
            <a:off x="5214942" y="1357304"/>
            <a:ext cx="1285884" cy="2357454"/>
          </a:xfrm>
          <a:prstGeom prst="moon">
            <a:avLst>
              <a:gd name="adj" fmla="val 21584"/>
            </a:avLst>
          </a:prstGeom>
          <a:solidFill>
            <a:srgbClr val="FF006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4" name="13 Luna"/>
          <p:cNvSpPr/>
          <p:nvPr/>
        </p:nvSpPr>
        <p:spPr>
          <a:xfrm>
            <a:off x="3428992" y="1571618"/>
            <a:ext cx="1071570" cy="1928826"/>
          </a:xfrm>
          <a:prstGeom prst="moon">
            <a:avLst>
              <a:gd name="adj" fmla="val 21584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5" name="14 Luna"/>
          <p:cNvSpPr/>
          <p:nvPr/>
        </p:nvSpPr>
        <p:spPr>
          <a:xfrm rot="10800000">
            <a:off x="4643438" y="1571618"/>
            <a:ext cx="1071570" cy="1928826"/>
          </a:xfrm>
          <a:prstGeom prst="moon">
            <a:avLst>
              <a:gd name="adj" fmla="val 21584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6" name="15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000"/>
                            </p:stCondLst>
                            <p:childTnLst>
                              <p:par>
                                <p:cTn id="92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tas_comidas_con_pitaya_seran_tu_perdicion_pruebas_hoy_mismo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18939232">
            <a:off x="2934507" y="1753074"/>
            <a:ext cx="3345162" cy="3423302"/>
          </a:xfrm>
          <a:prstGeom prst="teardrop">
            <a:avLst>
              <a:gd name="adj" fmla="val 146046"/>
            </a:avLst>
          </a:prstGeom>
          <a:gradFill flip="none" rotWithShape="1">
            <a:gsLst>
              <a:gs pos="8000">
                <a:schemeClr val="bg1">
                  <a:alpha val="82000"/>
                </a:schemeClr>
              </a:gs>
              <a:gs pos="50000">
                <a:srgbClr val="FE0067">
                  <a:shade val="67500"/>
                  <a:satMod val="115000"/>
                </a:srgbClr>
              </a:gs>
              <a:gs pos="100000">
                <a:srgbClr val="FE006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5" name="4 Lágrima"/>
          <p:cNvSpPr/>
          <p:nvPr/>
        </p:nvSpPr>
        <p:spPr>
          <a:xfrm rot="18939232">
            <a:off x="2934508" y="1753074"/>
            <a:ext cx="3345162" cy="3423302"/>
          </a:xfrm>
          <a:prstGeom prst="teardrop">
            <a:avLst>
              <a:gd name="adj" fmla="val 146046"/>
            </a:avLst>
          </a:prstGeom>
          <a:gradFill flip="none" rotWithShape="1">
            <a:gsLst>
              <a:gs pos="8000">
                <a:schemeClr val="bg1">
                  <a:alpha val="82000"/>
                </a:schemeClr>
              </a:gs>
              <a:gs pos="50000">
                <a:srgbClr val="FE0067">
                  <a:shade val="67500"/>
                  <a:satMod val="115000"/>
                </a:srgbClr>
              </a:gs>
              <a:gs pos="100000">
                <a:srgbClr val="FE006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6" name="5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6e5c78.png"/>
          <p:cNvPicPr>
            <a:picLocks noChangeAspect="1"/>
          </p:cNvPicPr>
          <p:nvPr/>
        </p:nvPicPr>
        <p:blipFill>
          <a:blip r:embed="rId2"/>
          <a:srcRect t="7028" b="9326"/>
          <a:stretch>
            <a:fillRect/>
          </a:stretch>
        </p:blipFill>
        <p:spPr>
          <a:xfrm>
            <a:off x="1714480" y="142858"/>
            <a:ext cx="5987683" cy="4857784"/>
          </a:xfrm>
          <a:prstGeom prst="roundRect">
            <a:avLst>
              <a:gd name="adj" fmla="val 11195"/>
            </a:avLst>
          </a:prstGeom>
          <a:solidFill>
            <a:srgbClr val="FFFFFF"/>
          </a:solidFill>
          <a:ln w="9525" cap="sq">
            <a:solidFill>
              <a:schemeClr val="tx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balanced" dir="t"/>
          </a:scene3d>
          <a:sp3d extrusionH="76200" contourW="12700">
            <a:bevelT w="127000" h="88900" prst="angle"/>
            <a:bevelB w="25400"/>
            <a:extrusionClr>
              <a:srgbClr val="92D050"/>
            </a:extrusionClr>
            <a:contourClr>
              <a:srgbClr val="009644"/>
            </a:contourClr>
          </a:sp3d>
        </p:spPr>
      </p:pic>
      <p:pic>
        <p:nvPicPr>
          <p:cNvPr id="3" name="2 Imagen" descr="GOLDEN-DRAGON-FRUI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786064"/>
            <a:ext cx="2857899" cy="1991003"/>
          </a:xfrm>
          <a:prstGeom prst="rect">
            <a:avLst/>
          </a:prstGeom>
        </p:spPr>
      </p:pic>
      <p:pic>
        <p:nvPicPr>
          <p:cNvPr id="4" name="3 Imagen" descr="pitahayas-baleno-banner-0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101" y="642924"/>
            <a:ext cx="2857899" cy="2514951"/>
          </a:xfrm>
          <a:prstGeom prst="ellipse">
            <a:avLst/>
          </a:prstGeom>
          <a:effectLst>
            <a:softEdge rad="31750"/>
          </a:effectLst>
        </p:spPr>
      </p:pic>
      <p:sp>
        <p:nvSpPr>
          <p:cNvPr id="5" name="4 CuadroTexto"/>
          <p:cNvSpPr txBox="1"/>
          <p:nvPr/>
        </p:nvSpPr>
        <p:spPr>
          <a:xfrm>
            <a:off x="3286116" y="1428742"/>
            <a:ext cx="278608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/>
              <a:t>En el Perú, la pitahaya crece en regiones de la selva como Amazonas y San Martín; asimismo se ha introducido su cultivo en otras zonas del país, entre ellas la sierra de Piura y </a:t>
            </a:r>
            <a:r>
              <a:rPr lang="es-PE" sz="2000" dirty="0" err="1" smtClean="0"/>
              <a:t>Chanchamayo</a:t>
            </a:r>
            <a:r>
              <a:rPr lang="es-PE" sz="2000" dirty="0" smtClean="0"/>
              <a:t> (Junín),Perú</a:t>
            </a:r>
            <a:endParaRPr lang="es-PE" sz="2000" dirty="0"/>
          </a:p>
        </p:txBody>
      </p:sp>
      <p:sp>
        <p:nvSpPr>
          <p:cNvPr id="6" name="5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ylocereus_undatu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3429006"/>
            <a:ext cx="1785918" cy="1714494"/>
          </a:xfrm>
          <a:prstGeom prst="rtTriangle">
            <a:avLst/>
          </a:prstGeom>
          <a:blipFill>
            <a:blip r:embed="rId3">
              <a:duotone>
                <a:prstClr val="black"/>
                <a:srgbClr val="009644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Triángulo rectángulo"/>
          <p:cNvSpPr/>
          <p:nvPr/>
        </p:nvSpPr>
        <p:spPr>
          <a:xfrm rot="5400000">
            <a:off x="-35712" y="35712"/>
            <a:ext cx="1785918" cy="1714494"/>
          </a:xfrm>
          <a:prstGeom prst="rtTriangle">
            <a:avLst/>
          </a:prstGeom>
          <a:blipFill>
            <a:blip r:embed="rId3">
              <a:duotone>
                <a:prstClr val="black"/>
                <a:srgbClr val="009644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rot="10800000">
            <a:off x="7358082" y="0"/>
            <a:ext cx="1785918" cy="1714494"/>
          </a:xfrm>
          <a:prstGeom prst="rtTriangle">
            <a:avLst/>
          </a:prstGeom>
          <a:blipFill>
            <a:blip r:embed="rId3">
              <a:duotone>
                <a:prstClr val="black"/>
                <a:srgbClr val="009644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rectángulo"/>
          <p:cNvSpPr/>
          <p:nvPr/>
        </p:nvSpPr>
        <p:spPr>
          <a:xfrm rot="16200000">
            <a:off x="7393794" y="3393294"/>
            <a:ext cx="1785918" cy="1714494"/>
          </a:xfrm>
          <a:prstGeom prst="rtTriangle">
            <a:avLst/>
          </a:prstGeom>
          <a:blipFill>
            <a:blip r:embed="rId3">
              <a:duotone>
                <a:prstClr val="black"/>
                <a:srgbClr val="009644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Triángulo rectángulo"/>
          <p:cNvSpPr/>
          <p:nvPr/>
        </p:nvSpPr>
        <p:spPr>
          <a:xfrm>
            <a:off x="285720" y="3143254"/>
            <a:ext cx="1785918" cy="1714494"/>
          </a:xfrm>
          <a:prstGeom prst="rtTriangle">
            <a:avLst/>
          </a:prstGeom>
          <a:blipFill>
            <a:blip r:embed="rId3">
              <a:duotone>
                <a:prstClr val="black"/>
                <a:srgbClr val="FE0067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Triángulo rectángulo"/>
          <p:cNvSpPr/>
          <p:nvPr/>
        </p:nvSpPr>
        <p:spPr>
          <a:xfrm rot="5400000">
            <a:off x="250008" y="321446"/>
            <a:ext cx="1785918" cy="1714494"/>
          </a:xfrm>
          <a:prstGeom prst="rtTriangle">
            <a:avLst/>
          </a:prstGeom>
          <a:blipFill>
            <a:blip r:embed="rId3">
              <a:duotone>
                <a:prstClr val="black"/>
                <a:srgbClr val="FE0067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Triángulo rectángulo"/>
          <p:cNvSpPr/>
          <p:nvPr/>
        </p:nvSpPr>
        <p:spPr>
          <a:xfrm rot="10800000">
            <a:off x="7072330" y="214296"/>
            <a:ext cx="1785918" cy="1714494"/>
          </a:xfrm>
          <a:prstGeom prst="rtTriangle">
            <a:avLst/>
          </a:prstGeom>
          <a:blipFill>
            <a:blip r:embed="rId3">
              <a:duotone>
                <a:prstClr val="black"/>
                <a:srgbClr val="FE0067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Triángulo rectángulo"/>
          <p:cNvSpPr/>
          <p:nvPr/>
        </p:nvSpPr>
        <p:spPr>
          <a:xfrm rot="16200000">
            <a:off x="7179494" y="3178966"/>
            <a:ext cx="1785918" cy="1714494"/>
          </a:xfrm>
          <a:prstGeom prst="rtTriangle">
            <a:avLst/>
          </a:prstGeom>
          <a:blipFill>
            <a:blip r:embed="rId3">
              <a:duotone>
                <a:prstClr val="black"/>
                <a:srgbClr val="FE0067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Triángulo rectángulo"/>
          <p:cNvSpPr/>
          <p:nvPr/>
        </p:nvSpPr>
        <p:spPr>
          <a:xfrm rot="5400000">
            <a:off x="607230" y="607216"/>
            <a:ext cx="1785918" cy="1714494"/>
          </a:xfrm>
          <a:prstGeom prst="rtTriangle">
            <a:avLst/>
          </a:prstGeom>
          <a:blipFill>
            <a:blip r:embed="rId3">
              <a:duotone>
                <a:prstClr val="black"/>
                <a:srgbClr val="009644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Triángulo rectángulo"/>
          <p:cNvSpPr/>
          <p:nvPr/>
        </p:nvSpPr>
        <p:spPr>
          <a:xfrm rot="5400000">
            <a:off x="892950" y="892950"/>
            <a:ext cx="1785918" cy="1714494"/>
          </a:xfrm>
          <a:prstGeom prst="rtTriangle">
            <a:avLst/>
          </a:prstGeom>
          <a:blipFill>
            <a:blip r:embed="rId3">
              <a:duotone>
                <a:prstClr val="black"/>
                <a:srgbClr val="FE0067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Triángulo rectángulo"/>
          <p:cNvSpPr/>
          <p:nvPr/>
        </p:nvSpPr>
        <p:spPr>
          <a:xfrm>
            <a:off x="642942" y="2928940"/>
            <a:ext cx="1785918" cy="1714494"/>
          </a:xfrm>
          <a:prstGeom prst="rtTriangle">
            <a:avLst/>
          </a:prstGeom>
          <a:blipFill>
            <a:blip r:embed="rId3">
              <a:duotone>
                <a:prstClr val="black"/>
                <a:srgbClr val="009644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Triángulo rectángulo"/>
          <p:cNvSpPr/>
          <p:nvPr/>
        </p:nvSpPr>
        <p:spPr>
          <a:xfrm>
            <a:off x="928662" y="2643188"/>
            <a:ext cx="1785918" cy="1714494"/>
          </a:xfrm>
          <a:prstGeom prst="rtTriangle">
            <a:avLst/>
          </a:prstGeom>
          <a:blipFill>
            <a:blip r:embed="rId3">
              <a:duotone>
                <a:prstClr val="black"/>
                <a:srgbClr val="FE0067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Triángulo rectángulo"/>
          <p:cNvSpPr/>
          <p:nvPr/>
        </p:nvSpPr>
        <p:spPr>
          <a:xfrm rot="16200000">
            <a:off x="6893742" y="2893214"/>
            <a:ext cx="1785918" cy="1714494"/>
          </a:xfrm>
          <a:prstGeom prst="rtTriangle">
            <a:avLst/>
          </a:prstGeom>
          <a:blipFill>
            <a:blip r:embed="rId3">
              <a:duotone>
                <a:prstClr val="black"/>
                <a:srgbClr val="009644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Triángulo rectángulo"/>
          <p:cNvSpPr/>
          <p:nvPr/>
        </p:nvSpPr>
        <p:spPr>
          <a:xfrm rot="16200000">
            <a:off x="6607990" y="2607462"/>
            <a:ext cx="1785918" cy="1714494"/>
          </a:xfrm>
          <a:prstGeom prst="rtTriangle">
            <a:avLst/>
          </a:prstGeom>
          <a:blipFill>
            <a:blip r:embed="rId3">
              <a:duotone>
                <a:prstClr val="black"/>
                <a:srgbClr val="FE0067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Triángulo rectángulo"/>
          <p:cNvSpPr/>
          <p:nvPr/>
        </p:nvSpPr>
        <p:spPr>
          <a:xfrm rot="10800000">
            <a:off x="6858016" y="500066"/>
            <a:ext cx="1785918" cy="1714494"/>
          </a:xfrm>
          <a:prstGeom prst="rtTriangle">
            <a:avLst/>
          </a:prstGeom>
          <a:blipFill>
            <a:blip r:embed="rId3">
              <a:duotone>
                <a:prstClr val="black"/>
                <a:srgbClr val="009644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Triángulo rectángulo"/>
          <p:cNvSpPr/>
          <p:nvPr/>
        </p:nvSpPr>
        <p:spPr>
          <a:xfrm rot="10800000">
            <a:off x="6572264" y="714362"/>
            <a:ext cx="1785918" cy="1714494"/>
          </a:xfrm>
          <a:prstGeom prst="rtTriangle">
            <a:avLst/>
          </a:prstGeom>
          <a:blipFill>
            <a:blip r:embed="rId3">
              <a:duotone>
                <a:prstClr val="black"/>
                <a:srgbClr val="FE0067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8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8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9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9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9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0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0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0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0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B8A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xresdefault 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1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>
            <a:off x="283762" y="1000114"/>
            <a:ext cx="1287810" cy="1733278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1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10800000">
            <a:off x="283762" y="2714626"/>
            <a:ext cx="1287810" cy="173327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1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>
            <a:off x="1569614" y="1000114"/>
            <a:ext cx="1287810" cy="173327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1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10800000">
            <a:off x="1569614" y="2714626"/>
            <a:ext cx="1287810" cy="173327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1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>
            <a:off x="2784092" y="1000114"/>
            <a:ext cx="1287810" cy="173327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1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10800000">
            <a:off x="2784092" y="2714626"/>
            <a:ext cx="1287810" cy="173327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1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>
            <a:off x="4069944" y="1000114"/>
            <a:ext cx="1287810" cy="1733278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1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10800000">
            <a:off x="4069944" y="2714626"/>
            <a:ext cx="1287810" cy="1733278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1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>
            <a:off x="5355860" y="1000114"/>
            <a:ext cx="1287810" cy="1733278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1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10800000">
            <a:off x="5355860" y="2714626"/>
            <a:ext cx="1287810" cy="1733278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1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>
            <a:off x="6641712" y="1000114"/>
            <a:ext cx="1287810" cy="1733278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1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10800000">
            <a:off x="6641712" y="2714626"/>
            <a:ext cx="1287810" cy="1733278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1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>
            <a:off x="7856190" y="1000114"/>
            <a:ext cx="1287810" cy="1733278"/>
          </a:xfrm>
          <a:prstGeom prst="rect">
            <a:avLst/>
          </a:prstGeom>
        </p:spPr>
      </p:pic>
      <p:pic>
        <p:nvPicPr>
          <p:cNvPr id="17" name="1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1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10800000">
            <a:off x="7856190" y="2714626"/>
            <a:ext cx="1287810" cy="1733278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6e5c78.png"/>
          <p:cNvPicPr>
            <a:picLocks noChangeAspect="1"/>
          </p:cNvPicPr>
          <p:nvPr/>
        </p:nvPicPr>
        <p:blipFill>
          <a:blip r:embed="rId2"/>
          <a:srcRect t="7028" b="9326"/>
          <a:stretch>
            <a:fillRect/>
          </a:stretch>
        </p:blipFill>
        <p:spPr>
          <a:xfrm>
            <a:off x="1714480" y="142858"/>
            <a:ext cx="5987683" cy="4857784"/>
          </a:xfrm>
          <a:prstGeom prst="roundRect">
            <a:avLst>
              <a:gd name="adj" fmla="val 11195"/>
            </a:avLst>
          </a:prstGeom>
          <a:solidFill>
            <a:srgbClr val="FFFFFF"/>
          </a:solidFill>
          <a:ln w="9525" cap="sq">
            <a:solidFill>
              <a:schemeClr val="tx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balanced" dir="t"/>
          </a:scene3d>
          <a:sp3d extrusionH="76200" contourW="12700">
            <a:bevelT w="127000" h="88900" prst="angle"/>
            <a:bevelB w="25400"/>
            <a:extrusionClr>
              <a:srgbClr val="92D050"/>
            </a:extrusionClr>
            <a:contourClr>
              <a:srgbClr val="009644"/>
            </a:contourClr>
          </a:sp3d>
        </p:spPr>
      </p:pic>
      <p:pic>
        <p:nvPicPr>
          <p:cNvPr id="3" name="2 Imagen" descr="GOLDEN-DRAGON-FRUI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786064"/>
            <a:ext cx="2857899" cy="1991003"/>
          </a:xfrm>
          <a:prstGeom prst="rect">
            <a:avLst/>
          </a:prstGeom>
        </p:spPr>
      </p:pic>
      <p:pic>
        <p:nvPicPr>
          <p:cNvPr id="4" name="3 Imagen" descr="pitahayas-baleno-banner-0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101" y="642924"/>
            <a:ext cx="2857899" cy="2514951"/>
          </a:xfrm>
          <a:prstGeom prst="ellipse">
            <a:avLst/>
          </a:prstGeom>
          <a:effectLst>
            <a:softEdge rad="31750"/>
          </a:effectLst>
        </p:spPr>
      </p:pic>
      <p:sp>
        <p:nvSpPr>
          <p:cNvPr id="5" name="4 CuadroTexto"/>
          <p:cNvSpPr txBox="1"/>
          <p:nvPr/>
        </p:nvSpPr>
        <p:spPr>
          <a:xfrm>
            <a:off x="3143240" y="1214428"/>
            <a:ext cx="314327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/>
              <a:t>Actualmente, la producción se destina básicamente al mercado nacional; sin embargo encuentra potenciales mercados en países europeos como Francia y Holanda, así también en el mercado asiático y en Norteamérica (Estados Unidos).</a:t>
            </a:r>
            <a:endParaRPr lang="es-PE" sz="2000" dirty="0"/>
          </a:p>
        </p:txBody>
      </p:sp>
      <p:sp>
        <p:nvSpPr>
          <p:cNvPr id="6" name="5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FF0066">
                <a:shade val="67500"/>
                <a:satMod val="115000"/>
              </a:srgbClr>
            </a:gs>
            <a:gs pos="100000">
              <a:srgbClr val="FF0066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itaya-cortad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500431" y="-237620"/>
            <a:ext cx="2224020" cy="2786082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2239386">
            <a:off x="3113491" y="2523052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6429205">
            <a:off x="4976157" y="1557249"/>
            <a:ext cx="2224020" cy="2786082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6874405">
            <a:off x="2256983" y="945998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3652518">
            <a:off x="4932376" y="590263"/>
            <a:ext cx="2224020" cy="2786082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9515282">
            <a:off x="4075115" y="2810127"/>
            <a:ext cx="2224020" cy="2786082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3786432">
            <a:off x="1955575" y="2189697"/>
            <a:ext cx="2224020" cy="2786082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7842372">
            <a:off x="2065065" y="211646"/>
            <a:ext cx="2224020" cy="2786082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03C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rty.jpg"/>
          <p:cNvPicPr>
            <a:picLocks noGrp="1" noChangeAspect="1"/>
          </p:cNvPicPr>
          <p:nvPr isPhoto="1"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274381" y="-559563"/>
            <a:ext cx="1785858" cy="1905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3021802" y="-592868"/>
            <a:ext cx="188595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274381" y="369039"/>
            <a:ext cx="1785858" cy="1905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3021802" y="335734"/>
            <a:ext cx="188595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202943" y="1440609"/>
            <a:ext cx="1785858" cy="1905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3021802" y="1335958"/>
            <a:ext cx="188595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131505" y="2655055"/>
            <a:ext cx="1785858" cy="1905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3093240" y="2621750"/>
            <a:ext cx="188595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1" name="10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6e5c78.png"/>
          <p:cNvPicPr>
            <a:picLocks noChangeAspect="1"/>
          </p:cNvPicPr>
          <p:nvPr/>
        </p:nvPicPr>
        <p:blipFill>
          <a:blip r:embed="rId2"/>
          <a:srcRect t="7028" b="9326"/>
          <a:stretch>
            <a:fillRect/>
          </a:stretch>
        </p:blipFill>
        <p:spPr>
          <a:xfrm>
            <a:off x="1714480" y="142858"/>
            <a:ext cx="5987683" cy="4857784"/>
          </a:xfrm>
          <a:prstGeom prst="roundRect">
            <a:avLst>
              <a:gd name="adj" fmla="val 11195"/>
            </a:avLst>
          </a:prstGeom>
          <a:solidFill>
            <a:srgbClr val="FFFFFF"/>
          </a:solidFill>
          <a:ln w="9525" cap="sq">
            <a:solidFill>
              <a:schemeClr val="tx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balanced" dir="t"/>
          </a:scene3d>
          <a:sp3d extrusionH="76200" contourW="12700">
            <a:bevelT w="127000" h="88900" prst="angle"/>
            <a:bevelB w="25400"/>
            <a:extrusionClr>
              <a:srgbClr val="92D050"/>
            </a:extrusionClr>
            <a:contourClr>
              <a:srgbClr val="009644"/>
            </a:contourClr>
          </a:sp3d>
        </p:spPr>
      </p:pic>
      <p:pic>
        <p:nvPicPr>
          <p:cNvPr id="3" name="2 Imagen" descr="GOLDEN-DRAGON-FRUI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786064"/>
            <a:ext cx="2857899" cy="1991003"/>
          </a:xfrm>
          <a:prstGeom prst="rect">
            <a:avLst/>
          </a:prstGeom>
        </p:spPr>
      </p:pic>
      <p:pic>
        <p:nvPicPr>
          <p:cNvPr id="4" name="3 Imagen" descr="pitahayas-baleno-banner-0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101" y="642924"/>
            <a:ext cx="2857899" cy="2514951"/>
          </a:xfrm>
          <a:prstGeom prst="ellipse">
            <a:avLst/>
          </a:prstGeom>
          <a:effectLst>
            <a:softEdge rad="31750"/>
          </a:effectLst>
        </p:spPr>
      </p:pic>
      <p:sp>
        <p:nvSpPr>
          <p:cNvPr id="5" name="4 CuadroTexto"/>
          <p:cNvSpPr txBox="1"/>
          <p:nvPr/>
        </p:nvSpPr>
        <p:spPr>
          <a:xfrm>
            <a:off x="3214678" y="1500180"/>
            <a:ext cx="292895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/>
              <a:t>La pitahaya presenta dos variedades: roja y amarilla, esta última es la de mayor consumo a nivel local. Al pertenecer a la familia de las cactáceas o suculentas, es una planta muy resistente a las sequías</a:t>
            </a:r>
            <a:endParaRPr lang="es-PE" sz="2000" dirty="0"/>
          </a:p>
        </p:txBody>
      </p:sp>
      <p:sp>
        <p:nvSpPr>
          <p:cNvPr id="6" name="5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65858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ombo"/>
          <p:cNvSpPr/>
          <p:nvPr/>
        </p:nvSpPr>
        <p:spPr>
          <a:xfrm>
            <a:off x="142844" y="107157"/>
            <a:ext cx="2000264" cy="2357454"/>
          </a:xfrm>
          <a:prstGeom prst="diamond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785786" y="53579"/>
            <a:ext cx="2000264" cy="2357454"/>
          </a:xfrm>
          <a:prstGeom prst="diamond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chemeClr val="bg1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714480" y="0"/>
            <a:ext cx="2000264" cy="2357454"/>
          </a:xfrm>
          <a:prstGeom prst="diamond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714612" y="53579"/>
            <a:ext cx="2000264" cy="2357454"/>
          </a:xfrm>
          <a:prstGeom prst="diamond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chemeClr val="bg1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3571868" y="107157"/>
            <a:ext cx="2000264" cy="2357454"/>
          </a:xfrm>
          <a:prstGeom prst="diamond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4572000" y="53579"/>
            <a:ext cx="2000264" cy="2357454"/>
          </a:xfrm>
          <a:prstGeom prst="diamond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chemeClr val="bg1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5286380" y="53579"/>
            <a:ext cx="2000264" cy="2357454"/>
          </a:xfrm>
          <a:prstGeom prst="diamond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6286512" y="53579"/>
            <a:ext cx="2000264" cy="2357454"/>
          </a:xfrm>
          <a:prstGeom prst="diamond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chemeClr val="bg1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7429488" y="53579"/>
            <a:ext cx="2000264" cy="2357454"/>
          </a:xfrm>
          <a:prstGeom prst="diamond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000"/>
                            </p:stCondLst>
                            <p:childTnLst>
                              <p:par>
                                <p:cTn id="80" presetID="19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3" animBg="1"/>
      <p:bldP spid="4" grpId="4" animBg="1"/>
      <p:bldP spid="5" grpId="0" animBg="1"/>
      <p:bldP spid="5" grpId="1" animBg="1"/>
      <p:bldP spid="5" grpId="3" animBg="1"/>
      <p:bldP spid="5" grpId="4" animBg="1"/>
      <p:bldP spid="6" grpId="0" animBg="1"/>
      <p:bldP spid="6" grpId="1" animBg="1"/>
      <p:bldP spid="6" grpId="3" animBg="1"/>
      <p:bldP spid="6" grpId="4" animBg="1"/>
      <p:bldP spid="7" grpId="0" animBg="1"/>
      <p:bldP spid="7" grpId="1" animBg="1"/>
      <p:bldP spid="7" grpId="3" animBg="1"/>
      <p:bldP spid="7" grpId="4" animBg="1"/>
      <p:bldP spid="8" grpId="0" animBg="1"/>
      <p:bldP spid="8" grpId="1" animBg="1"/>
      <p:bldP spid="8" grpId="3" animBg="1"/>
      <p:bldP spid="8" grpId="4" animBg="1"/>
      <p:bldP spid="9" grpId="0" animBg="1"/>
      <p:bldP spid="9" grpId="1" animBg="1"/>
      <p:bldP spid="9" grpId="3" animBg="1"/>
      <p:bldP spid="9" grpId="4" animBg="1"/>
      <p:bldP spid="10" grpId="0" animBg="1"/>
      <p:bldP spid="10" grpId="1" animBg="1"/>
      <p:bldP spid="10" grpId="3" animBg="1"/>
      <p:bldP spid="10" grpId="4" animBg="1"/>
      <p:bldP spid="11" grpId="0" animBg="1"/>
      <p:bldP spid="11" grpId="1" animBg="1"/>
      <p:bldP spid="11" grpId="3" animBg="1"/>
      <p:bldP spid="11" grpId="4" animBg="1"/>
      <p:bldP spid="12" grpId="0" animBg="1"/>
      <p:bldP spid="12" grpId="1" animBg="1"/>
      <p:bldP spid="12" grpId="3" animBg="1"/>
      <p:bldP spid="12" grpId="4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003B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946241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cosas-para-photoshop-png-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071934" y="2071683"/>
            <a:ext cx="2857899" cy="1428950"/>
          </a:xfrm>
          <a:prstGeom prst="rect">
            <a:avLst/>
          </a:prstGeom>
        </p:spPr>
      </p:pic>
      <p:pic>
        <p:nvPicPr>
          <p:cNvPr id="11" name="10 Imagen" descr="cosas-para-photoshop-png-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200000">
            <a:off x="3071709" y="1000209"/>
            <a:ext cx="2857899" cy="1428950"/>
          </a:xfrm>
          <a:prstGeom prst="rect">
            <a:avLst/>
          </a:prstGeom>
        </p:spPr>
      </p:pic>
      <p:pic>
        <p:nvPicPr>
          <p:cNvPr id="12" name="11 Imagen" descr="cosas-para-photoshop-png-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8953757">
            <a:off x="3737700" y="1221680"/>
            <a:ext cx="2857899" cy="1428950"/>
          </a:xfrm>
          <a:prstGeom prst="rect">
            <a:avLst/>
          </a:prstGeom>
        </p:spPr>
      </p:pic>
      <p:pic>
        <p:nvPicPr>
          <p:cNvPr id="13" name="12 Imagen" descr="cosas-para-photoshop-png-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2857393" y="2785761"/>
            <a:ext cx="2857899" cy="1428950"/>
          </a:xfrm>
          <a:prstGeom prst="rect">
            <a:avLst/>
          </a:prstGeom>
        </p:spPr>
      </p:pic>
      <p:pic>
        <p:nvPicPr>
          <p:cNvPr id="14" name="13 Imagen" descr="cosas-para-photoshop-png-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3117743">
            <a:off x="3657570" y="2649016"/>
            <a:ext cx="2857899" cy="1428950"/>
          </a:xfrm>
          <a:prstGeom prst="rect">
            <a:avLst/>
          </a:prstGeom>
        </p:spPr>
      </p:pic>
      <p:pic>
        <p:nvPicPr>
          <p:cNvPr id="15" name="14 Imagen" descr="cosas-para-photoshop-png-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0335658">
            <a:off x="2154867" y="1828972"/>
            <a:ext cx="2857899" cy="1428950"/>
          </a:xfrm>
          <a:prstGeom prst="rect">
            <a:avLst/>
          </a:prstGeom>
        </p:spPr>
      </p:pic>
      <p:pic>
        <p:nvPicPr>
          <p:cNvPr id="16" name="15 Imagen" descr="cosas-para-photoshop-png-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8387503">
            <a:off x="2266693" y="2396710"/>
            <a:ext cx="2857899" cy="1428950"/>
          </a:xfrm>
          <a:prstGeom prst="rect">
            <a:avLst/>
          </a:prstGeom>
        </p:spPr>
      </p:pic>
      <p:pic>
        <p:nvPicPr>
          <p:cNvPr id="17" name="16 Imagen" descr="cosas-para-photoshop-png-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2133521">
            <a:off x="2378630" y="1416093"/>
            <a:ext cx="2857899" cy="1428950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6e5c78.png"/>
          <p:cNvPicPr>
            <a:picLocks noChangeAspect="1"/>
          </p:cNvPicPr>
          <p:nvPr/>
        </p:nvPicPr>
        <p:blipFill>
          <a:blip r:embed="rId2"/>
          <a:srcRect t="7028" b="9326"/>
          <a:stretch>
            <a:fillRect/>
          </a:stretch>
        </p:blipFill>
        <p:spPr>
          <a:xfrm>
            <a:off x="1714480" y="142858"/>
            <a:ext cx="5987683" cy="4857784"/>
          </a:xfrm>
          <a:prstGeom prst="roundRect">
            <a:avLst>
              <a:gd name="adj" fmla="val 11195"/>
            </a:avLst>
          </a:prstGeom>
          <a:solidFill>
            <a:srgbClr val="FFFFFF"/>
          </a:solidFill>
          <a:ln w="9525" cap="sq">
            <a:solidFill>
              <a:schemeClr val="tx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balanced" dir="t"/>
          </a:scene3d>
          <a:sp3d extrusionH="76200" contourW="12700">
            <a:bevelT w="127000" h="88900" prst="angle"/>
            <a:bevelB w="25400"/>
            <a:extrusionClr>
              <a:srgbClr val="92D050"/>
            </a:extrusionClr>
            <a:contourClr>
              <a:srgbClr val="009644"/>
            </a:contourClr>
          </a:sp3d>
        </p:spPr>
      </p:pic>
      <p:pic>
        <p:nvPicPr>
          <p:cNvPr id="3" name="2 Imagen" descr="GOLDEN-DRAGON-FRUI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786064"/>
            <a:ext cx="2857899" cy="1991003"/>
          </a:xfrm>
          <a:prstGeom prst="rect">
            <a:avLst/>
          </a:prstGeom>
        </p:spPr>
      </p:pic>
      <p:pic>
        <p:nvPicPr>
          <p:cNvPr id="4" name="3 Imagen" descr="pitahayas-baleno-banner-0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101" y="642924"/>
            <a:ext cx="2857899" cy="2514951"/>
          </a:xfrm>
          <a:prstGeom prst="ellipse">
            <a:avLst/>
          </a:prstGeom>
          <a:effectLst>
            <a:softEdge rad="31750"/>
          </a:effectLst>
        </p:spPr>
      </p:pic>
      <p:sp>
        <p:nvSpPr>
          <p:cNvPr id="5" name="4 CuadroTexto"/>
          <p:cNvSpPr txBox="1"/>
          <p:nvPr/>
        </p:nvSpPr>
        <p:spPr>
          <a:xfrm>
            <a:off x="3357555" y="928676"/>
            <a:ext cx="285752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/>
              <a:t>La pitahaya es una fruta a la que se le atribuyen varios beneficios nutricionales. Es fuente de antioxidantes naturales, lo que ayuda a reducir la proliferación de radicales libres en nuestro organismo, que son los responsables de la aparición de tumores cancerígenos y otras enfermedades graves</a:t>
            </a:r>
            <a:endParaRPr lang="es-PE" sz="2000" dirty="0"/>
          </a:p>
        </p:txBody>
      </p:sp>
      <p:sp>
        <p:nvSpPr>
          <p:cNvPr id="6" name="5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4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66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949596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1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355773" y="-22105"/>
            <a:ext cx="3850789" cy="2297446"/>
          </a:xfrm>
          <a:prstGeom prst="rect">
            <a:avLst/>
          </a:prstGeom>
          <a:effectLst/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205940" flipV="1">
            <a:off x="4356226" y="2577461"/>
            <a:ext cx="3918421" cy="2241888"/>
          </a:xfrm>
          <a:prstGeom prst="rect">
            <a:avLst/>
          </a:prstGeom>
          <a:effectLst/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0213688">
            <a:off x="659985" y="2617617"/>
            <a:ext cx="3857652" cy="2214578"/>
          </a:xfrm>
          <a:prstGeom prst="rect">
            <a:avLst/>
          </a:prstGeom>
          <a:effectLst/>
        </p:spPr>
      </p:pic>
      <p:pic>
        <p:nvPicPr>
          <p:cNvPr id="7" name="6 Imagen" descr="Imagen1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0800000" flipV="1">
            <a:off x="635121" y="0"/>
            <a:ext cx="3918421" cy="2348483"/>
          </a:xfrm>
          <a:prstGeom prst="rect">
            <a:avLst/>
          </a:prstGeom>
          <a:effectLst/>
        </p:spPr>
      </p:pic>
      <p:sp>
        <p:nvSpPr>
          <p:cNvPr id="8" name="7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103384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1357290" y="0"/>
            <a:ext cx="357190" cy="857238"/>
          </a:xfrm>
          <a:prstGeom prst="rect">
            <a:avLst/>
          </a:prstGeom>
          <a:blipFill>
            <a:blip r:embed="rId3">
              <a:duotone>
                <a:prstClr val="black"/>
                <a:srgbClr val="3399FF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7429520" y="0"/>
            <a:ext cx="357190" cy="857238"/>
          </a:xfrm>
          <a:prstGeom prst="rect">
            <a:avLst/>
          </a:prstGeom>
          <a:blipFill>
            <a:blip r:embed="rId3">
              <a:duotone>
                <a:prstClr val="black"/>
                <a:srgbClr val="3399FF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1714480" y="571486"/>
            <a:ext cx="357190" cy="857238"/>
          </a:xfrm>
          <a:prstGeom prst="rect">
            <a:avLst/>
          </a:prstGeom>
          <a:blipFill>
            <a:blip r:embed="rId3">
              <a:duotone>
                <a:prstClr val="black"/>
                <a:srgbClr val="C313AE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7072330" y="571486"/>
            <a:ext cx="357190" cy="857238"/>
          </a:xfrm>
          <a:prstGeom prst="rect">
            <a:avLst/>
          </a:prstGeom>
          <a:blipFill>
            <a:blip r:embed="rId3">
              <a:duotone>
                <a:prstClr val="black"/>
                <a:srgbClr val="C313AE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2071670" y="1071552"/>
            <a:ext cx="357190" cy="857238"/>
          </a:xfrm>
          <a:prstGeom prst="rect">
            <a:avLst/>
          </a:prstGeom>
          <a:blipFill>
            <a:blip r:embed="rId3">
              <a:duotone>
                <a:prstClr val="black"/>
                <a:srgbClr val="3399FF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6715140" y="1142990"/>
            <a:ext cx="357190" cy="857238"/>
          </a:xfrm>
          <a:prstGeom prst="rect">
            <a:avLst/>
          </a:prstGeom>
          <a:blipFill>
            <a:blip r:embed="rId3">
              <a:duotone>
                <a:prstClr val="black"/>
                <a:srgbClr val="3399FF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2428860" y="1571618"/>
            <a:ext cx="357190" cy="857238"/>
          </a:xfrm>
          <a:prstGeom prst="rect">
            <a:avLst/>
          </a:prstGeom>
          <a:blipFill>
            <a:blip r:embed="rId3">
              <a:duotone>
                <a:prstClr val="black"/>
                <a:srgbClr val="C313AE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357950" y="1643056"/>
            <a:ext cx="357190" cy="857238"/>
          </a:xfrm>
          <a:prstGeom prst="rect">
            <a:avLst/>
          </a:prstGeom>
          <a:blipFill>
            <a:blip r:embed="rId3">
              <a:duotone>
                <a:prstClr val="black"/>
                <a:srgbClr val="C313AE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2786050" y="2143122"/>
            <a:ext cx="357190" cy="857238"/>
          </a:xfrm>
          <a:prstGeom prst="rect">
            <a:avLst/>
          </a:prstGeom>
          <a:blipFill>
            <a:blip r:embed="rId3">
              <a:duotone>
                <a:prstClr val="black"/>
                <a:srgbClr val="3399FF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6000760" y="2143122"/>
            <a:ext cx="357190" cy="857238"/>
          </a:xfrm>
          <a:prstGeom prst="rect">
            <a:avLst/>
          </a:prstGeom>
          <a:blipFill>
            <a:blip r:embed="rId3">
              <a:duotone>
                <a:prstClr val="black"/>
                <a:srgbClr val="3399FF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3143240" y="2643188"/>
            <a:ext cx="357190" cy="857238"/>
          </a:xfrm>
          <a:prstGeom prst="rect">
            <a:avLst/>
          </a:prstGeom>
          <a:blipFill>
            <a:blip r:embed="rId3">
              <a:duotone>
                <a:prstClr val="black"/>
                <a:srgbClr val="C313AE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5643570" y="2643188"/>
            <a:ext cx="357190" cy="857238"/>
          </a:xfrm>
          <a:prstGeom prst="rect">
            <a:avLst/>
          </a:prstGeom>
          <a:blipFill>
            <a:blip r:embed="rId3">
              <a:duotone>
                <a:prstClr val="black"/>
                <a:srgbClr val="C313AE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3500430" y="3214692"/>
            <a:ext cx="357190" cy="857238"/>
          </a:xfrm>
          <a:prstGeom prst="rect">
            <a:avLst/>
          </a:prstGeom>
          <a:blipFill>
            <a:blip r:embed="rId3">
              <a:duotone>
                <a:prstClr val="black"/>
                <a:srgbClr val="3399FF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5286380" y="3286130"/>
            <a:ext cx="357190" cy="857238"/>
          </a:xfrm>
          <a:prstGeom prst="rect">
            <a:avLst/>
          </a:prstGeom>
          <a:blipFill>
            <a:blip r:embed="rId3">
              <a:duotone>
                <a:prstClr val="black"/>
                <a:srgbClr val="3399FF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3857620" y="3714758"/>
            <a:ext cx="357190" cy="857238"/>
          </a:xfrm>
          <a:prstGeom prst="rect">
            <a:avLst/>
          </a:prstGeom>
          <a:blipFill>
            <a:blip r:embed="rId3">
              <a:duotone>
                <a:prstClr val="black"/>
                <a:srgbClr val="C313AE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4929190" y="3714758"/>
            <a:ext cx="357190" cy="857238"/>
          </a:xfrm>
          <a:prstGeom prst="rect">
            <a:avLst/>
          </a:prstGeom>
          <a:blipFill>
            <a:blip r:embed="rId3">
              <a:duotone>
                <a:prstClr val="black"/>
                <a:srgbClr val="C313AE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4214810" y="4286262"/>
            <a:ext cx="357190" cy="857238"/>
          </a:xfrm>
          <a:prstGeom prst="rect">
            <a:avLst/>
          </a:prstGeom>
          <a:blipFill>
            <a:blip r:embed="rId3">
              <a:duotone>
                <a:prstClr val="black"/>
                <a:srgbClr val="3399FF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Rectángulo"/>
          <p:cNvSpPr/>
          <p:nvPr/>
        </p:nvSpPr>
        <p:spPr>
          <a:xfrm>
            <a:off x="4572000" y="4286262"/>
            <a:ext cx="357190" cy="857238"/>
          </a:xfrm>
          <a:prstGeom prst="rect">
            <a:avLst/>
          </a:prstGeom>
          <a:blipFill>
            <a:blip r:embed="rId3">
              <a:duotone>
                <a:prstClr val="black"/>
                <a:srgbClr val="3399FF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21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000"/>
                            </p:stCondLst>
                            <p:childTnLst>
                              <p:par>
                                <p:cTn id="134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6e5c78.png"/>
          <p:cNvPicPr>
            <a:picLocks noChangeAspect="1"/>
          </p:cNvPicPr>
          <p:nvPr/>
        </p:nvPicPr>
        <p:blipFill>
          <a:blip r:embed="rId2"/>
          <a:srcRect t="7028" b="9326"/>
          <a:stretch>
            <a:fillRect/>
          </a:stretch>
        </p:blipFill>
        <p:spPr>
          <a:xfrm>
            <a:off x="1714480" y="142858"/>
            <a:ext cx="5987683" cy="4857784"/>
          </a:xfrm>
          <a:prstGeom prst="roundRect">
            <a:avLst>
              <a:gd name="adj" fmla="val 11195"/>
            </a:avLst>
          </a:prstGeom>
          <a:solidFill>
            <a:srgbClr val="FFFFFF"/>
          </a:solidFill>
          <a:ln w="9525" cap="sq">
            <a:solidFill>
              <a:schemeClr val="tx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balanced" dir="t"/>
          </a:scene3d>
          <a:sp3d extrusionH="76200" contourW="12700">
            <a:bevelT w="127000" h="88900" prst="angle"/>
            <a:bevelB w="25400"/>
            <a:extrusionClr>
              <a:srgbClr val="92D050"/>
            </a:extrusionClr>
            <a:contourClr>
              <a:srgbClr val="009644"/>
            </a:contourClr>
          </a:sp3d>
        </p:spPr>
      </p:pic>
      <p:pic>
        <p:nvPicPr>
          <p:cNvPr id="3" name="2 Imagen" descr="GOLDEN-DRAGON-FRUI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786064"/>
            <a:ext cx="2857899" cy="1991003"/>
          </a:xfrm>
          <a:prstGeom prst="rect">
            <a:avLst/>
          </a:prstGeom>
        </p:spPr>
      </p:pic>
      <p:pic>
        <p:nvPicPr>
          <p:cNvPr id="4" name="3 Imagen" descr="pitahayas-baleno-banner-0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101" y="642924"/>
            <a:ext cx="2857899" cy="2514951"/>
          </a:xfrm>
          <a:prstGeom prst="ellipse">
            <a:avLst/>
          </a:prstGeom>
          <a:effectLst>
            <a:softEdge rad="31750"/>
          </a:effectLst>
        </p:spPr>
      </p:pic>
      <p:sp>
        <p:nvSpPr>
          <p:cNvPr id="5" name="4 CuadroTexto"/>
          <p:cNvSpPr txBox="1"/>
          <p:nvPr/>
        </p:nvSpPr>
        <p:spPr>
          <a:xfrm>
            <a:off x="3286117" y="928676"/>
            <a:ext cx="285751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/>
              <a:t>Contiene vitamina C, previene gripes y resfriados; entre sus propiedades también destaca su contenido de </a:t>
            </a:r>
            <a:r>
              <a:rPr lang="es-PE" sz="2000" dirty="0" err="1" smtClean="0"/>
              <a:t>captina</a:t>
            </a:r>
            <a:r>
              <a:rPr lang="es-PE" sz="2000" dirty="0" smtClean="0"/>
              <a:t>, sustancia que funciona como tonificante natural del corazón y contribuye a relajar el sistema nervioso. Además, cuenta con </a:t>
            </a:r>
            <a:r>
              <a:rPr lang="es-PE" sz="2000" dirty="0" err="1" smtClean="0"/>
              <a:t>riboflavina</a:t>
            </a:r>
            <a:r>
              <a:rPr lang="es-PE" sz="2000" dirty="0" smtClean="0"/>
              <a:t> (vitamina B2), vital para la producción de glóbulos rojos</a:t>
            </a:r>
            <a:endParaRPr lang="es-PE" sz="2000" dirty="0"/>
          </a:p>
        </p:txBody>
      </p:sp>
      <p:sp>
        <p:nvSpPr>
          <p:cNvPr id="6" name="5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5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66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91058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xtracto"/>
          <p:cNvSpPr/>
          <p:nvPr/>
        </p:nvSpPr>
        <p:spPr>
          <a:xfrm>
            <a:off x="857224" y="4357664"/>
            <a:ext cx="7358114" cy="785836"/>
          </a:xfrm>
          <a:prstGeom prst="flowChartExtract">
            <a:avLst/>
          </a:prstGeom>
          <a:gradFill flip="none" rotWithShape="1">
            <a:gsLst>
              <a:gs pos="66000">
                <a:schemeClr val="bg1">
                  <a:alpha val="33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Extracto"/>
          <p:cNvSpPr/>
          <p:nvPr/>
        </p:nvSpPr>
        <p:spPr>
          <a:xfrm rot="10800000">
            <a:off x="857224" y="0"/>
            <a:ext cx="7358114" cy="785800"/>
          </a:xfrm>
          <a:prstGeom prst="flowChartExtract">
            <a:avLst/>
          </a:prstGeom>
          <a:gradFill flip="none" rotWithShape="1">
            <a:gsLst>
              <a:gs pos="66000">
                <a:schemeClr val="bg1">
                  <a:alpha val="33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Extracto"/>
          <p:cNvSpPr/>
          <p:nvPr/>
        </p:nvSpPr>
        <p:spPr>
          <a:xfrm>
            <a:off x="857224" y="4143386"/>
            <a:ext cx="7358114" cy="785836"/>
          </a:xfrm>
          <a:prstGeom prst="flowChartExtract">
            <a:avLst/>
          </a:prstGeom>
          <a:gradFill flip="none" rotWithShape="1">
            <a:gsLst>
              <a:gs pos="50000">
                <a:schemeClr val="bg1">
                  <a:alpha val="5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Extracto"/>
          <p:cNvSpPr/>
          <p:nvPr/>
        </p:nvSpPr>
        <p:spPr>
          <a:xfrm>
            <a:off x="857224" y="3714758"/>
            <a:ext cx="7358114" cy="785836"/>
          </a:xfrm>
          <a:prstGeom prst="flowChartExtract">
            <a:avLst/>
          </a:prstGeom>
          <a:gradFill flip="none" rotWithShape="1">
            <a:gsLst>
              <a:gs pos="66000">
                <a:schemeClr val="bg1">
                  <a:alpha val="33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Extracto"/>
          <p:cNvSpPr/>
          <p:nvPr/>
        </p:nvSpPr>
        <p:spPr>
          <a:xfrm>
            <a:off x="857224" y="3286130"/>
            <a:ext cx="7358114" cy="785836"/>
          </a:xfrm>
          <a:prstGeom prst="flowChartExtract">
            <a:avLst/>
          </a:prstGeom>
          <a:gradFill flip="none" rotWithShape="1">
            <a:gsLst>
              <a:gs pos="50000">
                <a:schemeClr val="bg1">
                  <a:alpha val="5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Extracto"/>
          <p:cNvSpPr/>
          <p:nvPr/>
        </p:nvSpPr>
        <p:spPr>
          <a:xfrm rot="10800000">
            <a:off x="857224" y="357190"/>
            <a:ext cx="7358114" cy="785800"/>
          </a:xfrm>
          <a:prstGeom prst="flowChartExtract">
            <a:avLst/>
          </a:prstGeom>
          <a:gradFill flip="none" rotWithShape="1">
            <a:gsLst>
              <a:gs pos="50000">
                <a:schemeClr val="bg1">
                  <a:alpha val="5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Extracto"/>
          <p:cNvSpPr/>
          <p:nvPr/>
        </p:nvSpPr>
        <p:spPr>
          <a:xfrm rot="10800000">
            <a:off x="857224" y="785818"/>
            <a:ext cx="7358114" cy="785800"/>
          </a:xfrm>
          <a:prstGeom prst="flowChartExtract">
            <a:avLst/>
          </a:prstGeom>
          <a:gradFill flip="none" rotWithShape="1">
            <a:gsLst>
              <a:gs pos="66000">
                <a:schemeClr val="bg1">
                  <a:alpha val="33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Extracto"/>
          <p:cNvSpPr/>
          <p:nvPr/>
        </p:nvSpPr>
        <p:spPr>
          <a:xfrm rot="10800000">
            <a:off x="857224" y="1214446"/>
            <a:ext cx="7358114" cy="785800"/>
          </a:xfrm>
          <a:prstGeom prst="flowChartExtract">
            <a:avLst/>
          </a:prstGeom>
          <a:gradFill flip="none" rotWithShape="1">
            <a:gsLst>
              <a:gs pos="50000">
                <a:schemeClr val="bg1">
                  <a:alpha val="5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Extracto"/>
          <p:cNvSpPr/>
          <p:nvPr/>
        </p:nvSpPr>
        <p:spPr>
          <a:xfrm rot="10800000">
            <a:off x="857224" y="1643074"/>
            <a:ext cx="7358114" cy="785800"/>
          </a:xfrm>
          <a:prstGeom prst="flowChartExtract">
            <a:avLst/>
          </a:prstGeom>
          <a:gradFill flip="none" rotWithShape="1">
            <a:gsLst>
              <a:gs pos="66000">
                <a:schemeClr val="bg1">
                  <a:alpha val="33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Extracto"/>
          <p:cNvSpPr/>
          <p:nvPr/>
        </p:nvSpPr>
        <p:spPr>
          <a:xfrm>
            <a:off x="857224" y="2857502"/>
            <a:ext cx="7358114" cy="785836"/>
          </a:xfrm>
          <a:prstGeom prst="flowChartExtract">
            <a:avLst/>
          </a:prstGeom>
          <a:gradFill flip="none" rotWithShape="1">
            <a:gsLst>
              <a:gs pos="66000">
                <a:schemeClr val="bg1">
                  <a:alpha val="33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93B1D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49035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428992" y="0"/>
            <a:ext cx="1157285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429124" y="0"/>
            <a:ext cx="1119207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357422" y="1071552"/>
            <a:ext cx="1157285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500694" y="1071552"/>
            <a:ext cx="1119207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643042" y="2357436"/>
            <a:ext cx="1157285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500826" y="2500312"/>
            <a:ext cx="1119207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4348" y="3585896"/>
            <a:ext cx="1157285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215206" y="3714758"/>
            <a:ext cx="1119207" cy="155760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2" name="11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6e5c78.png"/>
          <p:cNvPicPr>
            <a:picLocks noChangeAspect="1"/>
          </p:cNvPicPr>
          <p:nvPr/>
        </p:nvPicPr>
        <p:blipFill>
          <a:blip r:embed="rId2"/>
          <a:srcRect t="7028" b="9326"/>
          <a:stretch>
            <a:fillRect/>
          </a:stretch>
        </p:blipFill>
        <p:spPr>
          <a:xfrm>
            <a:off x="1714480" y="142858"/>
            <a:ext cx="5987683" cy="4857784"/>
          </a:xfrm>
          <a:prstGeom prst="roundRect">
            <a:avLst>
              <a:gd name="adj" fmla="val 11195"/>
            </a:avLst>
          </a:prstGeom>
          <a:solidFill>
            <a:srgbClr val="FFFFFF"/>
          </a:solidFill>
          <a:ln w="9525" cap="sq">
            <a:solidFill>
              <a:schemeClr val="tx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balanced" dir="t"/>
          </a:scene3d>
          <a:sp3d extrusionH="76200" contourW="12700">
            <a:bevelT w="127000" h="88900" prst="angle"/>
            <a:bevelB w="25400"/>
            <a:extrusionClr>
              <a:srgbClr val="92D050"/>
            </a:extrusionClr>
            <a:contourClr>
              <a:srgbClr val="009644"/>
            </a:contourClr>
          </a:sp3d>
        </p:spPr>
      </p:pic>
      <p:pic>
        <p:nvPicPr>
          <p:cNvPr id="3" name="2 Imagen" descr="GOLDEN-DRAGON-FRUI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786064"/>
            <a:ext cx="2857899" cy="1991003"/>
          </a:xfrm>
          <a:prstGeom prst="rect">
            <a:avLst/>
          </a:prstGeom>
        </p:spPr>
      </p:pic>
      <p:pic>
        <p:nvPicPr>
          <p:cNvPr id="4" name="3 Imagen" descr="pitahayas-baleno-banner-0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101" y="642924"/>
            <a:ext cx="2857899" cy="2514951"/>
          </a:xfrm>
          <a:prstGeom prst="ellipse">
            <a:avLst/>
          </a:prstGeom>
          <a:effectLst>
            <a:softEdge rad="31750"/>
          </a:effectLst>
        </p:spPr>
      </p:pic>
      <p:sp>
        <p:nvSpPr>
          <p:cNvPr id="5" name="4 CuadroTexto"/>
          <p:cNvSpPr txBox="1"/>
          <p:nvPr/>
        </p:nvSpPr>
        <p:spPr>
          <a:xfrm>
            <a:off x="3214678" y="714362"/>
            <a:ext cx="314327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/>
              <a:t>las pepitas negras de la pitahaya contienen gran cantidad de fibra lo que ayuda a mejorar el tránsito intestinal y evitar el estreñimiento crónico. Estas semillas son ricas en grasas Omega 3, ideales para combatir algunas enfermedades autoinmunes y prevenir la aparición de ciertos tipos de cánceres relacionados con los cambios hormonales, como el de mama, colon y próstata</a:t>
            </a:r>
            <a:endParaRPr lang="es-PE" sz="2000" dirty="0"/>
          </a:p>
        </p:txBody>
      </p:sp>
      <p:sp>
        <p:nvSpPr>
          <p:cNvPr id="6" name="5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5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9644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78274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Luna"/>
          <p:cNvSpPr/>
          <p:nvPr/>
        </p:nvSpPr>
        <p:spPr>
          <a:xfrm>
            <a:off x="0" y="0"/>
            <a:ext cx="3286116" cy="5143500"/>
          </a:xfrm>
          <a:prstGeom prst="moon">
            <a:avLst>
              <a:gd name="adj" fmla="val 15944"/>
            </a:avLst>
          </a:prstGeom>
          <a:solidFill>
            <a:srgbClr val="FF006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Luna"/>
          <p:cNvSpPr/>
          <p:nvPr/>
        </p:nvSpPr>
        <p:spPr>
          <a:xfrm rot="10800000">
            <a:off x="5857884" y="0"/>
            <a:ext cx="3286116" cy="5143500"/>
          </a:xfrm>
          <a:prstGeom prst="moon">
            <a:avLst>
              <a:gd name="adj" fmla="val 15944"/>
            </a:avLst>
          </a:prstGeom>
          <a:solidFill>
            <a:srgbClr val="FF006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una"/>
          <p:cNvSpPr/>
          <p:nvPr/>
        </p:nvSpPr>
        <p:spPr>
          <a:xfrm>
            <a:off x="785786" y="428610"/>
            <a:ext cx="2571768" cy="4286280"/>
          </a:xfrm>
          <a:prstGeom prst="moon">
            <a:avLst>
              <a:gd name="adj" fmla="val 15944"/>
            </a:avLst>
          </a:prstGeom>
          <a:solidFill>
            <a:schemeClr val="bg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Luna"/>
          <p:cNvSpPr/>
          <p:nvPr/>
        </p:nvSpPr>
        <p:spPr>
          <a:xfrm rot="10800000">
            <a:off x="5786446" y="428610"/>
            <a:ext cx="2571768" cy="4286280"/>
          </a:xfrm>
          <a:prstGeom prst="moon">
            <a:avLst>
              <a:gd name="adj" fmla="val 15944"/>
            </a:avLst>
          </a:prstGeom>
          <a:solidFill>
            <a:schemeClr val="bg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Luna"/>
          <p:cNvSpPr/>
          <p:nvPr/>
        </p:nvSpPr>
        <p:spPr>
          <a:xfrm>
            <a:off x="1500166" y="857238"/>
            <a:ext cx="1785950" cy="3357586"/>
          </a:xfrm>
          <a:prstGeom prst="moon">
            <a:avLst>
              <a:gd name="adj" fmla="val 19765"/>
            </a:avLst>
          </a:prstGeom>
          <a:solidFill>
            <a:srgbClr val="FF006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Luna"/>
          <p:cNvSpPr/>
          <p:nvPr/>
        </p:nvSpPr>
        <p:spPr>
          <a:xfrm rot="10800000">
            <a:off x="5857884" y="928676"/>
            <a:ext cx="1785950" cy="3357586"/>
          </a:xfrm>
          <a:prstGeom prst="moon">
            <a:avLst>
              <a:gd name="adj" fmla="val 19765"/>
            </a:avLst>
          </a:prstGeom>
          <a:solidFill>
            <a:srgbClr val="FF006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Luna"/>
          <p:cNvSpPr/>
          <p:nvPr/>
        </p:nvSpPr>
        <p:spPr>
          <a:xfrm>
            <a:off x="2214546" y="1071552"/>
            <a:ext cx="1500198" cy="2928958"/>
          </a:xfrm>
          <a:prstGeom prst="moon">
            <a:avLst>
              <a:gd name="adj" fmla="val 21584"/>
            </a:avLst>
          </a:prstGeom>
          <a:solidFill>
            <a:schemeClr val="bg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2" name="11 Luna"/>
          <p:cNvSpPr/>
          <p:nvPr/>
        </p:nvSpPr>
        <p:spPr>
          <a:xfrm rot="10800000">
            <a:off x="5500694" y="1142990"/>
            <a:ext cx="1500198" cy="2928958"/>
          </a:xfrm>
          <a:prstGeom prst="moon">
            <a:avLst>
              <a:gd name="adj" fmla="val 19765"/>
            </a:avLst>
          </a:prstGeom>
          <a:solidFill>
            <a:schemeClr val="bg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Luna"/>
          <p:cNvSpPr/>
          <p:nvPr/>
        </p:nvSpPr>
        <p:spPr>
          <a:xfrm>
            <a:off x="2857488" y="1357304"/>
            <a:ext cx="1285884" cy="2357454"/>
          </a:xfrm>
          <a:prstGeom prst="moon">
            <a:avLst>
              <a:gd name="adj" fmla="val 21584"/>
            </a:avLst>
          </a:prstGeom>
          <a:solidFill>
            <a:srgbClr val="FF006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4" name="13 Luna"/>
          <p:cNvSpPr/>
          <p:nvPr/>
        </p:nvSpPr>
        <p:spPr>
          <a:xfrm rot="10800000">
            <a:off x="5214942" y="1357304"/>
            <a:ext cx="1285884" cy="2357454"/>
          </a:xfrm>
          <a:prstGeom prst="moon">
            <a:avLst>
              <a:gd name="adj" fmla="val 21584"/>
            </a:avLst>
          </a:prstGeom>
          <a:solidFill>
            <a:srgbClr val="FF006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5" name="14 Luna"/>
          <p:cNvSpPr/>
          <p:nvPr/>
        </p:nvSpPr>
        <p:spPr>
          <a:xfrm>
            <a:off x="3428992" y="1571618"/>
            <a:ext cx="1071570" cy="1928826"/>
          </a:xfrm>
          <a:prstGeom prst="moon">
            <a:avLst>
              <a:gd name="adj" fmla="val 21584"/>
            </a:avLst>
          </a:prstGeom>
          <a:solidFill>
            <a:schemeClr val="bg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6" name="15 Luna"/>
          <p:cNvSpPr/>
          <p:nvPr/>
        </p:nvSpPr>
        <p:spPr>
          <a:xfrm rot="10800000">
            <a:off x="4643438" y="1571618"/>
            <a:ext cx="1071570" cy="1928826"/>
          </a:xfrm>
          <a:prstGeom prst="moon">
            <a:avLst>
              <a:gd name="adj" fmla="val 21584"/>
            </a:avLst>
          </a:prstGeom>
          <a:solidFill>
            <a:schemeClr val="bg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7" name="16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000"/>
                            </p:stCondLst>
                            <p:childTnLst>
                              <p:par>
                                <p:cTn id="92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70258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18939232">
            <a:off x="2934507" y="1753074"/>
            <a:ext cx="3345162" cy="3423302"/>
          </a:xfrm>
          <a:prstGeom prst="teardrop">
            <a:avLst>
              <a:gd name="adj" fmla="val 146046"/>
            </a:avLst>
          </a:prstGeom>
          <a:gradFill flip="none" rotWithShape="1">
            <a:gsLst>
              <a:gs pos="8000">
                <a:schemeClr val="bg1">
                  <a:alpha val="82000"/>
                </a:schemeClr>
              </a:gs>
              <a:gs pos="50000">
                <a:srgbClr val="FE0067">
                  <a:shade val="67500"/>
                  <a:satMod val="115000"/>
                </a:srgbClr>
              </a:gs>
              <a:gs pos="100000">
                <a:srgbClr val="FE006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ágrima"/>
          <p:cNvSpPr/>
          <p:nvPr/>
        </p:nvSpPr>
        <p:spPr>
          <a:xfrm rot="18939232">
            <a:off x="2934508" y="1753074"/>
            <a:ext cx="3345162" cy="3423302"/>
          </a:xfrm>
          <a:prstGeom prst="teardrop">
            <a:avLst>
              <a:gd name="adj" fmla="val 146046"/>
            </a:avLst>
          </a:prstGeom>
          <a:gradFill flip="none" rotWithShape="1">
            <a:gsLst>
              <a:gs pos="8000">
                <a:schemeClr val="bg1">
                  <a:alpha val="82000"/>
                </a:schemeClr>
              </a:gs>
              <a:gs pos="50000">
                <a:srgbClr val="FE0067">
                  <a:shade val="67500"/>
                  <a:satMod val="115000"/>
                </a:srgbClr>
              </a:gs>
              <a:gs pos="100000">
                <a:srgbClr val="FE006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6e5c78.png"/>
          <p:cNvPicPr>
            <a:picLocks noChangeAspect="1"/>
          </p:cNvPicPr>
          <p:nvPr/>
        </p:nvPicPr>
        <p:blipFill>
          <a:blip r:embed="rId2"/>
          <a:srcRect t="7028" b="9326"/>
          <a:stretch>
            <a:fillRect/>
          </a:stretch>
        </p:blipFill>
        <p:spPr>
          <a:xfrm>
            <a:off x="1714480" y="142858"/>
            <a:ext cx="5987683" cy="4857784"/>
          </a:xfrm>
          <a:prstGeom prst="roundRect">
            <a:avLst>
              <a:gd name="adj" fmla="val 11195"/>
            </a:avLst>
          </a:prstGeom>
          <a:solidFill>
            <a:srgbClr val="FFFFFF"/>
          </a:solidFill>
          <a:ln w="9525" cap="sq">
            <a:solidFill>
              <a:schemeClr val="tx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balanced" dir="t"/>
          </a:scene3d>
          <a:sp3d extrusionH="76200" contourW="12700">
            <a:bevelT w="127000" h="88900" prst="angle"/>
            <a:bevelB w="25400"/>
            <a:extrusionClr>
              <a:srgbClr val="92D050"/>
            </a:extrusionClr>
            <a:contourClr>
              <a:srgbClr val="009644"/>
            </a:contourClr>
          </a:sp3d>
        </p:spPr>
      </p:pic>
      <p:pic>
        <p:nvPicPr>
          <p:cNvPr id="3" name="2 Imagen" descr="GOLDEN-DRAGON-FRUI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786064"/>
            <a:ext cx="2857899" cy="1991003"/>
          </a:xfrm>
          <a:prstGeom prst="rect">
            <a:avLst/>
          </a:prstGeom>
        </p:spPr>
      </p:pic>
      <p:pic>
        <p:nvPicPr>
          <p:cNvPr id="4" name="3 Imagen" descr="pitahayas-baleno-banner-0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101" y="642924"/>
            <a:ext cx="2857899" cy="2514951"/>
          </a:xfrm>
          <a:prstGeom prst="ellipse">
            <a:avLst/>
          </a:prstGeom>
          <a:effectLst>
            <a:softEdge rad="31750"/>
          </a:effectLst>
        </p:spPr>
      </p:pic>
      <p:sp>
        <p:nvSpPr>
          <p:cNvPr id="5" name="4 CuadroTexto"/>
          <p:cNvSpPr txBox="1"/>
          <p:nvPr/>
        </p:nvSpPr>
        <p:spPr>
          <a:xfrm>
            <a:off x="3286116" y="1643056"/>
            <a:ext cx="27146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/>
              <a:t>Las hojas de la pitahaya también cuentan con nutrientes importantes para nuestra salud. Consumirlas en una infusión ayuda a combatir la migraña y el insomnio</a:t>
            </a:r>
            <a:endParaRPr lang="es-PE" sz="2000" dirty="0"/>
          </a:p>
        </p:txBody>
      </p:sp>
      <p:sp>
        <p:nvSpPr>
          <p:cNvPr id="6" name="5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9644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92469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3429006"/>
            <a:ext cx="1785918" cy="1714494"/>
          </a:xfrm>
          <a:prstGeom prst="rtTriangle">
            <a:avLst/>
          </a:prstGeom>
          <a:blipFill>
            <a:blip r:embed="rId3">
              <a:duotone>
                <a:prstClr val="black"/>
                <a:srgbClr val="009644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Triángulo rectángulo"/>
          <p:cNvSpPr/>
          <p:nvPr/>
        </p:nvSpPr>
        <p:spPr>
          <a:xfrm rot="5400000">
            <a:off x="-35712" y="35712"/>
            <a:ext cx="1785918" cy="1714494"/>
          </a:xfrm>
          <a:prstGeom prst="rtTriangle">
            <a:avLst/>
          </a:prstGeom>
          <a:blipFill>
            <a:blip r:embed="rId3">
              <a:duotone>
                <a:prstClr val="black"/>
                <a:srgbClr val="009644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rot="10800000">
            <a:off x="7358082" y="0"/>
            <a:ext cx="1785918" cy="1714494"/>
          </a:xfrm>
          <a:prstGeom prst="rtTriangle">
            <a:avLst/>
          </a:prstGeom>
          <a:blipFill>
            <a:blip r:embed="rId3">
              <a:duotone>
                <a:prstClr val="black"/>
                <a:srgbClr val="009644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rectángulo"/>
          <p:cNvSpPr/>
          <p:nvPr/>
        </p:nvSpPr>
        <p:spPr>
          <a:xfrm rot="16200000">
            <a:off x="7393794" y="3393294"/>
            <a:ext cx="1785918" cy="1714494"/>
          </a:xfrm>
          <a:prstGeom prst="rtTriangle">
            <a:avLst/>
          </a:prstGeom>
          <a:blipFill>
            <a:blip r:embed="rId3">
              <a:duotone>
                <a:prstClr val="black"/>
                <a:srgbClr val="009644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Triángulo rectángulo"/>
          <p:cNvSpPr/>
          <p:nvPr/>
        </p:nvSpPr>
        <p:spPr>
          <a:xfrm>
            <a:off x="285720" y="3143254"/>
            <a:ext cx="1785918" cy="1714494"/>
          </a:xfrm>
          <a:prstGeom prst="rtTriangle">
            <a:avLst/>
          </a:prstGeom>
          <a:blipFill>
            <a:blip r:embed="rId3">
              <a:duotone>
                <a:prstClr val="black"/>
                <a:srgbClr val="FE0067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Triángulo rectángulo"/>
          <p:cNvSpPr/>
          <p:nvPr/>
        </p:nvSpPr>
        <p:spPr>
          <a:xfrm rot="5400000">
            <a:off x="250008" y="321446"/>
            <a:ext cx="1785918" cy="1714494"/>
          </a:xfrm>
          <a:prstGeom prst="rtTriangle">
            <a:avLst/>
          </a:prstGeom>
          <a:blipFill>
            <a:blip r:embed="rId3">
              <a:duotone>
                <a:prstClr val="black"/>
                <a:srgbClr val="FE0067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Triángulo rectángulo"/>
          <p:cNvSpPr/>
          <p:nvPr/>
        </p:nvSpPr>
        <p:spPr>
          <a:xfrm rot="10800000">
            <a:off x="7072330" y="214296"/>
            <a:ext cx="1785918" cy="1714494"/>
          </a:xfrm>
          <a:prstGeom prst="rtTriangle">
            <a:avLst/>
          </a:prstGeom>
          <a:blipFill>
            <a:blip r:embed="rId3">
              <a:duotone>
                <a:prstClr val="black"/>
                <a:srgbClr val="FE0067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Triángulo rectángulo"/>
          <p:cNvSpPr/>
          <p:nvPr/>
        </p:nvSpPr>
        <p:spPr>
          <a:xfrm rot="16200000">
            <a:off x="7179494" y="3178966"/>
            <a:ext cx="1785918" cy="1714494"/>
          </a:xfrm>
          <a:prstGeom prst="rtTriangle">
            <a:avLst/>
          </a:prstGeom>
          <a:blipFill>
            <a:blip r:embed="rId3">
              <a:duotone>
                <a:prstClr val="black"/>
                <a:srgbClr val="FE0067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Triángulo rectángulo"/>
          <p:cNvSpPr/>
          <p:nvPr/>
        </p:nvSpPr>
        <p:spPr>
          <a:xfrm rot="5400000">
            <a:off x="607230" y="607216"/>
            <a:ext cx="1785918" cy="1714494"/>
          </a:xfrm>
          <a:prstGeom prst="rtTriangle">
            <a:avLst/>
          </a:prstGeom>
          <a:blipFill>
            <a:blip r:embed="rId3">
              <a:duotone>
                <a:prstClr val="black"/>
                <a:srgbClr val="009644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Triángulo rectángulo"/>
          <p:cNvSpPr/>
          <p:nvPr/>
        </p:nvSpPr>
        <p:spPr>
          <a:xfrm rot="5400000">
            <a:off x="892950" y="892950"/>
            <a:ext cx="1785918" cy="1714494"/>
          </a:xfrm>
          <a:prstGeom prst="rtTriangle">
            <a:avLst/>
          </a:prstGeom>
          <a:blipFill>
            <a:blip r:embed="rId3">
              <a:duotone>
                <a:prstClr val="black"/>
                <a:srgbClr val="FE0067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Triángulo rectángulo"/>
          <p:cNvSpPr/>
          <p:nvPr/>
        </p:nvSpPr>
        <p:spPr>
          <a:xfrm>
            <a:off x="642942" y="2928940"/>
            <a:ext cx="1785918" cy="1714494"/>
          </a:xfrm>
          <a:prstGeom prst="rtTriangle">
            <a:avLst/>
          </a:prstGeom>
          <a:blipFill>
            <a:blip r:embed="rId3">
              <a:duotone>
                <a:prstClr val="black"/>
                <a:srgbClr val="009644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Triángulo rectángulo"/>
          <p:cNvSpPr/>
          <p:nvPr/>
        </p:nvSpPr>
        <p:spPr>
          <a:xfrm>
            <a:off x="928662" y="2643188"/>
            <a:ext cx="1785918" cy="1714494"/>
          </a:xfrm>
          <a:prstGeom prst="rtTriangle">
            <a:avLst/>
          </a:prstGeom>
          <a:blipFill>
            <a:blip r:embed="rId3">
              <a:duotone>
                <a:prstClr val="black"/>
                <a:srgbClr val="FE0067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Triángulo rectángulo"/>
          <p:cNvSpPr/>
          <p:nvPr/>
        </p:nvSpPr>
        <p:spPr>
          <a:xfrm rot="16200000">
            <a:off x="6893742" y="2893214"/>
            <a:ext cx="1785918" cy="1714494"/>
          </a:xfrm>
          <a:prstGeom prst="rtTriangle">
            <a:avLst/>
          </a:prstGeom>
          <a:blipFill>
            <a:blip r:embed="rId3">
              <a:duotone>
                <a:prstClr val="black"/>
                <a:srgbClr val="009644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Triángulo rectángulo"/>
          <p:cNvSpPr/>
          <p:nvPr/>
        </p:nvSpPr>
        <p:spPr>
          <a:xfrm rot="16200000">
            <a:off x="6607990" y="2607462"/>
            <a:ext cx="1785918" cy="1714494"/>
          </a:xfrm>
          <a:prstGeom prst="rtTriangle">
            <a:avLst/>
          </a:prstGeom>
          <a:blipFill>
            <a:blip r:embed="rId3">
              <a:duotone>
                <a:prstClr val="black"/>
                <a:srgbClr val="FE0067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Triángulo rectángulo"/>
          <p:cNvSpPr/>
          <p:nvPr/>
        </p:nvSpPr>
        <p:spPr>
          <a:xfrm rot="10800000">
            <a:off x="6858016" y="500066"/>
            <a:ext cx="1785918" cy="1714494"/>
          </a:xfrm>
          <a:prstGeom prst="rtTriangle">
            <a:avLst/>
          </a:prstGeom>
          <a:blipFill>
            <a:blip r:embed="rId3">
              <a:duotone>
                <a:prstClr val="black"/>
                <a:srgbClr val="009644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Triángulo rectángulo"/>
          <p:cNvSpPr/>
          <p:nvPr/>
        </p:nvSpPr>
        <p:spPr>
          <a:xfrm rot="10800000">
            <a:off x="6572264" y="714362"/>
            <a:ext cx="1785918" cy="1714494"/>
          </a:xfrm>
          <a:prstGeom prst="rtTriangle">
            <a:avLst/>
          </a:prstGeom>
          <a:blipFill>
            <a:blip r:embed="rId3">
              <a:duotone>
                <a:prstClr val="black"/>
                <a:srgbClr val="FE0067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8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8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9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9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9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0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0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0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0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bg1">
                <a:lumMod val="75000"/>
                <a:shade val="67500"/>
                <a:satMod val="115000"/>
              </a:schemeClr>
            </a:gs>
            <a:gs pos="100000">
              <a:schemeClr val="bg1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960485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3762" y="1000114"/>
            <a:ext cx="1287810" cy="1733278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283762" y="2714626"/>
            <a:ext cx="1287810" cy="173327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69614" y="1000114"/>
            <a:ext cx="1287810" cy="173327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1569614" y="2714626"/>
            <a:ext cx="1287810" cy="173327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84092" y="1000114"/>
            <a:ext cx="1287810" cy="173327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2784092" y="2714626"/>
            <a:ext cx="1287810" cy="173327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069944" y="1000114"/>
            <a:ext cx="1287810" cy="1733278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4069944" y="2714626"/>
            <a:ext cx="1287810" cy="1733278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355860" y="1000114"/>
            <a:ext cx="1287810" cy="1733278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5355860" y="2714626"/>
            <a:ext cx="1287810" cy="1733278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1712" y="1000114"/>
            <a:ext cx="1287810" cy="1733278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6641712" y="2714626"/>
            <a:ext cx="1287810" cy="1733278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56190" y="1000114"/>
            <a:ext cx="1287810" cy="1733278"/>
          </a:xfrm>
          <a:prstGeom prst="rect">
            <a:avLst/>
          </a:prstGeom>
        </p:spPr>
      </p:pic>
      <p:pic>
        <p:nvPicPr>
          <p:cNvPr id="17" name="1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7856190" y="2714626"/>
            <a:ext cx="1287810" cy="1733278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6e5c78.png"/>
          <p:cNvPicPr>
            <a:picLocks noChangeAspect="1"/>
          </p:cNvPicPr>
          <p:nvPr/>
        </p:nvPicPr>
        <p:blipFill>
          <a:blip r:embed="rId2"/>
          <a:srcRect t="7028" b="9326"/>
          <a:stretch>
            <a:fillRect/>
          </a:stretch>
        </p:blipFill>
        <p:spPr>
          <a:xfrm>
            <a:off x="1714480" y="142858"/>
            <a:ext cx="5987683" cy="4857784"/>
          </a:xfrm>
          <a:prstGeom prst="roundRect">
            <a:avLst>
              <a:gd name="adj" fmla="val 11195"/>
            </a:avLst>
          </a:prstGeom>
          <a:solidFill>
            <a:srgbClr val="FFFFFF"/>
          </a:solidFill>
          <a:ln w="9525" cap="sq">
            <a:solidFill>
              <a:schemeClr val="tx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balanced" dir="t"/>
          </a:scene3d>
          <a:sp3d extrusionH="76200" contourW="12700">
            <a:bevelT w="127000" h="88900" prst="angle"/>
            <a:bevelB w="25400"/>
            <a:extrusionClr>
              <a:srgbClr val="92D050"/>
            </a:extrusionClr>
            <a:contourClr>
              <a:srgbClr val="009644"/>
            </a:contourClr>
          </a:sp3d>
        </p:spPr>
      </p:pic>
      <p:pic>
        <p:nvPicPr>
          <p:cNvPr id="3" name="2 Imagen" descr="GOLDEN-DRAGON-FRUI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786064"/>
            <a:ext cx="2857899" cy="1991003"/>
          </a:xfrm>
          <a:prstGeom prst="rect">
            <a:avLst/>
          </a:prstGeom>
        </p:spPr>
      </p:pic>
      <p:pic>
        <p:nvPicPr>
          <p:cNvPr id="4" name="3 Imagen" descr="pitahayas-baleno-banner-0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101" y="642924"/>
            <a:ext cx="2857899" cy="2514951"/>
          </a:xfrm>
          <a:prstGeom prst="ellipse">
            <a:avLst/>
          </a:prstGeom>
          <a:effectLst>
            <a:softEdge rad="31750"/>
          </a:effectLst>
        </p:spPr>
      </p:pic>
      <p:sp>
        <p:nvSpPr>
          <p:cNvPr id="5" name="4 CuadroTexto"/>
          <p:cNvSpPr txBox="1"/>
          <p:nvPr/>
        </p:nvSpPr>
        <p:spPr>
          <a:xfrm>
            <a:off x="3286116" y="1571618"/>
            <a:ext cx="28575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/>
              <a:t>Científicos del Instituto Politécnico Nacional de México, descubrieron que la pitahaya posee compuestos químicos capaces de eliminar células de cáncer pulmonar in vitro</a:t>
            </a:r>
            <a:endParaRPr lang="es-PE" sz="2000" dirty="0"/>
          </a:p>
        </p:txBody>
      </p:sp>
      <p:sp>
        <p:nvSpPr>
          <p:cNvPr id="6" name="5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93B1D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36640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B8A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5400000">
            <a:off x="4274381" y="11867"/>
            <a:ext cx="1785858" cy="1905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B8A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5400000" flipV="1">
            <a:off x="3021802" y="-21438"/>
            <a:ext cx="188595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B8A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5400000">
            <a:off x="4274381" y="940469"/>
            <a:ext cx="1785858" cy="1905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B8A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5400000" flipV="1">
            <a:off x="3021802" y="907164"/>
            <a:ext cx="188595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B8A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5400000">
            <a:off x="4202943" y="2012039"/>
            <a:ext cx="1785858" cy="1905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B8A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5400000" flipV="1">
            <a:off x="3021802" y="1907388"/>
            <a:ext cx="188595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B8A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5400000">
            <a:off x="4131505" y="3226485"/>
            <a:ext cx="1785858" cy="1905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B8A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5400000" flipV="1">
            <a:off x="3093240" y="3193180"/>
            <a:ext cx="1885950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1" name="10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chemeClr val="bg1">
                <a:lumMod val="75000"/>
                <a:shade val="67500"/>
                <a:satMod val="115000"/>
              </a:schemeClr>
            </a:gs>
            <a:gs pos="100000">
              <a:schemeClr val="bg1">
                <a:lumMod val="75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830741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1" y="-237620"/>
            <a:ext cx="2224020" cy="2786082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239386">
            <a:off x="3113491" y="2523052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429205">
            <a:off x="4976157" y="1557249"/>
            <a:ext cx="2224020" cy="2786082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874405">
            <a:off x="2256983" y="945998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652518">
            <a:off x="4932376" y="590263"/>
            <a:ext cx="2224020" cy="2786082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515282">
            <a:off x="4075115" y="2810127"/>
            <a:ext cx="2224020" cy="2786082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786432">
            <a:off x="1955575" y="2189697"/>
            <a:ext cx="2224020" cy="2786082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842372">
            <a:off x="2065065" y="211646"/>
            <a:ext cx="2224020" cy="2786082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142908" y="-214332"/>
            <a:ext cx="9286908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6e5c78.png"/>
          <p:cNvPicPr>
            <a:picLocks noChangeAspect="1"/>
          </p:cNvPicPr>
          <p:nvPr/>
        </p:nvPicPr>
        <p:blipFill>
          <a:blip r:embed="rId2"/>
          <a:srcRect t="7028" b="9326"/>
          <a:stretch>
            <a:fillRect/>
          </a:stretch>
        </p:blipFill>
        <p:spPr>
          <a:xfrm>
            <a:off x="1714480" y="142858"/>
            <a:ext cx="5987683" cy="4857784"/>
          </a:xfrm>
          <a:prstGeom prst="roundRect">
            <a:avLst>
              <a:gd name="adj" fmla="val 11195"/>
            </a:avLst>
          </a:prstGeom>
          <a:solidFill>
            <a:srgbClr val="FFFFFF"/>
          </a:solidFill>
          <a:ln w="9525" cap="sq">
            <a:solidFill>
              <a:schemeClr val="tx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balanced" dir="t"/>
          </a:scene3d>
          <a:sp3d extrusionH="76200" contourW="12700">
            <a:bevelT w="127000" h="88900" prst="angle"/>
            <a:bevelB w="25400"/>
            <a:extrusionClr>
              <a:srgbClr val="92D050"/>
            </a:extrusionClr>
            <a:contourClr>
              <a:srgbClr val="009644"/>
            </a:contourClr>
          </a:sp3d>
        </p:spPr>
      </p:pic>
      <p:pic>
        <p:nvPicPr>
          <p:cNvPr id="3" name="2 Imagen" descr="GOLDEN-DRAGON-FRUI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786064"/>
            <a:ext cx="2857899" cy="1991003"/>
          </a:xfrm>
          <a:prstGeom prst="rect">
            <a:avLst/>
          </a:prstGeom>
        </p:spPr>
      </p:pic>
      <p:pic>
        <p:nvPicPr>
          <p:cNvPr id="4" name="3 Imagen" descr="pitahayas-baleno-banner-0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101" y="642924"/>
            <a:ext cx="2857899" cy="2514951"/>
          </a:xfrm>
          <a:prstGeom prst="ellipse">
            <a:avLst/>
          </a:prstGeom>
          <a:effectLst>
            <a:softEdge rad="31750"/>
          </a:effectLst>
        </p:spPr>
      </p:pic>
      <p:sp>
        <p:nvSpPr>
          <p:cNvPr id="5" name="4 CuadroTexto"/>
          <p:cNvSpPr txBox="1"/>
          <p:nvPr/>
        </p:nvSpPr>
        <p:spPr>
          <a:xfrm>
            <a:off x="3357554" y="1142990"/>
            <a:ext cx="285752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s-PE" sz="2000" dirty="0" smtClean="0"/>
              <a:t>Recibe el nombre de “fruta del dragón”, debido a la forma que se entrelazan los troncos de los árboles o las rocas, se asemejan al cuerpo del dragón, animal mitológico en el continente asiático. Por eso, los vietnamitas la nombran “</a:t>
            </a:r>
            <a:r>
              <a:rPr lang="es-PE" sz="2000" dirty="0" err="1" smtClean="0"/>
              <a:t>Thanh</a:t>
            </a:r>
            <a:r>
              <a:rPr lang="es-PE" sz="2000" dirty="0" smtClean="0"/>
              <a:t> Long” que significa, “la fruta del dragón”.</a:t>
            </a:r>
          </a:p>
          <a:p>
            <a:pPr algn="ctr"/>
            <a:endParaRPr lang="es-PE" sz="2000" dirty="0"/>
          </a:p>
        </p:txBody>
      </p:sp>
      <p:sp>
        <p:nvSpPr>
          <p:cNvPr id="6" name="5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bg1">
                <a:lumMod val="75000"/>
                <a:shade val="67500"/>
                <a:satMod val="115000"/>
              </a:schemeClr>
            </a:gs>
            <a:gs pos="100000">
              <a:schemeClr val="bg1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13477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ombo"/>
          <p:cNvSpPr/>
          <p:nvPr/>
        </p:nvSpPr>
        <p:spPr>
          <a:xfrm>
            <a:off x="142876" y="107157"/>
            <a:ext cx="1857356" cy="2357454"/>
          </a:xfrm>
          <a:prstGeom prst="diamond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785818" y="53579"/>
            <a:ext cx="1857356" cy="2357454"/>
          </a:xfrm>
          <a:prstGeom prst="diamond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rgbClr val="FF3B8A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714512" y="0"/>
            <a:ext cx="1857356" cy="2357454"/>
          </a:xfrm>
          <a:prstGeom prst="diamond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714644" y="53579"/>
            <a:ext cx="1857356" cy="2357454"/>
          </a:xfrm>
          <a:prstGeom prst="diamond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rgbClr val="FF3B8A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3571900" y="107157"/>
            <a:ext cx="1857356" cy="2357454"/>
          </a:xfrm>
          <a:prstGeom prst="diamond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4572032" y="53579"/>
            <a:ext cx="1857356" cy="2357454"/>
          </a:xfrm>
          <a:prstGeom prst="diamond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rgbClr val="FF3B8A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5286412" y="53579"/>
            <a:ext cx="1857356" cy="2357454"/>
          </a:xfrm>
          <a:prstGeom prst="diamond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6286544" y="53579"/>
            <a:ext cx="1857356" cy="2357454"/>
          </a:xfrm>
          <a:prstGeom prst="diamond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rgbClr val="FF3B8A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7429520" y="53579"/>
            <a:ext cx="1857356" cy="2357454"/>
          </a:xfrm>
          <a:prstGeom prst="diamond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extrusionH="463550">
            <a:bevelT w="1117600" h="292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000"/>
                            </p:stCondLst>
                            <p:childTnLst>
                              <p:par>
                                <p:cTn id="80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chemeClr val="bg1">
                <a:lumMod val="75000"/>
                <a:shade val="67500"/>
                <a:satMod val="115000"/>
              </a:schemeClr>
            </a:gs>
            <a:gs pos="100000">
              <a:schemeClr val="bg1">
                <a:lumMod val="75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403318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osas-para-photoshop-png-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71934" y="2071683"/>
            <a:ext cx="2857899" cy="1428950"/>
          </a:xfrm>
          <a:prstGeom prst="rect">
            <a:avLst/>
          </a:prstGeom>
        </p:spPr>
      </p:pic>
      <p:pic>
        <p:nvPicPr>
          <p:cNvPr id="4" name="3 Imagen" descr="cosas-para-photoshop-png-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3071709" y="1000209"/>
            <a:ext cx="2857899" cy="1428950"/>
          </a:xfrm>
          <a:prstGeom prst="rect">
            <a:avLst/>
          </a:prstGeom>
        </p:spPr>
      </p:pic>
      <p:pic>
        <p:nvPicPr>
          <p:cNvPr id="5" name="4 Imagen" descr="cosas-para-photoshop-png-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8953757">
            <a:off x="3737700" y="1221680"/>
            <a:ext cx="2857899" cy="1428950"/>
          </a:xfrm>
          <a:prstGeom prst="rect">
            <a:avLst/>
          </a:prstGeom>
        </p:spPr>
      </p:pic>
      <p:pic>
        <p:nvPicPr>
          <p:cNvPr id="6" name="5 Imagen" descr="cosas-para-photoshop-png-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2857393" y="2785761"/>
            <a:ext cx="2857899" cy="1428950"/>
          </a:xfrm>
          <a:prstGeom prst="rect">
            <a:avLst/>
          </a:prstGeom>
        </p:spPr>
      </p:pic>
      <p:pic>
        <p:nvPicPr>
          <p:cNvPr id="7" name="6 Imagen" descr="cosas-para-photoshop-png-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117743">
            <a:off x="3657570" y="2649016"/>
            <a:ext cx="2857899" cy="1428950"/>
          </a:xfrm>
          <a:prstGeom prst="rect">
            <a:avLst/>
          </a:prstGeom>
        </p:spPr>
      </p:pic>
      <p:pic>
        <p:nvPicPr>
          <p:cNvPr id="8" name="7 Imagen" descr="cosas-para-photoshop-png-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335658">
            <a:off x="2154867" y="1828972"/>
            <a:ext cx="2857899" cy="1428950"/>
          </a:xfrm>
          <a:prstGeom prst="rect">
            <a:avLst/>
          </a:prstGeom>
        </p:spPr>
      </p:pic>
      <p:pic>
        <p:nvPicPr>
          <p:cNvPr id="9" name="8 Imagen" descr="cosas-para-photoshop-png-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387503">
            <a:off x="2266693" y="2396710"/>
            <a:ext cx="2857899" cy="1428950"/>
          </a:xfrm>
          <a:prstGeom prst="rect">
            <a:avLst/>
          </a:prstGeom>
        </p:spPr>
      </p:pic>
      <p:pic>
        <p:nvPicPr>
          <p:cNvPr id="10" name="9 Imagen" descr="cosas-para-photoshop-png-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133521">
            <a:off x="2378630" y="1416093"/>
            <a:ext cx="2857899" cy="142895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6e5c78.png"/>
          <p:cNvPicPr>
            <a:picLocks noChangeAspect="1"/>
          </p:cNvPicPr>
          <p:nvPr/>
        </p:nvPicPr>
        <p:blipFill>
          <a:blip r:embed="rId2"/>
          <a:srcRect t="7028" b="9326"/>
          <a:stretch>
            <a:fillRect/>
          </a:stretch>
        </p:blipFill>
        <p:spPr>
          <a:xfrm>
            <a:off x="1714480" y="142858"/>
            <a:ext cx="5987683" cy="4857784"/>
          </a:xfrm>
          <a:prstGeom prst="roundRect">
            <a:avLst>
              <a:gd name="adj" fmla="val 11195"/>
            </a:avLst>
          </a:prstGeom>
          <a:solidFill>
            <a:srgbClr val="FFFFFF"/>
          </a:solidFill>
          <a:ln w="9525" cap="sq">
            <a:solidFill>
              <a:schemeClr val="tx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balanced" dir="t"/>
          </a:scene3d>
          <a:sp3d extrusionH="76200" contourW="12700">
            <a:bevelT w="127000" h="88900" prst="angle"/>
            <a:bevelB w="25400"/>
            <a:extrusionClr>
              <a:srgbClr val="92D050"/>
            </a:extrusionClr>
            <a:contourClr>
              <a:srgbClr val="009644"/>
            </a:contourClr>
          </a:sp3d>
        </p:spPr>
      </p:pic>
      <p:pic>
        <p:nvPicPr>
          <p:cNvPr id="3" name="2 Imagen" descr="GOLDEN-DRAGON-FRUI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786064"/>
            <a:ext cx="2857899" cy="1991003"/>
          </a:xfrm>
          <a:prstGeom prst="rect">
            <a:avLst/>
          </a:prstGeom>
        </p:spPr>
      </p:pic>
      <p:pic>
        <p:nvPicPr>
          <p:cNvPr id="4" name="3 Imagen" descr="pitahayas-baleno-banner-0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101" y="642924"/>
            <a:ext cx="2857899" cy="2514951"/>
          </a:xfrm>
          <a:prstGeom prst="ellipse">
            <a:avLst/>
          </a:prstGeom>
          <a:effectLst>
            <a:softEdge rad="31750"/>
          </a:effectLst>
        </p:spPr>
      </p:pic>
      <p:sp>
        <p:nvSpPr>
          <p:cNvPr id="5" name="4 CuadroTexto"/>
          <p:cNvSpPr txBox="1"/>
          <p:nvPr/>
        </p:nvSpPr>
        <p:spPr>
          <a:xfrm>
            <a:off x="3286116" y="1142990"/>
            <a:ext cx="292895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la Pitahaya es originaria de las zonas más tropicales de América Central, más concretamente de México, Colombia, Bolivia, Perú y Las Antillas.</a:t>
            </a:r>
          </a:p>
          <a:p>
            <a:pPr algn="ctr"/>
            <a:r>
              <a:rPr lang="es-PE" dirty="0" smtClean="0"/>
              <a:t>Esta fruta ha traspasado fronteras y los países que principalmente producen este alimento son Nicaragua, Colombia, Ecuador y más recientemente Vietnam, Tailandia, Malasia y en menos cantidad, Israel</a:t>
            </a:r>
            <a:endParaRPr lang="es-PE" dirty="0"/>
          </a:p>
        </p:txBody>
      </p:sp>
      <p:sp>
        <p:nvSpPr>
          <p:cNvPr id="6" name="5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5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096D">
                <a:shade val="67500"/>
                <a:satMod val="115000"/>
              </a:srgbClr>
            </a:gs>
            <a:gs pos="100000">
              <a:srgbClr val="FF096D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400614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1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4355773" y="-22105"/>
            <a:ext cx="3850789" cy="2297446"/>
          </a:xfrm>
          <a:prstGeom prst="rect">
            <a:avLst/>
          </a:prstGeom>
          <a:effectLst/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205940" flipV="1">
            <a:off x="4356226" y="2577461"/>
            <a:ext cx="3918421" cy="2241888"/>
          </a:xfrm>
          <a:prstGeom prst="rect">
            <a:avLst/>
          </a:prstGeom>
          <a:effectLst/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0213688">
            <a:off x="659985" y="2617617"/>
            <a:ext cx="3857652" cy="2214578"/>
          </a:xfrm>
          <a:prstGeom prst="rect">
            <a:avLst/>
          </a:prstGeom>
          <a:effectLst/>
        </p:spPr>
      </p:pic>
      <p:pic>
        <p:nvPicPr>
          <p:cNvPr id="7" name="6 Imagen" descr="Imagen1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0800000" flipV="1">
            <a:off x="635121" y="0"/>
            <a:ext cx="3918421" cy="2348483"/>
          </a:xfrm>
          <a:prstGeom prst="rect">
            <a:avLst/>
          </a:prstGeom>
          <a:effectLst/>
        </p:spPr>
      </p:pic>
      <p:sp>
        <p:nvSpPr>
          <p:cNvPr id="8" name="7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45126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1" y="-237620"/>
            <a:ext cx="2224020" cy="2786082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239386">
            <a:off x="3113491" y="2523052"/>
            <a:ext cx="2224020" cy="2786082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429205">
            <a:off x="4976157" y="1557249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874405">
            <a:off x="2256983" y="945998"/>
            <a:ext cx="2224020" cy="2786082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652518">
            <a:off x="4932376" y="590263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515282">
            <a:off x="4075115" y="2810127"/>
            <a:ext cx="2224020" cy="2786082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786432">
            <a:off x="1955575" y="2189697"/>
            <a:ext cx="2224020" cy="2786082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842372">
            <a:off x="2065065" y="211646"/>
            <a:ext cx="2224020" cy="278608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7">
      <a:majorFont>
        <a:latin typeface="Agency FB"/>
        <a:ea typeface=""/>
        <a:cs typeface=""/>
      </a:majorFont>
      <a:minorFont>
        <a:latin typeface="Agency FB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473</Words>
  <Application>Microsoft Office PowerPoint</Application>
  <PresentationFormat>Presentación en pantalla (16:9)</PresentationFormat>
  <Paragraphs>18</Paragraphs>
  <Slides>39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242</cp:revision>
  <dcterms:created xsi:type="dcterms:W3CDTF">2021-03-10T23:21:41Z</dcterms:created>
  <dcterms:modified xsi:type="dcterms:W3CDTF">2021-03-14T16:47:49Z</dcterms:modified>
</cp:coreProperties>
</file>