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70"/>
  </p:notesMasterIdLst>
  <p:sldIdLst>
    <p:sldId id="325" r:id="rId3"/>
    <p:sldId id="350" r:id="rId4"/>
    <p:sldId id="349" r:id="rId5"/>
    <p:sldId id="342" r:id="rId6"/>
    <p:sldId id="343" r:id="rId7"/>
    <p:sldId id="351" r:id="rId8"/>
    <p:sldId id="282" r:id="rId9"/>
    <p:sldId id="345" r:id="rId10"/>
    <p:sldId id="338" r:id="rId11"/>
    <p:sldId id="352" r:id="rId12"/>
    <p:sldId id="341" r:id="rId13"/>
    <p:sldId id="340" r:id="rId14"/>
    <p:sldId id="339" r:id="rId15"/>
    <p:sldId id="286" r:id="rId16"/>
    <p:sldId id="290" r:id="rId17"/>
    <p:sldId id="288" r:id="rId18"/>
    <p:sldId id="256" r:id="rId19"/>
    <p:sldId id="269" r:id="rId20"/>
    <p:sldId id="271" r:id="rId21"/>
    <p:sldId id="284" r:id="rId22"/>
    <p:sldId id="281" r:id="rId23"/>
    <p:sldId id="279" r:id="rId24"/>
    <p:sldId id="280" r:id="rId25"/>
    <p:sldId id="278" r:id="rId26"/>
    <p:sldId id="315" r:id="rId27"/>
    <p:sldId id="292" r:id="rId28"/>
    <p:sldId id="277" r:id="rId29"/>
    <p:sldId id="276" r:id="rId30"/>
    <p:sldId id="322" r:id="rId31"/>
    <p:sldId id="347" r:id="rId32"/>
    <p:sldId id="267" r:id="rId33"/>
    <p:sldId id="321" r:id="rId34"/>
    <p:sldId id="272" r:id="rId35"/>
    <p:sldId id="308" r:id="rId36"/>
    <p:sldId id="344" r:id="rId37"/>
    <p:sldId id="264" r:id="rId38"/>
    <p:sldId id="334" r:id="rId39"/>
    <p:sldId id="289" r:id="rId40"/>
    <p:sldId id="348" r:id="rId41"/>
    <p:sldId id="266" r:id="rId42"/>
    <p:sldId id="268" r:id="rId43"/>
    <p:sldId id="295" r:id="rId44"/>
    <p:sldId id="333" r:id="rId45"/>
    <p:sldId id="318" r:id="rId46"/>
    <p:sldId id="324" r:id="rId47"/>
    <p:sldId id="328" r:id="rId48"/>
    <p:sldId id="296" r:id="rId49"/>
    <p:sldId id="312" r:id="rId50"/>
    <p:sldId id="294" r:id="rId51"/>
    <p:sldId id="302" r:id="rId52"/>
    <p:sldId id="300" r:id="rId53"/>
    <p:sldId id="323" r:id="rId54"/>
    <p:sldId id="313" r:id="rId55"/>
    <p:sldId id="326" r:id="rId56"/>
    <p:sldId id="311" r:id="rId57"/>
    <p:sldId id="316" r:id="rId58"/>
    <p:sldId id="306" r:id="rId59"/>
    <p:sldId id="317" r:id="rId60"/>
    <p:sldId id="337" r:id="rId61"/>
    <p:sldId id="332" r:id="rId62"/>
    <p:sldId id="304" r:id="rId63"/>
    <p:sldId id="293" r:id="rId64"/>
    <p:sldId id="314" r:id="rId65"/>
    <p:sldId id="303" r:id="rId66"/>
    <p:sldId id="329" r:id="rId67"/>
    <p:sldId id="335" r:id="rId68"/>
    <p:sldId id="346" r:id="rId6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cq42PgjzQiSHg7qjf7cQg" hashData="uNEmzcp6PHBdWI4+N7cJKBKlLP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C31"/>
    <a:srgbClr val="007400"/>
    <a:srgbClr val="FF9900"/>
    <a:srgbClr val="DAB468"/>
    <a:srgbClr val="F68426"/>
    <a:srgbClr val="F79747"/>
    <a:srgbClr val="003600"/>
    <a:srgbClr val="005800"/>
    <a:srgbClr val="005426"/>
    <a:srgbClr val="F9B07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6679" autoAdjust="0"/>
  </p:normalViewPr>
  <p:slideViewPr>
    <p:cSldViewPr>
      <p:cViewPr>
        <p:scale>
          <a:sx n="40" d="100"/>
          <a:sy n="40" d="100"/>
        </p:scale>
        <p:origin x="-960" y="-6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FC8FA6-7120-4BB9-A6BC-554820CEC9E4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2A2E8A-363D-470E-9AA8-4027E3157AE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A2E8A-363D-470E-9AA8-4027E3157AED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2A2E8A-363D-470E-9AA8-4027E3157AED}" type="slidenum">
              <a:rPr lang="es-ES" smtClean="0"/>
              <a:pPr/>
              <a:t>66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55-1253-4F8B-88A8-1544246539F5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6115D-397F-45EB-8DDF-406F82E949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55-1253-4F8B-88A8-1544246539F5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6115D-397F-45EB-8DDF-406F82E949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55-1253-4F8B-88A8-1544246539F5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6115D-397F-45EB-8DDF-406F82E949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55-1253-4F8B-88A8-1544246539F5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6115D-397F-45EB-8DDF-406F82E949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55-1253-4F8B-88A8-1544246539F5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6115D-397F-45EB-8DDF-406F82E949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55-1253-4F8B-88A8-1544246539F5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6115D-397F-45EB-8DDF-406F82E949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55-1253-4F8B-88A8-1544246539F5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6115D-397F-45EB-8DDF-406F82E949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55-1253-4F8B-88A8-1544246539F5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6115D-397F-45EB-8DDF-406F82E949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55-1253-4F8B-88A8-1544246539F5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6115D-397F-45EB-8DDF-406F82E949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55-1253-4F8B-88A8-1544246539F5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6115D-397F-45EB-8DDF-406F82E949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062055-1253-4F8B-88A8-1544246539F5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36115D-397F-45EB-8DDF-406F82E949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EA566-CBD0-4770-91BD-6EEB7B87978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62055-1253-4F8B-88A8-1544246539F5}" type="datetimeFigureOut">
              <a:rPr lang="es-ES" smtClean="0"/>
              <a:pPr/>
              <a:t>17/04/2014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36115D-397F-45EB-8DDF-406F82E9492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D87EDF-6745-4E6C-81FE-E282524B4F1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9.png"/><Relationship Id="rId7" Type="http://schemas.openxmlformats.org/officeDocument/2006/relationships/image" Target="../media/image8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400">
                  <a:shade val="30000"/>
                  <a:satMod val="115000"/>
                </a:srgb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24" name="23 Imagen" descr="three-colored-apples-1920x1200-wallpaper-339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6" name="25 Elipse"/>
          <p:cNvSpPr/>
          <p:nvPr/>
        </p:nvSpPr>
        <p:spPr>
          <a:xfrm>
            <a:off x="285720" y="285728"/>
            <a:ext cx="1143008" cy="1071570"/>
          </a:xfrm>
          <a:prstGeom prst="ellipse">
            <a:avLst/>
          </a:prstGeom>
          <a:blipFill>
            <a:blip r:embed="rId5">
              <a:lum bright="-10000" contrast="20000"/>
            </a:blip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Elipse"/>
          <p:cNvSpPr/>
          <p:nvPr/>
        </p:nvSpPr>
        <p:spPr>
          <a:xfrm>
            <a:off x="1357290" y="857232"/>
            <a:ext cx="1214446" cy="1057276"/>
          </a:xfrm>
          <a:prstGeom prst="ellipse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Elipse"/>
          <p:cNvSpPr/>
          <p:nvPr/>
        </p:nvSpPr>
        <p:spPr>
          <a:xfrm>
            <a:off x="2428860" y="1500174"/>
            <a:ext cx="1143008" cy="1071570"/>
          </a:xfrm>
          <a:prstGeom prst="ellipse">
            <a:avLst/>
          </a:prstGeom>
          <a:blipFill>
            <a:blip r:embed="rId5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20000"/>
            </a:blip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Elipse"/>
          <p:cNvSpPr/>
          <p:nvPr/>
        </p:nvSpPr>
        <p:spPr>
          <a:xfrm>
            <a:off x="7643834" y="3643314"/>
            <a:ext cx="1143008" cy="1071570"/>
          </a:xfrm>
          <a:prstGeom prst="ellipse">
            <a:avLst/>
          </a:prstGeom>
          <a:blipFill>
            <a:blip r:embed="rId5">
              <a:lum bright="-10000" contrast="20000"/>
            </a:blip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Elipse"/>
          <p:cNvSpPr/>
          <p:nvPr/>
        </p:nvSpPr>
        <p:spPr>
          <a:xfrm>
            <a:off x="6357950" y="4143380"/>
            <a:ext cx="1214446" cy="1057276"/>
          </a:xfrm>
          <a:prstGeom prst="ellipse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Elipse"/>
          <p:cNvSpPr/>
          <p:nvPr/>
        </p:nvSpPr>
        <p:spPr>
          <a:xfrm>
            <a:off x="5357818" y="4643446"/>
            <a:ext cx="1143008" cy="1071570"/>
          </a:xfrm>
          <a:prstGeom prst="ellipse">
            <a:avLst/>
          </a:prstGeom>
          <a:blipFill>
            <a:blip r:embed="rId5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20000"/>
            </a:blip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Elipse"/>
          <p:cNvSpPr/>
          <p:nvPr/>
        </p:nvSpPr>
        <p:spPr>
          <a:xfrm>
            <a:off x="214282" y="5572140"/>
            <a:ext cx="1143008" cy="1071570"/>
          </a:xfrm>
          <a:prstGeom prst="ellipse">
            <a:avLst/>
          </a:prstGeom>
          <a:blipFill>
            <a:blip r:embed="rId5">
              <a:lum bright="-10000" contrast="20000"/>
            </a:blip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Elipse"/>
          <p:cNvSpPr/>
          <p:nvPr/>
        </p:nvSpPr>
        <p:spPr>
          <a:xfrm>
            <a:off x="1285852" y="5072074"/>
            <a:ext cx="1214446" cy="1057276"/>
          </a:xfrm>
          <a:prstGeom prst="ellipse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Elipse"/>
          <p:cNvSpPr/>
          <p:nvPr/>
        </p:nvSpPr>
        <p:spPr>
          <a:xfrm>
            <a:off x="2357422" y="4500570"/>
            <a:ext cx="1143008" cy="1071570"/>
          </a:xfrm>
          <a:prstGeom prst="ellipse">
            <a:avLst/>
          </a:prstGeom>
          <a:blipFill>
            <a:blip r:embed="rId5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20000"/>
            </a:blip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Elipse"/>
          <p:cNvSpPr/>
          <p:nvPr/>
        </p:nvSpPr>
        <p:spPr>
          <a:xfrm>
            <a:off x="6357950" y="2071678"/>
            <a:ext cx="1143008" cy="1071570"/>
          </a:xfrm>
          <a:prstGeom prst="ellipse">
            <a:avLst/>
          </a:prstGeom>
          <a:blipFill>
            <a:blip r:embed="rId5">
              <a:lum bright="-10000" contrast="20000"/>
            </a:blip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Elipse"/>
          <p:cNvSpPr/>
          <p:nvPr/>
        </p:nvSpPr>
        <p:spPr>
          <a:xfrm>
            <a:off x="7643834" y="2428868"/>
            <a:ext cx="1214446" cy="1057276"/>
          </a:xfrm>
          <a:prstGeom prst="ellipse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Elipse"/>
          <p:cNvSpPr/>
          <p:nvPr/>
        </p:nvSpPr>
        <p:spPr>
          <a:xfrm>
            <a:off x="5143504" y="1500174"/>
            <a:ext cx="1143008" cy="1071570"/>
          </a:xfrm>
          <a:prstGeom prst="ellipse">
            <a:avLst/>
          </a:prstGeom>
          <a:blipFill>
            <a:blip r:embed="rId5">
              <a:duotone>
                <a:prstClr val="black"/>
                <a:srgbClr val="FFFF00">
                  <a:tint val="45000"/>
                  <a:satMod val="400000"/>
                </a:srgbClr>
              </a:duotone>
              <a:lum bright="10000" contrast="20000"/>
            </a:blip>
            <a:stretch>
              <a:fillRect/>
            </a:stretch>
          </a:blipFill>
          <a:ln w="3175">
            <a:solidFill>
              <a:srgbClr val="FFFF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Elipse"/>
          <p:cNvSpPr/>
          <p:nvPr/>
        </p:nvSpPr>
        <p:spPr>
          <a:xfrm>
            <a:off x="3071802" y="0"/>
            <a:ext cx="1143008" cy="1071570"/>
          </a:xfrm>
          <a:prstGeom prst="ellipse">
            <a:avLst/>
          </a:prstGeom>
          <a:blipFill>
            <a:blip r:embed="rId5">
              <a:lum bright="-10000" contrast="20000"/>
            </a:blip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Elipse"/>
          <p:cNvSpPr/>
          <p:nvPr/>
        </p:nvSpPr>
        <p:spPr>
          <a:xfrm>
            <a:off x="4000496" y="785794"/>
            <a:ext cx="1214446" cy="1057276"/>
          </a:xfrm>
          <a:prstGeom prst="ellipse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Elipse"/>
          <p:cNvSpPr/>
          <p:nvPr/>
        </p:nvSpPr>
        <p:spPr>
          <a:xfrm>
            <a:off x="4071934" y="5286388"/>
            <a:ext cx="1214446" cy="1057276"/>
          </a:xfrm>
          <a:prstGeom prst="ellipse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Elipse"/>
          <p:cNvSpPr/>
          <p:nvPr/>
        </p:nvSpPr>
        <p:spPr>
          <a:xfrm>
            <a:off x="2786050" y="5786430"/>
            <a:ext cx="1143008" cy="1071570"/>
          </a:xfrm>
          <a:prstGeom prst="ellipse">
            <a:avLst/>
          </a:prstGeom>
          <a:blipFill>
            <a:blip r:embed="rId5">
              <a:lum bright="-10000" contrast="20000"/>
            </a:blip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Elipse"/>
          <p:cNvSpPr/>
          <p:nvPr/>
        </p:nvSpPr>
        <p:spPr>
          <a:xfrm>
            <a:off x="3500430" y="2071678"/>
            <a:ext cx="1214446" cy="1057276"/>
          </a:xfrm>
          <a:prstGeom prst="ellipse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Elipse"/>
          <p:cNvSpPr/>
          <p:nvPr/>
        </p:nvSpPr>
        <p:spPr>
          <a:xfrm>
            <a:off x="3428992" y="3571876"/>
            <a:ext cx="1214446" cy="1057276"/>
          </a:xfrm>
          <a:prstGeom prst="ellipse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 w="3175">
            <a:solidFill>
              <a:srgbClr val="FF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Elipse"/>
          <p:cNvSpPr/>
          <p:nvPr/>
        </p:nvSpPr>
        <p:spPr>
          <a:xfrm>
            <a:off x="4714876" y="2928934"/>
            <a:ext cx="1143008" cy="1071570"/>
          </a:xfrm>
          <a:prstGeom prst="ellipse">
            <a:avLst/>
          </a:prstGeom>
          <a:blipFill>
            <a:blip r:embed="rId5">
              <a:lum bright="-10000" contrast="20000"/>
            </a:blip>
            <a:stretch>
              <a:fillRect/>
            </a:stretch>
          </a:blipFill>
          <a:ln w="3175">
            <a:solidFill>
              <a:srgbClr val="00B05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684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1785918" y="357166"/>
            <a:ext cx="2771775" cy="1323975"/>
          </a:xfrm>
          <a:prstGeom prst="rect">
            <a:avLst/>
          </a:prstGeom>
          <a:noFill/>
        </p:spPr>
      </p:pic>
      <p:pic>
        <p:nvPicPr>
          <p:cNvPr id="71686" name="Picture 6" descr="Rendered Image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285720" y="2071678"/>
            <a:ext cx="1485900" cy="914401"/>
          </a:xfrm>
          <a:prstGeom prst="rect">
            <a:avLst/>
          </a:prstGeom>
          <a:noFill/>
        </p:spPr>
      </p:pic>
      <p:pic>
        <p:nvPicPr>
          <p:cNvPr id="71688" name="Picture 8" descr="Rendered Image"/>
          <p:cNvPicPr>
            <a:picLocks noChangeAspect="1" noChangeArrowheads="1"/>
          </p:cNvPicPr>
          <p:nvPr/>
        </p:nvPicPr>
        <p:blipFill>
          <a:blip r:embed="rId9">
            <a:lum contrast="20000"/>
          </a:blip>
          <a:srcRect/>
          <a:stretch>
            <a:fillRect/>
          </a:stretch>
        </p:blipFill>
        <p:spPr bwMode="auto">
          <a:xfrm>
            <a:off x="0" y="428604"/>
            <a:ext cx="2105025" cy="1362075"/>
          </a:xfrm>
          <a:prstGeom prst="rect">
            <a:avLst/>
          </a:prstGeom>
          <a:noFill/>
        </p:spPr>
      </p:pic>
      <p:pic>
        <p:nvPicPr>
          <p:cNvPr id="71690" name="Picture 10" descr="Rendered Image"/>
          <p:cNvPicPr>
            <a:picLocks noChangeAspect="1" noChangeArrowheads="1"/>
          </p:cNvPicPr>
          <p:nvPr/>
        </p:nvPicPr>
        <p:blipFill>
          <a:blip r:embed="rId10">
            <a:lum contrast="20000"/>
          </a:blip>
          <a:srcRect/>
          <a:stretch>
            <a:fillRect/>
          </a:stretch>
        </p:blipFill>
        <p:spPr bwMode="auto">
          <a:xfrm>
            <a:off x="1857356" y="1785926"/>
            <a:ext cx="2071702" cy="1247777"/>
          </a:xfrm>
          <a:prstGeom prst="rect">
            <a:avLst/>
          </a:prstGeom>
          <a:noFill/>
        </p:spPr>
      </p:pic>
      <p:pic>
        <p:nvPicPr>
          <p:cNvPr id="71692" name="Picture 12" descr="Rendered Image"/>
          <p:cNvPicPr>
            <a:picLocks noChangeAspect="1" noChangeArrowheads="1"/>
          </p:cNvPicPr>
          <p:nvPr/>
        </p:nvPicPr>
        <p:blipFill>
          <a:blip r:embed="rId11">
            <a:lum contrast="20000"/>
          </a:blip>
          <a:srcRect/>
          <a:stretch>
            <a:fillRect/>
          </a:stretch>
        </p:blipFill>
        <p:spPr bwMode="auto">
          <a:xfrm>
            <a:off x="285720" y="3071810"/>
            <a:ext cx="2786050" cy="1787899"/>
          </a:xfrm>
          <a:prstGeom prst="rect">
            <a:avLst/>
          </a:prstGeom>
          <a:noFill/>
        </p:spPr>
      </p:pic>
      <p:pic>
        <p:nvPicPr>
          <p:cNvPr id="71694" name="Picture 14" descr="Rendered Image"/>
          <p:cNvPicPr>
            <a:picLocks noChangeAspect="1" noChangeArrowheads="1"/>
          </p:cNvPicPr>
          <p:nvPr/>
        </p:nvPicPr>
        <p:blipFill>
          <a:blip r:embed="rId12">
            <a:lum bright="40000" contrast="40000"/>
          </a:blip>
          <a:srcRect/>
          <a:stretch>
            <a:fillRect/>
          </a:stretch>
        </p:blipFill>
        <p:spPr bwMode="auto">
          <a:xfrm>
            <a:off x="6615638" y="6143644"/>
            <a:ext cx="2214053" cy="299486"/>
          </a:xfrm>
          <a:prstGeom prst="rect">
            <a:avLst/>
          </a:prstGeom>
          <a:noFill/>
        </p:spPr>
      </p:pic>
      <p:pic>
        <p:nvPicPr>
          <p:cNvPr id="45" name="44 Imagen" descr="three-colored-apples-1920x1200-wallpaper-339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8000">
    <p:comb dir="vert"/>
    <p:sndAc>
      <p:stSnd loop="1">
        <p:snd r:embed="rId3" name="Raining ... Dream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0" dur="2000"/>
                                        <p:tgtEl>
                                          <p:spTgt spid="71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0" dur="2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71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71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8000"/>
                            </p:stCondLst>
                            <p:childTnLst>
                              <p:par>
                                <p:cTn id="19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71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6" dur="2000"/>
                                        <p:tgtEl>
                                          <p:spTgt spid="71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6C3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  <a:scene3d>
            <a:camera prst="orthographicFront"/>
            <a:lightRig rig="threePt" dir="t"/>
          </a:scene3d>
          <a:sp3d>
            <a:bevelT w="2413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4" name="Picture 10" descr="http://www.granini.fr/data/images/fruit_images/full/02-pickbestfruit-fruits-0008-aprico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357694"/>
            <a:ext cx="2100436" cy="2172931"/>
          </a:xfrm>
          <a:prstGeom prst="rect">
            <a:avLst/>
          </a:prstGeom>
          <a:noFill/>
        </p:spPr>
      </p:pic>
      <p:pic>
        <p:nvPicPr>
          <p:cNvPr id="1036" name="Picture 12" descr="http://www.granini.fr/data/images/fruit_images/full/02-pickbestfruit-fruits-0022-man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43836">
            <a:off x="-2722" y="-177739"/>
            <a:ext cx="2433199" cy="2697798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2071670" y="285728"/>
            <a:ext cx="435771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Las frutas son, quizás, los alimentos más llamativos por su diversidad de colores y formas. Pero además de lo que muestran a simple vista, forman parte de los alimentos con mayor cantidad de nutrientes y sustancias naturales altamente beneficiosas para la salud. 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2071670" y="1785926"/>
            <a:ext cx="45720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Si nos detenemos a pensar, veremos que las frutas y todos los vegetales, sobreviven a la intemperie, enfrentando todo tipo de condiciones y agresiones meteorológicas. </a:t>
            </a:r>
            <a:b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</a:b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2071670" y="2786058"/>
            <a:ext cx="33575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Es decir que nos beneficiamos absolutamente con todas esas vitaminas y nutrientes que la fruta posee. Llenamos de vida todo nuestro organismo. 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2071670" y="4000504"/>
            <a:ext cx="450059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Aportan una variedad y cantidad de vitaminas y minerales; principalmente vitamina C Hidratan el organismo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rapidamente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. Ayudan al correcto funcionamiento del aparato digestivo. Facilita el drenaje de líquidos, al ser diuréticas y depuradoras del organismo. Aportan fibras vegetales solubles No aportan grasas (excepto los frutos secos, olivas, aguacates y cocos que aportan aceites beneficiosos para el organismo). Aportan vitaminas antioxidantes naturales. 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044" name="Picture 20" descr="http://prem0.hiboox.com/images/3113/diapo5f65a259b4deb1cc3a128c34b4693c56.png?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34727">
            <a:off x="6155761" y="4469884"/>
            <a:ext cx="2933423" cy="2235892"/>
          </a:xfrm>
          <a:prstGeom prst="rect">
            <a:avLst/>
          </a:prstGeom>
          <a:noFill/>
        </p:spPr>
      </p:pic>
      <p:pic>
        <p:nvPicPr>
          <p:cNvPr id="1046" name="Picture 22" descr="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500306"/>
            <a:ext cx="1796878" cy="2333608"/>
          </a:xfrm>
          <a:prstGeom prst="rect">
            <a:avLst/>
          </a:prstGeom>
          <a:noFill/>
        </p:spPr>
      </p:pic>
      <p:pic>
        <p:nvPicPr>
          <p:cNvPr id="1048" name="Picture 24" descr="http://ekladata.com/LndRbEI8uQtBsruworP4UFsUh9M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285728"/>
            <a:ext cx="2649128" cy="2119302"/>
          </a:xfrm>
          <a:prstGeom prst="rect">
            <a:avLst/>
          </a:prstGeom>
          <a:noFill/>
        </p:spPr>
      </p:pic>
      <p:pic>
        <p:nvPicPr>
          <p:cNvPr id="1050" name="Picture 26" descr="http://www.tuxpaint.org/stamps/stamps/food/fruit/Strawberry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701847">
            <a:off x="6738841" y="1558311"/>
            <a:ext cx="1580381" cy="2905112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0" grpId="0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weet-red-cup-wallpapers_5928_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  <a:alpha val="9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rutas-Muy-Apetitosas_4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ln>
            <a:noFill/>
          </a:ln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400">
                  <a:shade val="30000"/>
                  <a:satMod val="115000"/>
                  <a:alpha val="45000"/>
                </a:srgb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  <a:alpha val="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nsaladas-de-frutas-melon-689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  <a:alpha val="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6C3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400"/>
          </a:solidFill>
          <a:ln>
            <a:noFill/>
          </a:ln>
          <a:scene3d>
            <a:camera prst="orthographicFront"/>
            <a:lightRig rig="threePt" dir="t"/>
          </a:scene3d>
          <a:sp3d>
            <a:bevelT w="889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4" name="Picture 10" descr="http://www.granini.fr/data/images/fruit_images/full/02-pickbestfruit-fruits-0008-aprico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4357694"/>
            <a:ext cx="2100436" cy="2172931"/>
          </a:xfrm>
          <a:prstGeom prst="rect">
            <a:avLst/>
          </a:prstGeom>
          <a:noFill/>
        </p:spPr>
      </p:pic>
      <p:pic>
        <p:nvPicPr>
          <p:cNvPr id="1036" name="Picture 12" descr="http://www.granini.fr/data/images/fruit_images/full/02-pickbestfruit-fruits-0022-man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43836">
            <a:off x="-265117" y="1931334"/>
            <a:ext cx="2433199" cy="2697798"/>
          </a:xfrm>
          <a:prstGeom prst="rect">
            <a:avLst/>
          </a:prstGeom>
          <a:noFill/>
        </p:spPr>
      </p:pic>
      <p:pic>
        <p:nvPicPr>
          <p:cNvPr id="1044" name="Picture 20" descr="http://prem0.hiboox.com/images/3113/diapo5f65a259b4deb1cc3a128c34b4693c56.png?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634727" flipH="1">
            <a:off x="265875" y="4355110"/>
            <a:ext cx="2243001" cy="2235892"/>
          </a:xfrm>
          <a:prstGeom prst="rect">
            <a:avLst/>
          </a:prstGeom>
          <a:noFill/>
        </p:spPr>
      </p:pic>
      <p:pic>
        <p:nvPicPr>
          <p:cNvPr id="1046" name="Picture 22" descr="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796878" cy="2333608"/>
          </a:xfrm>
          <a:prstGeom prst="rect">
            <a:avLst/>
          </a:prstGeom>
          <a:noFill/>
        </p:spPr>
      </p:pic>
      <p:pic>
        <p:nvPicPr>
          <p:cNvPr id="1048" name="Picture 24" descr="http://ekladata.com/LndRbEI8uQtBsruworP4UFsUh9M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16" y="285728"/>
            <a:ext cx="2649128" cy="2119302"/>
          </a:xfrm>
          <a:prstGeom prst="rect">
            <a:avLst/>
          </a:prstGeom>
          <a:noFill/>
        </p:spPr>
      </p:pic>
      <p:pic>
        <p:nvPicPr>
          <p:cNvPr id="1050" name="Picture 26" descr="http://www.tuxpaint.org/stamps/stamps/food/fruit/Strawberry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701847">
            <a:off x="7310345" y="1629750"/>
            <a:ext cx="1580381" cy="2905112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1857356" y="1142984"/>
            <a:ext cx="535785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Arándanos.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 Son antioxidantes y tienen un alto contenido de </a:t>
            </a:r>
            <a:r>
              <a:rPr lang="es-ES" b="1" dirty="0" err="1" smtClean="0">
                <a:solidFill>
                  <a:srgbClr val="FFFF00"/>
                </a:solidFill>
                <a:latin typeface="Agency FB" pitchFamily="34" charset="0"/>
              </a:rPr>
              <a:t>flavonoides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. Podrían reducir la degradación de las funciones cerebrales en casos de Alzheimer, tienen efecto antibiótico, </a:t>
            </a:r>
            <a:r>
              <a:rPr lang="es-ES" b="1" dirty="0" err="1" smtClean="0">
                <a:solidFill>
                  <a:srgbClr val="FFFF00"/>
                </a:solidFill>
                <a:latin typeface="Agency FB" pitchFamily="34" charset="0"/>
              </a:rPr>
              <a:t>desinflamatorio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 y reducen el riesgo de sufrir enfermedades cardíacas.</a:t>
            </a:r>
            <a:b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Ananá  (piña)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. 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Es la fruta más eficaz en la lucha contra la celulitis y, por su poder cicatrizante, muy empleada en el cuidado de la piel. Tiene efectos depurativos.</a:t>
            </a:r>
            <a:b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Banana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. Fortalece el sistema nervioso y los músculos, protege la mucosa intestinal, previene úlceras, combate gastritis y diarreas, y es diurética. Es una gran  fuente de fibra, vitaminas y minerales.</a:t>
            </a:r>
            <a:b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Frutilla</a:t>
            </a: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. 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Es diurética, antirreumática, antiinflamatoria, astringente y </a:t>
            </a:r>
            <a:r>
              <a:rPr lang="es-ES" b="1" dirty="0" err="1" smtClean="0">
                <a:solidFill>
                  <a:srgbClr val="FFFF00"/>
                </a:solidFill>
                <a:latin typeface="Agency FB" pitchFamily="34" charset="0"/>
              </a:rPr>
              <a:t>mineralizante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. Disminuye el nivel de colesterol en sangre.</a:t>
            </a:r>
            <a:b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Kiwi</a:t>
            </a: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. 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Mejora el tránsito intestinal, favorece la absorción de hierro y la formación de glóbulos rojos. Tiene un alto contenido de vitamina C (más del doble que la naranja).</a:t>
            </a:r>
            <a:b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</a:br>
            <a:endParaRPr lang="es-ES" b="1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170102-715334.jpg"/>
          <p:cNvPicPr>
            <a:picLocks noChangeAspect="1"/>
          </p:cNvPicPr>
          <p:nvPr/>
        </p:nvPicPr>
        <p:blipFill>
          <a:blip r:embed="rId2"/>
          <a:srcRect t="4955"/>
          <a:stretch>
            <a:fillRect/>
          </a:stretch>
        </p:blipFill>
        <p:spPr>
          <a:xfrm>
            <a:off x="0" y="6684"/>
            <a:ext cx="9144000" cy="6851316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00B050">
                  <a:shade val="30000"/>
                  <a:satMod val="115000"/>
                  <a:alpha val="61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  <a:alpha val="9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autiful fruits wallpapers 3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33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9900">
                  <a:shade val="30000"/>
                  <a:satMod val="115000"/>
                  <a:alpha val="16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pricot-compote-1920x1200-wallpaper-duraznos-en-frasco-almiba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9900">
                  <a:shade val="30000"/>
                  <a:satMod val="115000"/>
                  <a:alpha val="16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400">
                  <a:shade val="30000"/>
                  <a:satMod val="115000"/>
                  <a:alpha val="45000"/>
                </a:srgb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8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6C3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400"/>
          </a:solidFill>
          <a:ln>
            <a:noFill/>
          </a:ln>
          <a:scene3d>
            <a:camera prst="orthographicFront"/>
            <a:lightRig rig="threePt" dir="t"/>
          </a:scene3d>
          <a:sp3d>
            <a:bevelT w="889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4" name="Picture 10" descr="http://www.granini.fr/data/images/fruit_images/full/02-pickbestfruit-fruits-0008-aprico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3116"/>
            <a:ext cx="2100436" cy="2172931"/>
          </a:xfrm>
          <a:prstGeom prst="rect">
            <a:avLst/>
          </a:prstGeom>
          <a:noFill/>
        </p:spPr>
      </p:pic>
      <p:pic>
        <p:nvPicPr>
          <p:cNvPr id="1036" name="Picture 12" descr="http://www.granini.fr/data/images/fruit_images/full/02-pickbestfruit-fruits-0022-mango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443836">
            <a:off x="-193678" y="4288788"/>
            <a:ext cx="2433199" cy="2697798"/>
          </a:xfrm>
          <a:prstGeom prst="rect">
            <a:avLst/>
          </a:prstGeom>
          <a:noFill/>
        </p:spPr>
      </p:pic>
      <p:pic>
        <p:nvPicPr>
          <p:cNvPr id="1044" name="Picture 20" descr="http://prem0.hiboox.com/images/3113/diapo5f65a259b4deb1cc3a128c34b4693c56.png?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490209" flipH="1">
            <a:off x="-164311" y="277793"/>
            <a:ext cx="2320900" cy="2235892"/>
          </a:xfrm>
          <a:prstGeom prst="rect">
            <a:avLst/>
          </a:prstGeom>
          <a:noFill/>
        </p:spPr>
      </p:pic>
      <p:pic>
        <p:nvPicPr>
          <p:cNvPr id="1046" name="Picture 22" descr="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47122" y="0"/>
            <a:ext cx="1796878" cy="2333608"/>
          </a:xfrm>
          <a:prstGeom prst="rect">
            <a:avLst/>
          </a:prstGeom>
          <a:noFill/>
        </p:spPr>
      </p:pic>
      <p:pic>
        <p:nvPicPr>
          <p:cNvPr id="1048" name="Picture 24" descr="http://ekladata.com/LndRbEI8uQtBsruworP4UFsUh9M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94872" y="3071810"/>
            <a:ext cx="2649128" cy="2119302"/>
          </a:xfrm>
          <a:prstGeom prst="rect">
            <a:avLst/>
          </a:prstGeom>
          <a:noFill/>
        </p:spPr>
      </p:pic>
      <p:pic>
        <p:nvPicPr>
          <p:cNvPr id="1050" name="Picture 26" descr="http://www.tuxpaint.org/stamps/stamps/food/fruit/Strawberry2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701847">
            <a:off x="7453222" y="3751875"/>
            <a:ext cx="1580381" cy="2905112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1785918" y="500042"/>
            <a:ext cx="535785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Agency FB" pitchFamily="34" charset="0"/>
              </a:rPr>
              <a:t/>
            </a:r>
            <a:br>
              <a:rPr lang="es-ES" dirty="0" smtClean="0">
                <a:solidFill>
                  <a:schemeClr val="bg1"/>
                </a:solidFill>
                <a:latin typeface="Agency FB" pitchFamily="34" charset="0"/>
              </a:rPr>
            </a:b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Limón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. Es la fruta con menos calorías. Es antioxidante, digestivo y depurativo. Es ideal para casos de reumatismo, artrosis, artritis y gota. Combate la halitosis, la gingivitis, las caries, alivia las hemorragias nasales y elimina las impurezas de la piel.</a:t>
            </a:r>
            <a:b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Manzana</a:t>
            </a: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. 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Ayuda a aliviar la inflamación del estómago y los intestinos. Controla el nivel de colesterol, combate la diabetes. Es astringente, sedante e hipotensora. Contiene vitaminas y minerales.</a:t>
            </a:r>
            <a:b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Naranja</a:t>
            </a: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.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 Es un excelente antioxidante. Se aconseja su consumo para favorecer la formación de colágeno, la absorción de hierro, la resistencia a las infecciones y la buena salud de huesos, la vista y los dientes.</a:t>
            </a:r>
            <a:b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Pera</a:t>
            </a: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. 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Es ideal para regular el sistema nervioso y el aparato digestivo. Por sus escasas calorías, es recomendada en dietas de adelgazamiento. Contiene fibra, vitaminas y minerales.</a:t>
            </a:r>
            <a:b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Sandía</a:t>
            </a: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.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 Es hidratante y diurética. También es ideal para dietas reductoras. Posee licopeno, vitaminas y minerales.</a:t>
            </a:r>
            <a:b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</a:b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Uva</a:t>
            </a:r>
            <a:r>
              <a:rPr lang="es-ES" b="1" u="sng" dirty="0" smtClean="0">
                <a:solidFill>
                  <a:srgbClr val="FFFF00"/>
                </a:solidFill>
                <a:latin typeface="Agency FB" pitchFamily="34" charset="0"/>
              </a:rPr>
              <a:t>. 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Es depurativa, </a:t>
            </a:r>
            <a:r>
              <a:rPr lang="es-ES" b="1" dirty="0" err="1" smtClean="0">
                <a:solidFill>
                  <a:srgbClr val="FFFF00"/>
                </a:solidFill>
                <a:latin typeface="Agency FB" pitchFamily="34" charset="0"/>
              </a:rPr>
              <a:t>desintoxicante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, diurética y digestiva. Mejora la salud de la piel. Sus semillas son ricas en </a:t>
            </a:r>
            <a:r>
              <a:rPr lang="es-ES" b="1" dirty="0" err="1" smtClean="0">
                <a:solidFill>
                  <a:srgbClr val="FFFF00"/>
                </a:solidFill>
                <a:latin typeface="Agency FB" pitchFamily="34" charset="0"/>
              </a:rPr>
              <a:t>polifenoles</a:t>
            </a:r>
            <a: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  <a:t>.</a:t>
            </a:r>
            <a:br>
              <a:rPr lang="es-ES" b="1" dirty="0" smtClean="0">
                <a:solidFill>
                  <a:srgbClr val="FFFF00"/>
                </a:solidFill>
                <a:latin typeface="Agency FB" pitchFamily="34" charset="0"/>
              </a:rPr>
            </a:br>
            <a:endParaRPr lang="es-ES" b="1" dirty="0">
              <a:solidFill>
                <a:srgbClr val="FFFF00"/>
              </a:solidFill>
              <a:latin typeface="Agency FB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5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idratación completa de adentro hacia fuer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  <a:alpha val="48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AB468">
                  <a:shade val="30000"/>
                  <a:satMod val="115000"/>
                  <a:alpha val="12000"/>
                </a:srgbClr>
              </a:gs>
              <a:gs pos="50000">
                <a:srgbClr val="DAB468">
                  <a:shade val="67500"/>
                  <a:satMod val="115000"/>
                </a:srgbClr>
              </a:gs>
              <a:gs pos="100000">
                <a:srgbClr val="DAB46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outh_watering_food_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400">
                  <a:shade val="30000"/>
                  <a:satMod val="115000"/>
                  <a:alpha val="45000"/>
                </a:srgb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  <a:alpha val="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ulti frut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92D050">
                  <a:shade val="30000"/>
                  <a:satMod val="115000"/>
                  <a:alpha val="3700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68426">
                  <a:shade val="30000"/>
                  <a:satMod val="115000"/>
                  <a:alpha val="36000"/>
                </a:srgbClr>
              </a:gs>
              <a:gs pos="50000">
                <a:srgbClr val="F68426">
                  <a:shade val="67500"/>
                  <a:satMod val="115000"/>
                </a:srgbClr>
              </a:gs>
              <a:gs pos="100000">
                <a:srgbClr val="F6842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5_P_13711854977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007400">
                  <a:shade val="30000"/>
                  <a:satMod val="115000"/>
                  <a:alpha val="27000"/>
                </a:srgb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fresh-coconut-1920x1200-wallpaper-coco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68426">
                  <a:shade val="30000"/>
                  <a:satMod val="115000"/>
                  <a:alpha val="36000"/>
                </a:srgbClr>
              </a:gs>
              <a:gs pos="50000">
                <a:srgbClr val="F68426">
                  <a:shade val="67500"/>
                  <a:satMod val="115000"/>
                </a:srgbClr>
              </a:gs>
              <a:gs pos="100000">
                <a:srgbClr val="F6842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-1402091356255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400">
                  <a:shade val="30000"/>
                  <a:satMod val="115000"/>
                  <a:alpha val="45000"/>
                </a:srgb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c-25e86c00-dacb-102f-8edb-0019b9d5c8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  <a:alpha val="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00034" y="5500702"/>
            <a:ext cx="15629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Carambola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42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licioso-postre-de-helados-de-sabores-y-frutas-stunning-dessert-1920x1200-wallpaper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96"/>
            <a:ext cx="9144000" cy="682680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AB468">
                  <a:shade val="30000"/>
                  <a:satMod val="115000"/>
                  <a:alpha val="12000"/>
                </a:srgbClr>
              </a:gs>
              <a:gs pos="50000">
                <a:srgbClr val="DAB468">
                  <a:shade val="67500"/>
                  <a:satMod val="115000"/>
                </a:srgbClr>
              </a:gs>
              <a:gs pos="100000">
                <a:srgbClr val="DAB46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2935_klubnika_malina_chereshnya_chernika_yagody_1680x1050_www.GdeFon.ru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1092519_e403c36a6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400">
                  <a:shade val="30000"/>
                  <a:satMod val="115000"/>
                  <a:alpha val="45000"/>
                </a:srgb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6429388" y="5000636"/>
            <a:ext cx="8036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Tuna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80309883-klubnika-ch3-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75860189_arbuz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400">
                  <a:shade val="30000"/>
                  <a:satMod val="115000"/>
                  <a:alpha val="45000"/>
                </a:srgb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72669192_004f74ce2a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9900">
                  <a:shade val="30000"/>
                  <a:satMod val="115000"/>
                  <a:alpha val="2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go Cake Recip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9900">
                  <a:shade val="30000"/>
                  <a:satMod val="115000"/>
                  <a:alpha val="2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69617428_0a16a7deb9_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9900">
                  <a:shade val="30000"/>
                  <a:satMod val="115000"/>
                  <a:alpha val="2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zing-fruits-1920x1200-wallpaper-deliciosa-coleccion-de-frut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47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mas-Mango-Dessert-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400">
                  <a:shade val="30000"/>
                  <a:satMod val="115000"/>
                  <a:alpha val="45000"/>
                </a:srgb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uraznos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5119-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9900">
                  <a:shade val="30000"/>
                  <a:satMod val="115000"/>
                  <a:alpha val="2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come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007400">
                  <a:shade val="30000"/>
                  <a:satMod val="115000"/>
                  <a:alpha val="45000"/>
                </a:srgbClr>
              </a:gs>
              <a:gs pos="50000">
                <a:srgbClr val="007400">
                  <a:shade val="67500"/>
                  <a:satMod val="115000"/>
                </a:srgbClr>
              </a:gs>
              <a:gs pos="100000">
                <a:srgbClr val="0074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ranj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9900">
                  <a:shade val="30000"/>
                  <a:satMod val="115000"/>
                  <a:alpha val="2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herry-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sas-listas-para-el-postre-delicious-strawberries-fruts-frut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cimos-de-Uvas-Rojas_Fondos-de-Pantalla-de-Frut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  <a:alpha val="22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_mango-strawberry-cake-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ranj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9900">
                  <a:shade val="30000"/>
                  <a:satMod val="115000"/>
                  <a:alpha val="2000"/>
                </a:srgbClr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salada de frutas-6196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31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F48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  <a:alpha val="22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anadil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000100" y="2786058"/>
            <a:ext cx="14956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Granadilla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ecept-fruktovyj-tort-s-krem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CUM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6500826" y="5786454"/>
            <a:ext cx="11753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Lúcuma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13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31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rise Pap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024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uto y pulpa de maracu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14348" y="6000768"/>
            <a:ext cx="40495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Maracuyá  o fruta de la pasión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  <p:bldP spid="8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z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uanab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31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572132" y="5357826"/>
            <a:ext cx="1895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Guanábana</a:t>
            </a:r>
            <a:endParaRPr lang="es-ES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tan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v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  <a:alpha val="22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17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357158" y="6072206"/>
            <a:ext cx="18082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Aguaymanto</a:t>
            </a:r>
            <a:endParaRPr lang="es-E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goBeautyC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rta-de-Manzana-con-base-de-hojaldre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lón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31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aleza-Fruta-Pina-4561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me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571472" y="5500702"/>
            <a:ext cx="13162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Mamey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/>
      <p:bldP spid="8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go-y-frutas-10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31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co-postre-con-frutas-frescas-y-saludable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a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ngo mousse cake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-123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75000"/>
                  <a:shade val="30000"/>
                  <a:satMod val="115000"/>
                  <a:alpha val="31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rnik-z-wisniami-mniejsz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  <a:alpha val="17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-desayuno-de-frutas-980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1143000" y="-1143000"/>
            <a:ext cx="6858000" cy="9144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  <a:alpha val="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 rot="19891419">
            <a:off x="5807547" y="3391945"/>
            <a:ext cx="2588445" cy="164429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FF9900">
                <a:shade val="30000"/>
                <a:satMod val="115000"/>
                <a:alpha val="2000"/>
              </a:srgbClr>
            </a:gs>
            <a:gs pos="50000">
              <a:srgbClr val="FF9900">
                <a:shade val="67500"/>
                <a:satMod val="115000"/>
              </a:srgbClr>
            </a:gs>
            <a:gs pos="100000">
              <a:srgbClr val="FF99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265</Words>
  <Application>Microsoft Office PowerPoint</Application>
  <PresentationFormat>Presentación en pantalla (4:3)</PresentationFormat>
  <Paragraphs>31</Paragraphs>
  <Slides>67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119</cp:revision>
  <dcterms:created xsi:type="dcterms:W3CDTF">2014-04-16T02:51:01Z</dcterms:created>
  <dcterms:modified xsi:type="dcterms:W3CDTF">2014-04-17T21:26:21Z</dcterms:modified>
</cp:coreProperties>
</file>