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291" r:id="rId3"/>
    <p:sldId id="286" r:id="rId4"/>
    <p:sldId id="268" r:id="rId5"/>
    <p:sldId id="289" r:id="rId6"/>
    <p:sldId id="269" r:id="rId7"/>
    <p:sldId id="260" r:id="rId8"/>
    <p:sldId id="270" r:id="rId9"/>
    <p:sldId id="258" r:id="rId10"/>
    <p:sldId id="301" r:id="rId11"/>
    <p:sldId id="271" r:id="rId12"/>
    <p:sldId id="305" r:id="rId13"/>
    <p:sldId id="272" r:id="rId14"/>
    <p:sldId id="276" r:id="rId15"/>
    <p:sldId id="261" r:id="rId16"/>
    <p:sldId id="302" r:id="rId17"/>
    <p:sldId id="265" r:id="rId18"/>
    <p:sldId id="300" r:id="rId19"/>
    <p:sldId id="262" r:id="rId20"/>
    <p:sldId id="263" r:id="rId21"/>
    <p:sldId id="304" r:id="rId22"/>
    <p:sldId id="264" r:id="rId23"/>
    <p:sldId id="280" r:id="rId24"/>
    <p:sldId id="266" r:id="rId25"/>
    <p:sldId id="288" r:id="rId26"/>
    <p:sldId id="274" r:id="rId27"/>
    <p:sldId id="290" r:id="rId28"/>
    <p:sldId id="267" r:id="rId29"/>
    <p:sldId id="287" r:id="rId30"/>
    <p:sldId id="273" r:id="rId31"/>
    <p:sldId id="306" r:id="rId32"/>
    <p:sldId id="307" r:id="rId3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gML11buRw4+TpyJ+Wx7Pw" hashData="F11AxMp/W80J/HjOt5V3LY67ck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663300"/>
    <a:srgbClr val="0A3EE4"/>
    <a:srgbClr val="8E16D0"/>
    <a:srgbClr val="1F0DA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70" d="100"/>
          <a:sy n="70" d="100"/>
        </p:scale>
        <p:origin x="-1368" y="-45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EAFC22-D4C5-4E3F-AC26-86F93DE0201D}" type="datetimeFigureOut">
              <a:rPr lang="es-ES" smtClean="0"/>
              <a:pPr/>
              <a:t>30/01/2016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3CC6EE-6917-4124-A752-58D5A9C5573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23CC6EE-6917-4124-A752-58D5A9C5573C}" type="slidenum">
              <a:rPr lang="es-ES" smtClean="0"/>
              <a:pPr/>
              <a:t>7</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CDD5FF-38DE-40AE-B88D-D314D8A1A5F3}" type="slidenum">
              <a:rPr lang="fr-FR"/>
              <a:pPr/>
              <a:t>9</a:t>
            </a:fld>
            <a:endParaRPr lang="fr-FR"/>
          </a:p>
        </p:txBody>
      </p:sp>
      <p:sp>
        <p:nvSpPr>
          <p:cNvPr id="16386" name="Rectangle 2"/>
          <p:cNvSpPr>
            <a:spLocks noGrp="1" noRot="1" noChangeAspect="1" noChangeArrowheads="1" noTextEdit="1"/>
          </p:cNvSpPr>
          <p:nvPr>
            <p:ph type="sldImg"/>
          </p:nvPr>
        </p:nvSpPr>
        <p:spPr>
          <a:ln/>
        </p:spPr>
      </p:sp>
      <p:sp>
        <p:nvSpPr>
          <p:cNvPr id="163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3BF8921-1EB3-4EFE-BE43-71EAC4A59740}" type="slidenum">
              <a:rPr lang="fr-FR"/>
              <a:pPr/>
              <a:t>15</a:t>
            </a:fld>
            <a:endParaRPr lang="fr-FR"/>
          </a:p>
        </p:txBody>
      </p:sp>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6DF27B1-760E-4EA3-842D-D4FDA4453F3B}" type="datetimeFigureOut">
              <a:rPr lang="es-ES" smtClean="0"/>
              <a:pPr/>
              <a:t>30/01/2016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A6756D-3BBF-4554-AC74-3BEBEE625CCC}"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6DF27B1-760E-4EA3-842D-D4FDA4453F3B}" type="datetimeFigureOut">
              <a:rPr lang="es-ES" smtClean="0"/>
              <a:pPr/>
              <a:t>30/01/2016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A6756D-3BBF-4554-AC74-3BEBEE625CCC}"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6DF27B1-760E-4EA3-842D-D4FDA4453F3B}" type="datetimeFigureOut">
              <a:rPr lang="es-ES" smtClean="0"/>
              <a:pPr/>
              <a:t>30/01/2016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A6756D-3BBF-4554-AC74-3BEBEE625CCC}"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6DF27B1-760E-4EA3-842D-D4FDA4453F3B}" type="datetimeFigureOut">
              <a:rPr lang="es-ES" smtClean="0"/>
              <a:pPr/>
              <a:t>30/01/2016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7A6756D-3BBF-4554-AC74-3BEBEE625CCC}"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6DF27B1-760E-4EA3-842D-D4FDA4453F3B}" type="datetimeFigureOut">
              <a:rPr lang="es-ES" smtClean="0"/>
              <a:pPr/>
              <a:t>30/01/2016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7A6756D-3BBF-4554-AC74-3BEBEE625CCC}"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6DF27B1-760E-4EA3-842D-D4FDA4453F3B}" type="datetimeFigureOut">
              <a:rPr lang="es-ES" smtClean="0"/>
              <a:pPr/>
              <a:t>30/01/2016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7A6756D-3BBF-4554-AC74-3BEBEE625CCC}"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6DF27B1-760E-4EA3-842D-D4FDA4453F3B}" type="datetimeFigureOut">
              <a:rPr lang="es-ES" smtClean="0"/>
              <a:pPr/>
              <a:t>30/01/2016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7A6756D-3BBF-4554-AC74-3BEBEE625CCC}"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6DF27B1-760E-4EA3-842D-D4FDA4453F3B}" type="datetimeFigureOut">
              <a:rPr lang="es-ES" smtClean="0"/>
              <a:pPr/>
              <a:t>30/01/2016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7A6756D-3BBF-4554-AC74-3BEBEE625CCC}"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6DF27B1-760E-4EA3-842D-D4FDA4453F3B}" type="datetimeFigureOut">
              <a:rPr lang="es-ES" smtClean="0"/>
              <a:pPr/>
              <a:t>30/01/2016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7A6756D-3BBF-4554-AC74-3BEBEE625CCC}"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6DF27B1-760E-4EA3-842D-D4FDA4453F3B}" type="datetimeFigureOut">
              <a:rPr lang="es-ES" smtClean="0"/>
              <a:pPr/>
              <a:t>30/01/2016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A6756D-3BBF-4554-AC74-3BEBEE625CCC}"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6DF27B1-760E-4EA3-842D-D4FDA4453F3B}" type="datetimeFigureOut">
              <a:rPr lang="es-ES" smtClean="0"/>
              <a:pPr/>
              <a:t>30/01/2016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A6756D-3BBF-4554-AC74-3BEBEE625CCC}"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DF27B1-760E-4EA3-842D-D4FDA4453F3B}" type="datetimeFigureOut">
              <a:rPr lang="es-ES" smtClean="0"/>
              <a:pPr/>
              <a:t>30/01/2016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A6756D-3BBF-4554-AC74-3BEBEE625CC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gif"/></Relationships>
</file>

<file path=ppt/slides/_rels/slide31.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6.png"/><Relationship Id="rId18" Type="http://schemas.openxmlformats.org/officeDocument/2006/relationships/image" Target="../media/image39.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2.png"/><Relationship Id="rId11" Type="http://schemas.openxmlformats.org/officeDocument/2006/relationships/image" Target="../media/image35.png"/><Relationship Id="rId5" Type="http://schemas.openxmlformats.org/officeDocument/2006/relationships/hyperlink" Target="http://www.mispps.com/" TargetMode="External"/><Relationship Id="rId15" Type="http://schemas.openxmlformats.org/officeDocument/2006/relationships/image" Target="../media/image37.png"/><Relationship Id="rId10" Type="http://schemas.openxmlformats.org/officeDocument/2006/relationships/hyperlink" Target="https://www.facebook.com/mispps" TargetMode="External"/><Relationship Id="rId4" Type="http://schemas.openxmlformats.org/officeDocument/2006/relationships/image" Target="../media/image31.png"/><Relationship Id="rId9" Type="http://schemas.openxmlformats.org/officeDocument/2006/relationships/image" Target="../media/image3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1.bp.blogspot.com/-DPp_-kGDL64/TzR4_sgEQDI/AAAAAAAACWc/h2pOVQq0Y8Y/s1600/0k0289_gif-sicodelicos-21.gif"/>
          <p:cNvPicPr>
            <a:picLocks noChangeAspect="1" noChangeArrowheads="1" noCrop="1"/>
          </p:cNvPicPr>
          <p:nvPr/>
        </p:nvPicPr>
        <p:blipFill>
          <a:blip r:embed="rId3" cstate="print">
            <a:duotone>
              <a:schemeClr val="accent2">
                <a:shade val="45000"/>
                <a:satMod val="135000"/>
              </a:schemeClr>
              <a:prstClr val="white"/>
            </a:duotone>
            <a:lum bright="-1000" contrast="94000"/>
          </a:blip>
          <a:srcRect/>
          <a:stretch>
            <a:fillRect/>
          </a:stretch>
        </p:blipFill>
        <p:spPr bwMode="auto">
          <a:xfrm>
            <a:off x="0" y="0"/>
            <a:ext cx="9144001" cy="6858000"/>
          </a:xfrm>
          <a:prstGeom prst="rect">
            <a:avLst/>
          </a:prstGeom>
          <a:noFill/>
        </p:spPr>
      </p:pic>
      <p:pic>
        <p:nvPicPr>
          <p:cNvPr id="2050" name="Picture 3" descr="CARA"/>
          <p:cNvPicPr>
            <a:picLocks noChangeAspect="1" noChangeArrowheads="1"/>
          </p:cNvPicPr>
          <p:nvPr/>
        </p:nvPicPr>
        <p:blipFill>
          <a:blip r:embed="rId4"/>
          <a:srcRect/>
          <a:stretch>
            <a:fillRect/>
          </a:stretch>
        </p:blipFill>
        <p:spPr bwMode="auto">
          <a:xfrm>
            <a:off x="357158" y="5286388"/>
            <a:ext cx="919163" cy="981075"/>
          </a:xfrm>
          <a:prstGeom prst="rect">
            <a:avLst/>
          </a:prstGeom>
          <a:noFill/>
          <a:ln w="38100">
            <a:solidFill>
              <a:srgbClr val="1CDEF8"/>
            </a:solidFill>
            <a:miter lim="800000"/>
            <a:headEnd/>
            <a:tailEnd/>
          </a:ln>
        </p:spPr>
      </p:pic>
      <p:sp>
        <p:nvSpPr>
          <p:cNvPr id="2051" name="WordArt 4" descr="rainbow"/>
          <p:cNvSpPr>
            <a:spLocks noChangeArrowheads="1" noChangeShapeType="1" noTextEdit="1"/>
          </p:cNvSpPr>
          <p:nvPr/>
        </p:nvSpPr>
        <p:spPr bwMode="auto">
          <a:xfrm>
            <a:off x="1428729" y="6000768"/>
            <a:ext cx="1643074" cy="371456"/>
          </a:xfrm>
          <a:prstGeom prst="rect">
            <a:avLst/>
          </a:prstGeom>
        </p:spPr>
        <p:txBody>
          <a:bodyPr wrap="none" fromWordArt="1">
            <a:prstTxWarp prst="textPlain">
              <a:avLst>
                <a:gd name="adj" fmla="val 50000"/>
              </a:avLst>
            </a:prstTxWarp>
          </a:bodyPr>
          <a:lstStyle/>
          <a:p>
            <a:pPr algn="ctr"/>
            <a:r>
              <a:rPr lang="es-ES" sz="3600" b="1" kern="10" dirty="0">
                <a:ln w="9525">
                  <a:solidFill>
                    <a:srgbClr val="1116E9"/>
                  </a:solidFill>
                  <a:round/>
                  <a:headEnd/>
                  <a:tailEnd/>
                </a:ln>
                <a:blipFill dpi="0" rotWithShape="1">
                  <a:blip r:embed="rId5"/>
                  <a:srcRect/>
                  <a:stretch>
                    <a:fillRect/>
                  </a:stretch>
                </a:blipFill>
                <a:effectLst>
                  <a:glow rad="228600">
                    <a:schemeClr val="accent2">
                      <a:satMod val="175000"/>
                      <a:alpha val="40000"/>
                    </a:schemeClr>
                  </a:glow>
                  <a:outerShdw dist="35921" dir="2700000" algn="ctr" rotWithShape="0">
                    <a:schemeClr val="folHlink">
                      <a:alpha val="79999"/>
                    </a:schemeClr>
                  </a:outerShdw>
                </a:effectLst>
                <a:latin typeface="Forte"/>
              </a:rPr>
              <a:t>José Luis</a:t>
            </a:r>
          </a:p>
        </p:txBody>
      </p:sp>
      <p:pic>
        <p:nvPicPr>
          <p:cNvPr id="2052" name="Image 2" descr="swirlrainbw3.gif"/>
          <p:cNvPicPr>
            <a:picLocks noChangeAspect="1"/>
          </p:cNvPicPr>
          <p:nvPr/>
        </p:nvPicPr>
        <p:blipFill>
          <a:blip r:embed="rId6"/>
          <a:srcRect/>
          <a:stretch>
            <a:fillRect/>
          </a:stretch>
        </p:blipFill>
        <p:spPr bwMode="auto">
          <a:xfrm rot="5400000">
            <a:off x="-3394075" y="3394075"/>
            <a:ext cx="6858000" cy="69850"/>
          </a:xfrm>
          <a:prstGeom prst="rect">
            <a:avLst/>
          </a:prstGeom>
          <a:noFill/>
          <a:ln w="9525">
            <a:noFill/>
            <a:miter lim="800000"/>
            <a:headEnd/>
            <a:tailEnd/>
          </a:ln>
        </p:spPr>
      </p:pic>
      <p:pic>
        <p:nvPicPr>
          <p:cNvPr id="2053" name="Image 2" descr="swirlrainbw3.gif"/>
          <p:cNvPicPr>
            <a:picLocks noChangeAspect="1"/>
          </p:cNvPicPr>
          <p:nvPr/>
        </p:nvPicPr>
        <p:blipFill>
          <a:blip r:embed="rId6"/>
          <a:srcRect/>
          <a:stretch>
            <a:fillRect/>
          </a:stretch>
        </p:blipFill>
        <p:spPr bwMode="auto">
          <a:xfrm rot="5400000">
            <a:off x="5680075" y="3394075"/>
            <a:ext cx="6858000" cy="69850"/>
          </a:xfrm>
          <a:prstGeom prst="rect">
            <a:avLst/>
          </a:prstGeom>
          <a:noFill/>
          <a:ln w="9525">
            <a:noFill/>
            <a:miter lim="800000"/>
            <a:headEnd/>
            <a:tailEnd/>
          </a:ln>
        </p:spPr>
      </p:pic>
      <p:pic>
        <p:nvPicPr>
          <p:cNvPr id="2054" name="Image 2" descr="swirlrainbw3.gif"/>
          <p:cNvPicPr>
            <a:picLocks noChangeAspect="1"/>
          </p:cNvPicPr>
          <p:nvPr/>
        </p:nvPicPr>
        <p:blipFill>
          <a:blip r:embed="rId6"/>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a:srcRect/>
          <a:stretch>
            <a:fillRect/>
          </a:stretch>
        </p:blipFill>
        <p:spPr bwMode="auto">
          <a:xfrm rot="10800000">
            <a:off x="0" y="6783388"/>
            <a:ext cx="9144000" cy="74612"/>
          </a:xfrm>
          <a:prstGeom prst="rect">
            <a:avLst/>
          </a:prstGeom>
          <a:noFill/>
          <a:ln w="9525">
            <a:noFill/>
            <a:miter lim="800000"/>
            <a:headEnd/>
            <a:tailEnd/>
          </a:ln>
        </p:spPr>
      </p:pic>
      <p:pic>
        <p:nvPicPr>
          <p:cNvPr id="2056" name="Picture 9"/>
          <p:cNvPicPr>
            <a:picLocks noChangeAspect="1" noChangeArrowheads="1"/>
          </p:cNvPicPr>
          <p:nvPr/>
        </p:nvPicPr>
        <p:blipFill>
          <a:blip r:embed="rId7"/>
          <a:srcRect/>
          <a:stretch>
            <a:fillRect/>
          </a:stretch>
        </p:blipFill>
        <p:spPr bwMode="auto">
          <a:xfrm>
            <a:off x="285720" y="285728"/>
            <a:ext cx="1025525" cy="723900"/>
          </a:xfrm>
          <a:prstGeom prst="rect">
            <a:avLst/>
          </a:prstGeom>
          <a:noFill/>
          <a:ln w="9525">
            <a:noFill/>
            <a:round/>
            <a:headEnd/>
            <a:tailEnd/>
          </a:ln>
        </p:spPr>
      </p:pic>
      <p:sp>
        <p:nvSpPr>
          <p:cNvPr id="11" name="10 Rectángulo"/>
          <p:cNvSpPr/>
          <p:nvPr/>
        </p:nvSpPr>
        <p:spPr>
          <a:xfrm>
            <a:off x="857224" y="857232"/>
            <a:ext cx="7643866" cy="5016758"/>
          </a:xfrm>
          <a:prstGeom prst="rect">
            <a:avLst/>
          </a:prstGeom>
        </p:spPr>
        <p:txBody>
          <a:bodyPr wrap="square">
            <a:spAutoFit/>
          </a:bodyPr>
          <a:lstStyle/>
          <a:p>
            <a:pPr algn="ctr"/>
            <a:r>
              <a:rPr lang="es-ES" sz="8000" b="1" i="1" dirty="0" smtClean="0">
                <a:ln w="17780" cmpd="sng">
                  <a:solidFill>
                    <a:srgbClr val="FFFFFF"/>
                  </a:solidFill>
                  <a:prstDash val="solid"/>
                  <a:miter lim="800000"/>
                </a:ln>
                <a:solidFill>
                  <a:srgbClr val="FF0000"/>
                </a:solidFill>
                <a:effectLst>
                  <a:glow rad="228600">
                    <a:schemeClr val="accent2">
                      <a:satMod val="175000"/>
                      <a:alpha val="40000"/>
                    </a:schemeClr>
                  </a:glow>
                  <a:outerShdw blurRad="50800" algn="tl" rotWithShape="0">
                    <a:srgbClr val="000000"/>
                  </a:outerShdw>
                </a:effectLst>
              </a:rPr>
              <a:t>ALIMENTOS </a:t>
            </a:r>
          </a:p>
          <a:p>
            <a:pPr algn="ctr"/>
            <a:r>
              <a:rPr lang="es-ES" sz="8000" b="1" i="1" dirty="0" smtClean="0">
                <a:ln w="17780" cmpd="sng">
                  <a:solidFill>
                    <a:srgbClr val="FFFFFF"/>
                  </a:solidFill>
                  <a:prstDash val="solid"/>
                  <a:miter lim="800000"/>
                </a:ln>
                <a:solidFill>
                  <a:srgbClr val="FF0000"/>
                </a:solidFill>
                <a:effectLst>
                  <a:glow rad="228600">
                    <a:schemeClr val="accent2">
                      <a:satMod val="175000"/>
                      <a:alpha val="40000"/>
                    </a:schemeClr>
                  </a:glow>
                  <a:outerShdw blurRad="50800" algn="tl" rotWithShape="0">
                    <a:srgbClr val="000000"/>
                  </a:outerShdw>
                </a:effectLst>
              </a:rPr>
              <a:t>QUE JAMÁS</a:t>
            </a:r>
          </a:p>
          <a:p>
            <a:pPr algn="ctr"/>
            <a:r>
              <a:rPr lang="es-ES" sz="8000" b="1" i="1" dirty="0" smtClean="0">
                <a:ln w="17780" cmpd="sng">
                  <a:solidFill>
                    <a:srgbClr val="FFFFFF"/>
                  </a:solidFill>
                  <a:prstDash val="solid"/>
                  <a:miter lim="800000"/>
                </a:ln>
                <a:solidFill>
                  <a:srgbClr val="FF0000"/>
                </a:solidFill>
                <a:effectLst>
                  <a:glow rad="228600">
                    <a:schemeClr val="accent2">
                      <a:satMod val="175000"/>
                      <a:alpha val="40000"/>
                    </a:schemeClr>
                  </a:glow>
                  <a:outerShdw blurRad="50800" algn="tl" rotWithShape="0">
                    <a:srgbClr val="000000"/>
                  </a:outerShdw>
                </a:effectLst>
              </a:rPr>
              <a:t> DEBES CONGELAR</a:t>
            </a:r>
            <a:endParaRPr lang="es-ES" sz="8000" b="1" i="1" dirty="0">
              <a:ln w="17780" cmpd="sng">
                <a:solidFill>
                  <a:srgbClr val="FFFFFF"/>
                </a:solidFill>
                <a:prstDash val="solid"/>
                <a:miter lim="800000"/>
              </a:ln>
              <a:solidFill>
                <a:srgbClr val="FF0000"/>
              </a:solidFill>
              <a:effectLst>
                <a:glow rad="228600">
                  <a:schemeClr val="accent2">
                    <a:satMod val="175000"/>
                    <a:alpha val="40000"/>
                  </a:schemeClr>
                </a:glow>
                <a:outerShdw blurRad="50800" algn="tl" rotWithShape="0">
                  <a:srgbClr val="000000"/>
                </a:outerShdw>
              </a:effectLst>
            </a:endParaRPr>
          </a:p>
        </p:txBody>
      </p:sp>
    </p:spTree>
  </p:cSld>
  <p:clrMapOvr>
    <a:masterClrMapping/>
  </p:clrMapOvr>
  <p:transition spd="slow" advTm="12000">
    <p:random/>
    <p:sndAc>
      <p:stSnd>
        <p:snd r:embed="rId2" name="ray coniff - extraños en el paraiso(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17" presetClass="entr" presetSubtype="10" fill="hold" nodeType="withEffect">
                                  <p:stCondLst>
                                    <p:cond delay="0"/>
                                  </p:stCondLst>
                                  <p:childTnLst>
                                    <p:set>
                                      <p:cBhvr>
                                        <p:cTn id="9" dur="1" fill="hold">
                                          <p:stCondLst>
                                            <p:cond delay="0"/>
                                          </p:stCondLst>
                                        </p:cTn>
                                        <p:tgtEl>
                                          <p:spTgt spid="11">
                                            <p:txEl>
                                              <p:pRg st="0" end="0"/>
                                            </p:txEl>
                                          </p:spTgt>
                                        </p:tgtEl>
                                        <p:attrNameLst>
                                          <p:attrName>style.visibility</p:attrName>
                                        </p:attrNameLst>
                                      </p:cBhvr>
                                      <p:to>
                                        <p:strVal val="visible"/>
                                      </p:to>
                                    </p:set>
                                    <p:anim calcmode="lin" valueType="num">
                                      <p:cBhvr>
                                        <p:cTn id="10" dur="30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11" dur="3000" fill="hold"/>
                                        <p:tgtEl>
                                          <p:spTgt spid="11">
                                            <p:txEl>
                                              <p:pRg st="0" end="0"/>
                                            </p:txEl>
                                          </p:spTgt>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11">
                                            <p:txEl>
                                              <p:pRg st="1" end="1"/>
                                            </p:txEl>
                                          </p:spTgt>
                                        </p:tgtEl>
                                        <p:attrNameLst>
                                          <p:attrName>style.visibility</p:attrName>
                                        </p:attrNameLst>
                                      </p:cBhvr>
                                      <p:to>
                                        <p:strVal val="visible"/>
                                      </p:to>
                                    </p:set>
                                    <p:anim calcmode="lin" valueType="num">
                                      <p:cBhvr>
                                        <p:cTn id="14" dur="3000" fill="hold"/>
                                        <p:tgtEl>
                                          <p:spTgt spid="11">
                                            <p:txEl>
                                              <p:pRg st="1" end="1"/>
                                            </p:txEl>
                                          </p:spTgt>
                                        </p:tgtEl>
                                        <p:attrNameLst>
                                          <p:attrName>ppt_w</p:attrName>
                                        </p:attrNameLst>
                                      </p:cBhvr>
                                      <p:tavLst>
                                        <p:tav tm="0">
                                          <p:val>
                                            <p:fltVal val="0"/>
                                          </p:val>
                                        </p:tav>
                                        <p:tav tm="100000">
                                          <p:val>
                                            <p:strVal val="#ppt_w"/>
                                          </p:val>
                                        </p:tav>
                                      </p:tavLst>
                                    </p:anim>
                                    <p:anim calcmode="lin" valueType="num">
                                      <p:cBhvr>
                                        <p:cTn id="15" dur="3000" fill="hold"/>
                                        <p:tgtEl>
                                          <p:spTgt spid="11">
                                            <p:txEl>
                                              <p:pRg st="1" end="1"/>
                                            </p:txEl>
                                          </p:spTgt>
                                        </p:tgtEl>
                                        <p:attrNameLst>
                                          <p:attrName>ppt_h</p:attrName>
                                        </p:attrNameLst>
                                      </p:cBhvr>
                                      <p:tavLst>
                                        <p:tav tm="0">
                                          <p:val>
                                            <p:strVal val="#ppt_h"/>
                                          </p:val>
                                        </p:tav>
                                        <p:tav tm="100000">
                                          <p:val>
                                            <p:strVal val="#ppt_h"/>
                                          </p:val>
                                        </p:tav>
                                      </p:tavLst>
                                    </p:anim>
                                  </p:childTnLst>
                                </p:cTn>
                              </p:par>
                              <p:par>
                                <p:cTn id="16" presetID="17" presetClass="entr" presetSubtype="10" fill="hold" nodeType="withEffect">
                                  <p:stCondLst>
                                    <p:cond delay="0"/>
                                  </p:stCondLst>
                                  <p:childTnLst>
                                    <p:set>
                                      <p:cBhvr>
                                        <p:cTn id="17" dur="1" fill="hold">
                                          <p:stCondLst>
                                            <p:cond delay="0"/>
                                          </p:stCondLst>
                                        </p:cTn>
                                        <p:tgtEl>
                                          <p:spTgt spid="11">
                                            <p:txEl>
                                              <p:pRg st="2" end="2"/>
                                            </p:txEl>
                                          </p:spTgt>
                                        </p:tgtEl>
                                        <p:attrNameLst>
                                          <p:attrName>style.visibility</p:attrName>
                                        </p:attrNameLst>
                                      </p:cBhvr>
                                      <p:to>
                                        <p:strVal val="visible"/>
                                      </p:to>
                                    </p:set>
                                    <p:anim calcmode="lin" valueType="num">
                                      <p:cBhvr>
                                        <p:cTn id="18" dur="3000" fill="hold"/>
                                        <p:tgtEl>
                                          <p:spTgt spid="11">
                                            <p:txEl>
                                              <p:pRg st="2" end="2"/>
                                            </p:txEl>
                                          </p:spTgt>
                                        </p:tgtEl>
                                        <p:attrNameLst>
                                          <p:attrName>ppt_w</p:attrName>
                                        </p:attrNameLst>
                                      </p:cBhvr>
                                      <p:tavLst>
                                        <p:tav tm="0">
                                          <p:val>
                                            <p:fltVal val="0"/>
                                          </p:val>
                                        </p:tav>
                                        <p:tav tm="100000">
                                          <p:val>
                                            <p:strVal val="#ppt_w"/>
                                          </p:val>
                                        </p:tav>
                                      </p:tavLst>
                                    </p:anim>
                                    <p:anim calcmode="lin" valueType="num">
                                      <p:cBhvr>
                                        <p:cTn id="19" dur="3000" fill="hold"/>
                                        <p:tgtEl>
                                          <p:spTgt spid="11">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ongelar"/>
          <p:cNvPicPr>
            <a:picLocks noChangeAspect="1" noChangeArrowheads="1"/>
          </p:cNvPicPr>
          <p:nvPr/>
        </p:nvPicPr>
        <p:blipFill>
          <a:blip r:embed="rId2"/>
          <a:srcRect/>
          <a:stretch>
            <a:fillRect/>
          </a:stretch>
        </p:blipFill>
        <p:spPr bwMode="auto">
          <a:xfrm>
            <a:off x="0" y="0"/>
            <a:ext cx="9120389" cy="6858000"/>
          </a:xfrm>
          <a:prstGeom prst="rect">
            <a:avLst/>
          </a:prstGeom>
          <a:noFill/>
        </p:spPr>
      </p:pic>
      <p:sp>
        <p:nvSpPr>
          <p:cNvPr id="4" name="4 Rectángulo"/>
          <p:cNvSpPr/>
          <p:nvPr/>
        </p:nvSpPr>
        <p:spPr>
          <a:xfrm>
            <a:off x="285720" y="285727"/>
            <a:ext cx="8501122" cy="6357457"/>
          </a:xfrm>
          <a:prstGeom prst="frame">
            <a:avLst/>
          </a:prstGeom>
          <a:solidFill>
            <a:srgbClr val="8E16D0">
              <a:alpha val="72549"/>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4 Rectángulo"/>
          <p:cNvSpPr/>
          <p:nvPr/>
        </p:nvSpPr>
        <p:spPr>
          <a:xfrm>
            <a:off x="1500166" y="1357298"/>
            <a:ext cx="6081754" cy="4152402"/>
          </a:xfrm>
          <a:prstGeom prst="frame">
            <a:avLst/>
          </a:prstGeom>
          <a:solidFill>
            <a:srgbClr val="FF00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alpha val="51000"/>
          </a:srgbClr>
        </a:solidFill>
        <a:effectLst/>
      </p:bgPr>
    </p:bg>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46000" contrast="100000"/>
          </a:blip>
          <a:srcRect/>
          <a:stretch>
            <a:fillRect/>
          </a:stretch>
        </p:blipFill>
        <p:spPr bwMode="auto">
          <a:xfrm>
            <a:off x="-1" y="0"/>
            <a:ext cx="9144001" cy="6858000"/>
          </a:xfrm>
          <a:prstGeom prst="rect">
            <a:avLst/>
          </a:prstGeom>
          <a:noFill/>
        </p:spPr>
      </p:pic>
      <p:sp>
        <p:nvSpPr>
          <p:cNvPr id="2" name="1 Rectángulo"/>
          <p:cNvSpPr/>
          <p:nvPr/>
        </p:nvSpPr>
        <p:spPr>
          <a:xfrm>
            <a:off x="1142976" y="928670"/>
            <a:ext cx="7072362" cy="5632311"/>
          </a:xfrm>
          <a:prstGeom prst="rect">
            <a:avLst/>
          </a:prstGeom>
        </p:spPr>
        <p:txBody>
          <a:bodyPr wrap="square">
            <a:spAutoFit/>
          </a:bodyPr>
          <a:lstStyle/>
          <a:p>
            <a:pPr algn="ctr"/>
            <a:r>
              <a:rPr lang="es-ES" sz="2400" b="1" i="1" dirty="0">
                <a:effectLst>
                  <a:glow rad="228600">
                    <a:schemeClr val="accent3">
                      <a:satMod val="175000"/>
                      <a:alpha val="40000"/>
                    </a:schemeClr>
                  </a:glow>
                </a:effectLst>
              </a:rPr>
              <a:t>La falta de tiempo para ir al supermercado y la necesidad de conservar la comida por más tiempo, origina que muchas familias guarden sus provisiones en el refrigerador; sin embargo, existen alimentos que no deben congelarse.</a:t>
            </a:r>
          </a:p>
          <a:p>
            <a:pPr algn="ctr"/>
            <a:r>
              <a:rPr lang="es-ES" sz="2400" b="1" i="1" dirty="0">
                <a:effectLst>
                  <a:glow rad="228600">
                    <a:schemeClr val="accent3">
                      <a:satMod val="175000"/>
                      <a:alpha val="40000"/>
                    </a:schemeClr>
                  </a:glow>
                </a:effectLst>
              </a:rPr>
              <a:t> ¿Por qué? Muchas veces la verdura o fruta es sometida al proceso de congelación en un estado poco favorable (es decir está demasiado madura o no ha terminado su crecimiento).</a:t>
            </a:r>
          </a:p>
          <a:p>
            <a:pPr algn="ctr"/>
            <a:r>
              <a:rPr lang="es-ES" sz="2400" b="1" i="1" dirty="0">
                <a:effectLst>
                  <a:glow rad="228600">
                    <a:schemeClr val="accent3">
                      <a:satMod val="175000"/>
                      <a:alpha val="40000"/>
                    </a:schemeClr>
                  </a:glow>
                </a:effectLst>
              </a:rPr>
              <a:t>Un detalle esencial, pues de acuerdo a un estudio de la Universidad de Chester, si los alimentos se congelan en el punto óptimo de su maduración se “puede conservar por más tiempo los niveles de vitaminas y antioxidantes que poseen”.</a:t>
            </a:r>
          </a:p>
          <a:p>
            <a:pPr algn="ctr"/>
            <a:r>
              <a:rPr lang="es-ES" sz="2400" b="1" i="1" dirty="0">
                <a:effectLst>
                  <a:glow rad="228600">
                    <a:schemeClr val="accent3">
                      <a:satMod val="175000"/>
                      <a:alpha val="40000"/>
                    </a:schemeClr>
                  </a:glow>
                </a:effectLst>
              </a:rPr>
              <a:t>¡Cuidado con ellos!</a:t>
            </a:r>
          </a:p>
        </p:txBody>
      </p:sp>
      <p:pic>
        <p:nvPicPr>
          <p:cNvPr id="3" name="Picture 2" descr="http://3.bp.blogspot.com/-r6HM6KE57Dc/TzMsOjLvfaI/AAAAAAAACT8/u7-wAM1dZcc/s1600/0k0289_gif-sicodelicos-02.gif"/>
          <p:cNvPicPr>
            <a:picLocks noChangeAspect="1" noChangeArrowheads="1" noCrop="1"/>
          </p:cNvPicPr>
          <p:nvPr/>
        </p:nvPicPr>
        <p:blipFill>
          <a:blip r:embed="rId3" cstate="print">
            <a:duotone>
              <a:schemeClr val="accent5">
                <a:shade val="45000"/>
                <a:satMod val="135000"/>
              </a:schemeClr>
              <a:prstClr val="white"/>
            </a:duotone>
            <a:lum bright="10000" contrast="100000"/>
          </a:blip>
          <a:srcRect/>
          <a:stretch>
            <a:fillRect/>
          </a:stretch>
        </p:blipFill>
        <p:spPr bwMode="auto">
          <a:xfrm>
            <a:off x="0" y="0"/>
            <a:ext cx="9144001" cy="6858000"/>
          </a:xfrm>
          <a:prstGeom prst="rect">
            <a:avLst/>
          </a:prstGeom>
          <a:noFill/>
        </p:spPr>
      </p:pic>
    </p:spTree>
  </p:cSld>
  <p:clrMapOvr>
    <a:masterClrMapping/>
  </p:clrMapOvr>
  <p:transition spd="slow" advTm="4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4" presetClass="exit" presetSubtype="32" fill="hold" nodeType="afterEffect">
                                  <p:stCondLst>
                                    <p:cond delay="0"/>
                                  </p:stCondLst>
                                  <p:childTnLst>
                                    <p:animEffect transition="out" filter="box(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img-s-msn-com.akamaized.net/tenant/amp/entityid/CCsEya.img?h=768&amp;w=1366&amp;m=6&amp;q=60&amp;o=f&amp;l=f"/>
          <p:cNvPicPr>
            <a:picLocks noChangeAspect="1" noChangeArrowheads="1"/>
          </p:cNvPicPr>
          <p:nvPr/>
        </p:nvPicPr>
        <p:blipFill>
          <a:blip r:embed="rId2"/>
          <a:srcRect/>
          <a:stretch>
            <a:fillRect/>
          </a:stretch>
        </p:blipFill>
        <p:spPr bwMode="auto">
          <a:xfrm>
            <a:off x="-142908" y="0"/>
            <a:ext cx="9286909" cy="6858000"/>
          </a:xfrm>
          <a:prstGeom prst="rect">
            <a:avLst/>
          </a:prstGeom>
          <a:noFill/>
        </p:spPr>
      </p:pic>
      <p:sp>
        <p:nvSpPr>
          <p:cNvPr id="5" name="4 Rectángulo"/>
          <p:cNvSpPr/>
          <p:nvPr/>
        </p:nvSpPr>
        <p:spPr>
          <a:xfrm>
            <a:off x="285720" y="285728"/>
            <a:ext cx="8501122" cy="6357457"/>
          </a:xfrm>
          <a:prstGeom prst="frame">
            <a:avLst/>
          </a:prstGeom>
          <a:solidFill>
            <a:srgbClr val="FF00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Soleil 1"/>
          <p:cNvSpPr/>
          <p:nvPr/>
        </p:nvSpPr>
        <p:spPr>
          <a:xfrm>
            <a:off x="1142976" y="1500174"/>
            <a:ext cx="6769100" cy="3937000"/>
          </a:xfrm>
          <a:prstGeom prst="su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6" name="4 Rectángulo"/>
          <p:cNvSpPr/>
          <p:nvPr/>
        </p:nvSpPr>
        <p:spPr>
          <a:xfrm>
            <a:off x="285720" y="285728"/>
            <a:ext cx="8501122" cy="6357457"/>
          </a:xfrm>
          <a:prstGeom prst="frame">
            <a:avLst/>
          </a:prstGeom>
          <a:solidFill>
            <a:srgbClr val="FF0000">
              <a:alpha val="96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out)">
                                      <p:cBhvr>
                                        <p:cTn id="13" dur="5000"/>
                                        <p:tgtEl>
                                          <p:spTgt spid="7"/>
                                        </p:tgtEl>
                                      </p:cBhvr>
                                    </p:animEffect>
                                  </p:childTnLst>
                                </p:cTn>
                              </p:par>
                              <p:par>
                                <p:cTn id="14" presetID="8" presetClass="emph" presetSubtype="0" fill="hold" grpId="1" nodeType="withEffect">
                                  <p:stCondLst>
                                    <p:cond delay="0"/>
                                  </p:stCondLst>
                                  <p:childTnLst>
                                    <p:animRot by="43200000">
                                      <p:cBhvr>
                                        <p:cTn id="15" dur="5000" fill="hold"/>
                                        <p:tgtEl>
                                          <p:spTgt spid="4"/>
                                        </p:tgtEl>
                                        <p:attrNameLst>
                                          <p:attrName>r</p:attrName>
                                        </p:attrNameLst>
                                      </p:cBhvr>
                                    </p:animRot>
                                  </p:childTnLst>
                                </p:cTn>
                              </p:par>
                              <p:par>
                                <p:cTn id="16" presetID="5" presetClass="exit" presetSubtype="10" fill="hold" grpId="2" nodeType="withEffect">
                                  <p:stCondLst>
                                    <p:cond delay="0"/>
                                  </p:stCondLst>
                                  <p:childTnLst>
                                    <p:animEffect transition="out" filter="checkerboard(across)">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4"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1 Rectángulo"/>
          <p:cNvSpPr/>
          <p:nvPr/>
        </p:nvSpPr>
        <p:spPr>
          <a:xfrm>
            <a:off x="1857356" y="2428868"/>
            <a:ext cx="5286412" cy="2308324"/>
          </a:xfrm>
          <a:prstGeom prst="rect">
            <a:avLst/>
          </a:prstGeom>
        </p:spPr>
        <p:txBody>
          <a:bodyPr wrap="square">
            <a:spAutoFit/>
          </a:bodyPr>
          <a:lstStyle/>
          <a:p>
            <a:pPr algn="ctr"/>
            <a:r>
              <a:rPr lang="es-ES" sz="3600" b="1" i="1" dirty="0" smtClean="0">
                <a:effectLst>
                  <a:glow rad="228600">
                    <a:schemeClr val="accent2">
                      <a:satMod val="175000"/>
                      <a:alpha val="40000"/>
                    </a:schemeClr>
                  </a:glow>
                </a:effectLst>
              </a:rPr>
              <a:t>Existen </a:t>
            </a:r>
            <a:r>
              <a:rPr lang="es-ES" sz="3600" b="1" i="1" dirty="0">
                <a:effectLst>
                  <a:glow rad="228600">
                    <a:schemeClr val="accent2">
                      <a:satMod val="175000"/>
                      <a:alpha val="40000"/>
                    </a:schemeClr>
                  </a:glow>
                </a:effectLst>
              </a:rPr>
              <a:t>alimentos que no debes congelar como los que te </a:t>
            </a:r>
            <a:r>
              <a:rPr lang="es-ES" sz="3600" b="1" i="1" dirty="0" smtClean="0">
                <a:effectLst>
                  <a:glow rad="228600">
                    <a:schemeClr val="accent2">
                      <a:satMod val="175000"/>
                      <a:alpha val="40000"/>
                    </a:schemeClr>
                  </a:glow>
                </a:effectLst>
              </a:rPr>
              <a:t>menciono </a:t>
            </a:r>
            <a:r>
              <a:rPr lang="es-ES" sz="3600" b="1" i="1" dirty="0">
                <a:effectLst>
                  <a:glow rad="228600">
                    <a:schemeClr val="accent2">
                      <a:satMod val="175000"/>
                      <a:alpha val="40000"/>
                    </a:schemeClr>
                  </a:glow>
                </a:effectLst>
              </a:rPr>
              <a:t>a continuación</a:t>
            </a:r>
          </a:p>
        </p:txBody>
      </p:sp>
      <p:pic>
        <p:nvPicPr>
          <p:cNvPr id="3" name="Picture 2" descr="http://3.bp.blogspot.com/-HAdOmNXE8Cs/TzMsk7qMIeI/AAAAAAAACU8/lhoJDiRoKZk/s1600/0k0289_gif-sicodelicos-10.gif"/>
          <p:cNvPicPr>
            <a:picLocks noChangeAspect="1" noChangeArrowheads="1" noCrop="1"/>
          </p:cNvPicPr>
          <p:nvPr/>
        </p:nvPicPr>
        <p:blipFill>
          <a:blip r:embed="rId2" cstate="print">
            <a:duotone>
              <a:schemeClr val="accent2">
                <a:shade val="45000"/>
                <a:satMod val="135000"/>
              </a:schemeClr>
              <a:prstClr val="white"/>
            </a:duotone>
            <a:lum bright="-11000" contrast="100000"/>
          </a:blip>
          <a:srcRect/>
          <a:stretch>
            <a:fillRect/>
          </a:stretch>
        </p:blipFill>
        <p:spPr bwMode="auto">
          <a:xfrm>
            <a:off x="0" y="0"/>
            <a:ext cx="9144000" cy="7020273"/>
          </a:xfrm>
          <a:prstGeom prst="rect">
            <a:avLst/>
          </a:prstGeom>
          <a:noFill/>
        </p:spPr>
      </p:pic>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Alimentos que no debes congelar. Cortesía Getty"/>
          <p:cNvPicPr>
            <a:picLocks noChangeAspect="1" noChangeArrowheads="1"/>
          </p:cNvPicPr>
          <p:nvPr/>
        </p:nvPicPr>
        <p:blipFill>
          <a:blip r:embed="rId2"/>
          <a:srcRect/>
          <a:stretch>
            <a:fillRect/>
          </a:stretch>
        </p:blipFill>
        <p:spPr bwMode="auto">
          <a:xfrm>
            <a:off x="-1" y="0"/>
            <a:ext cx="930260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1 Rectángulo"/>
          <p:cNvSpPr/>
          <p:nvPr/>
        </p:nvSpPr>
        <p:spPr>
          <a:xfrm>
            <a:off x="2000232" y="3286124"/>
            <a:ext cx="6858000" cy="2554545"/>
          </a:xfrm>
          <a:prstGeom prst="rect">
            <a:avLst/>
          </a:prstGeom>
        </p:spPr>
        <p:txBody>
          <a:bodyPr wrap="square">
            <a:spAutoFit/>
          </a:bodyPr>
          <a:lstStyle/>
          <a:p>
            <a:r>
              <a:rPr lang="es-ES" sz="3200" b="1" i="1" dirty="0"/>
              <a:t>Ensaladas verdes</a:t>
            </a:r>
            <a:endParaRPr lang="es-ES" sz="3200" i="1" dirty="0"/>
          </a:p>
          <a:p>
            <a:r>
              <a:rPr lang="es-ES" sz="3200" i="1" dirty="0"/>
              <a:t>Éstas pierden su textura crujiente y color verde, prácticamente se van marchitando; su pigmentación cambia a negro o blanco y su sabor se altera</a:t>
            </a:r>
          </a:p>
        </p:txBody>
      </p:sp>
      <p:pic>
        <p:nvPicPr>
          <p:cNvPr id="3" name="Picture 2" descr="http://2.bp.blogspot.com/-NVHokmP4KJY/TzMs37UE1YI/AAAAAAAACVs/y8IlnmCQkq4/s1600/0k0289_gif-sicodelicos-16.gif"/>
          <p:cNvPicPr>
            <a:picLocks noChangeAspect="1" noChangeArrowheads="1" noCrop="1"/>
          </p:cNvPicPr>
          <p:nvPr/>
        </p:nvPicPr>
        <p:blipFill>
          <a:blip r:embed="rId3" cstate="print">
            <a:duotone>
              <a:schemeClr val="accent3">
                <a:shade val="45000"/>
                <a:satMod val="135000"/>
              </a:schemeClr>
              <a:prstClr val="white"/>
            </a:duotone>
            <a:lum bright="-19000" contrast="50000"/>
          </a:blip>
          <a:srcRect/>
          <a:stretch>
            <a:fillRect/>
          </a:stretch>
        </p:blipFill>
        <p:spPr bwMode="auto">
          <a:xfrm>
            <a:off x="-1" y="0"/>
            <a:ext cx="9144001" cy="6858000"/>
          </a:xfrm>
          <a:prstGeom prst="rect">
            <a:avLst/>
          </a:prstGeom>
          <a:noFill/>
        </p:spPr>
      </p:pic>
    </p:spTree>
  </p:cSld>
  <p:clrMapOvr>
    <a:masterClrMapping/>
  </p:clrMapOvr>
  <p:transition spd="slow" advTm="1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pic>
        <p:nvPicPr>
          <p:cNvPr id="10242" name="Picture 2" descr="http://img-s-msn-com.akamaized.net/tenant/amp/entityid/CCsLBY.img?h=768&amp;w=1366&amp;m=6&amp;q=60&amp;o=f&amp;l=f"/>
          <p:cNvPicPr>
            <a:picLocks noChangeAspect="1" noChangeArrowheads="1"/>
          </p:cNvPicPr>
          <p:nvPr/>
        </p:nvPicPr>
        <p:blipFill>
          <a:blip r:embed="rId2"/>
          <a:srcRect l="16981" r="15094"/>
          <a:stretch>
            <a:fillRect/>
          </a:stretch>
        </p:blipFill>
        <p:spPr bwMode="auto">
          <a:xfrm>
            <a:off x="714348" y="0"/>
            <a:ext cx="7715304" cy="6858000"/>
          </a:xfrm>
          <a:prstGeom prst="rect">
            <a:avLst/>
          </a:prstGeom>
          <a:noFill/>
        </p:spPr>
      </p:pic>
      <p:pic>
        <p:nvPicPr>
          <p:cNvPr id="4" name="Picture 2" descr="http://2.bp.blogspot.com/-NVHokmP4KJY/TzMs37UE1YI/AAAAAAAACVs/y8IlnmCQkq4/s1600/0k0289_gif-sicodelicos-16.gif"/>
          <p:cNvPicPr>
            <a:picLocks noChangeAspect="1" noChangeArrowheads="1" noCrop="1"/>
          </p:cNvPicPr>
          <p:nvPr/>
        </p:nvPicPr>
        <p:blipFill>
          <a:blip r:embed="rId3" cstate="print">
            <a:duotone>
              <a:schemeClr val="accent3">
                <a:shade val="45000"/>
                <a:satMod val="135000"/>
              </a:schemeClr>
              <a:prstClr val="white"/>
            </a:duotone>
            <a:lum bright="-19000" contrast="50000"/>
          </a:blip>
          <a:srcRect/>
          <a:stretch>
            <a:fillRect/>
          </a:stretch>
        </p:blipFill>
        <p:spPr bwMode="auto">
          <a:xfrm>
            <a:off x="0" y="0"/>
            <a:ext cx="9144001" cy="68580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revistadelconsumidor.gob.mx/wp-content/uploads/2010/09/leche.jpg"/>
          <p:cNvPicPr>
            <a:picLocks noChangeAspect="1" noChangeArrowheads="1"/>
          </p:cNvPicPr>
          <p:nvPr/>
        </p:nvPicPr>
        <p:blipFill>
          <a:blip r:embed="rId3"/>
          <a:srcRect/>
          <a:stretch>
            <a:fillRect/>
          </a:stretch>
        </p:blipFill>
        <p:spPr bwMode="auto">
          <a:xfrm>
            <a:off x="-1" y="0"/>
            <a:ext cx="9184845" cy="6858000"/>
          </a:xfrm>
          <a:prstGeom prst="rect">
            <a:avLst/>
          </a:prstGeom>
          <a:noFill/>
        </p:spPr>
      </p:pic>
      <p:sp>
        <p:nvSpPr>
          <p:cNvPr id="15369" name="AutoShape 9" descr="47r"/>
          <p:cNvSpPr>
            <a:spLocks noChangeArrowheads="1"/>
          </p:cNvSpPr>
          <p:nvPr/>
        </p:nvSpPr>
        <p:spPr bwMode="auto">
          <a:xfrm>
            <a:off x="1187450" y="620713"/>
            <a:ext cx="6842125" cy="5545137"/>
          </a:xfrm>
          <a:prstGeom prst="star5">
            <a:avLst/>
          </a:prstGeom>
          <a:blipFill dpi="0" rotWithShape="1">
            <a:blip r:embed="rId4"/>
            <a:srcRect/>
            <a:stretch>
              <a:fillRect/>
            </a:stretch>
          </a:blipFill>
          <a:ln w="9525">
            <a:solidFill>
              <a:schemeClr val="tx1"/>
            </a:solidFill>
            <a:miter lim="800000"/>
            <a:headEnd/>
            <a:tailEnd/>
          </a:ln>
          <a:effectLst/>
        </p:spPr>
        <p:txBody>
          <a:bodyPr wrap="none" anchor="ctr"/>
          <a:lstStyle/>
          <a:p>
            <a:endParaRPr lang="es-ES"/>
          </a:p>
        </p:txBody>
      </p:sp>
      <p:sp>
        <p:nvSpPr>
          <p:cNvPr id="15370" name="AutoShape 10" descr="47rd"/>
          <p:cNvSpPr>
            <a:spLocks noChangeArrowheads="1"/>
          </p:cNvSpPr>
          <p:nvPr/>
        </p:nvSpPr>
        <p:spPr bwMode="auto">
          <a:xfrm>
            <a:off x="2928926" y="1857364"/>
            <a:ext cx="3455987" cy="3095625"/>
          </a:xfrm>
          <a:prstGeom prst="star5">
            <a:avLst/>
          </a:prstGeom>
          <a:blipFill dpi="0" rotWithShape="1">
            <a:blip r:embed="rId4"/>
            <a:srcRect/>
            <a:stretch>
              <a:fillRect/>
            </a:stretch>
          </a:blipFill>
          <a:ln w="9525">
            <a:solidFill>
              <a:schemeClr val="tx1"/>
            </a:solidFill>
            <a:miter lim="800000"/>
            <a:headEnd/>
            <a:tailEnd/>
          </a:ln>
          <a:effectLst/>
        </p:spPr>
        <p:txBody>
          <a:bodyPr wrap="none" anchor="ctr"/>
          <a:lstStyle/>
          <a:p>
            <a:endParaRPr lang="es-ES"/>
          </a:p>
        </p:txBody>
      </p:sp>
    </p:spTree>
  </p:cSld>
  <p:clrMapOvr>
    <a:masterClrMapping/>
  </p:clrMapOvr>
  <p:transition spd="slow" advClick="0" advTm="7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5000" fill="hold"/>
                                        <p:tgtEl>
                                          <p:spTgt spid="15369"/>
                                        </p:tgtEl>
                                        <p:attrNameLst>
                                          <p:attrName>r</p:attrName>
                                        </p:attrNameLst>
                                      </p:cBhvr>
                                    </p:animRot>
                                  </p:childTnLst>
                                </p:cTn>
                              </p:par>
                              <p:par>
                                <p:cTn id="7" presetID="10" presetClass="exit" presetSubtype="0" fill="hold" grpId="1" nodeType="withEffect">
                                  <p:stCondLst>
                                    <p:cond delay="0"/>
                                  </p:stCondLst>
                                  <p:childTnLst>
                                    <p:animEffect transition="out" filter="fade">
                                      <p:cBhvr>
                                        <p:cTn id="8" dur="5000"/>
                                        <p:tgtEl>
                                          <p:spTgt spid="15369"/>
                                        </p:tgtEl>
                                      </p:cBhvr>
                                    </p:animEffect>
                                    <p:set>
                                      <p:cBhvr>
                                        <p:cTn id="9" dur="1" fill="hold">
                                          <p:stCondLst>
                                            <p:cond delay="4999"/>
                                          </p:stCondLst>
                                        </p:cTn>
                                        <p:tgtEl>
                                          <p:spTgt spid="15369"/>
                                        </p:tgtEl>
                                        <p:attrNameLst>
                                          <p:attrName>style.visibility</p:attrName>
                                        </p:attrNameLst>
                                      </p:cBhvr>
                                      <p:to>
                                        <p:strVal val="hidden"/>
                                      </p:to>
                                    </p:set>
                                  </p:childTnLst>
                                </p:cTn>
                              </p:par>
                              <p:par>
                                <p:cTn id="10" presetID="8" presetClass="emph" presetSubtype="0" fill="hold" grpId="0" nodeType="withEffect">
                                  <p:stCondLst>
                                    <p:cond delay="0"/>
                                  </p:stCondLst>
                                  <p:childTnLst>
                                    <p:animRot by="-21600000">
                                      <p:cBhvr>
                                        <p:cTn id="11" dur="5000" fill="hold"/>
                                        <p:tgtEl>
                                          <p:spTgt spid="15370"/>
                                        </p:tgtEl>
                                        <p:attrNameLst>
                                          <p:attrName>r</p:attrName>
                                        </p:attrNameLst>
                                      </p:cBhvr>
                                    </p:animRot>
                                  </p:childTnLst>
                                </p:cTn>
                              </p:par>
                              <p:par>
                                <p:cTn id="12" presetID="10" presetClass="exit" presetSubtype="0" fill="hold" grpId="1" nodeType="withEffect">
                                  <p:stCondLst>
                                    <p:cond delay="0"/>
                                  </p:stCondLst>
                                  <p:childTnLst>
                                    <p:animEffect transition="out" filter="fade">
                                      <p:cBhvr>
                                        <p:cTn id="13" dur="5000"/>
                                        <p:tgtEl>
                                          <p:spTgt spid="15370"/>
                                        </p:tgtEl>
                                      </p:cBhvr>
                                    </p:animEffect>
                                    <p:set>
                                      <p:cBhvr>
                                        <p:cTn id="14" dur="1" fill="hold">
                                          <p:stCondLst>
                                            <p:cond delay="4999"/>
                                          </p:stCondLst>
                                        </p:cTn>
                                        <p:tgtEl>
                                          <p:spTgt spid="1537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9" grpId="0" animBg="1"/>
      <p:bldP spid="15369" grpId="1" animBg="1"/>
      <p:bldP spid="15370" grpId="0" animBg="1"/>
      <p:bldP spid="15370"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revistadelconsumidor.gob.mx/wp-content/uploads/2010/09/leche.jpg"/>
          <p:cNvPicPr>
            <a:picLocks noChangeAspect="1" noChangeArrowheads="1"/>
          </p:cNvPicPr>
          <p:nvPr/>
        </p:nvPicPr>
        <p:blipFill>
          <a:blip r:embed="rId2"/>
          <a:srcRect/>
          <a:stretch>
            <a:fillRect/>
          </a:stretch>
        </p:blipFill>
        <p:spPr bwMode="auto">
          <a:xfrm>
            <a:off x="-1" y="0"/>
            <a:ext cx="9184845" cy="6858000"/>
          </a:xfrm>
          <a:prstGeom prst="rect">
            <a:avLst/>
          </a:prstGeom>
          <a:noFill/>
        </p:spPr>
      </p:pic>
      <p:sp>
        <p:nvSpPr>
          <p:cNvPr id="2" name="1 Rectángulo"/>
          <p:cNvSpPr/>
          <p:nvPr/>
        </p:nvSpPr>
        <p:spPr>
          <a:xfrm>
            <a:off x="4286248" y="3714752"/>
            <a:ext cx="4572000" cy="2677656"/>
          </a:xfrm>
          <a:prstGeom prst="rect">
            <a:avLst/>
          </a:prstGeom>
        </p:spPr>
        <p:txBody>
          <a:bodyPr>
            <a:spAutoFit/>
          </a:bodyPr>
          <a:lstStyle/>
          <a:p>
            <a:r>
              <a:rPr lang="es-ES" sz="2800" b="1" i="1" dirty="0"/>
              <a:t> Leche</a:t>
            </a:r>
          </a:p>
          <a:p>
            <a:r>
              <a:rPr lang="es-ES" sz="2800" i="1" dirty="0"/>
              <a:t>Al descongelarla esta bebida no vuelve a su estado líquido en totalidad ya que conserva pequeños grumos producto del frío.</a:t>
            </a:r>
            <a:r>
              <a:rPr lang="es-ES" sz="2800" b="1" i="1" dirty="0"/>
              <a:t> </a:t>
            </a:r>
          </a:p>
        </p:txBody>
      </p:sp>
    </p:spTree>
  </p:cSld>
  <p:clrMapOvr>
    <a:masterClrMapping/>
  </p:clrMapOvr>
  <p:transition spd="slow" advTm="11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static.imujer.com/sites/default/files/elgrancatador/123459307(1).jpg"/>
          <p:cNvPicPr>
            <a:picLocks noChangeAspect="1" noChangeArrowheads="1"/>
          </p:cNvPicPr>
          <p:nvPr/>
        </p:nvPicPr>
        <p:blipFill>
          <a:blip r:embed="rId2"/>
          <a:srcRect/>
          <a:stretch>
            <a:fillRect/>
          </a:stretch>
        </p:blipFill>
        <p:spPr bwMode="auto">
          <a:xfrm>
            <a:off x="0" y="0"/>
            <a:ext cx="9221824" cy="6858000"/>
          </a:xfrm>
          <a:prstGeom prst="rect">
            <a:avLst/>
          </a:prstGeom>
          <a:noFill/>
        </p:spPr>
      </p:pic>
      <p:sp>
        <p:nvSpPr>
          <p:cNvPr id="3" name="2 Lágrima"/>
          <p:cNvSpPr/>
          <p:nvPr/>
        </p:nvSpPr>
        <p:spPr>
          <a:xfrm>
            <a:off x="4714876" y="142852"/>
            <a:ext cx="4429124" cy="6143668"/>
          </a:xfrm>
          <a:prstGeom prst="teardrop">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8" presetClass="emph" presetSubtype="0" fill="hold" grpId="1" nodeType="withEffect">
                                  <p:stCondLst>
                                    <p:cond delay="0"/>
                                  </p:stCondLst>
                                  <p:childTnLst>
                                    <p:animRot by="21600000">
                                      <p:cBhvr>
                                        <p:cTn id="10"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pic>
        <p:nvPicPr>
          <p:cNvPr id="4" name="Picture 2" descr="http://static.imujer.com/sites/default/files/elgrancatador/123459307(1).jpg"/>
          <p:cNvPicPr>
            <a:picLocks noChangeAspect="1" noChangeArrowheads="1"/>
          </p:cNvPicPr>
          <p:nvPr/>
        </p:nvPicPr>
        <p:blipFill>
          <a:blip r:embed="rId2"/>
          <a:srcRect/>
          <a:stretch>
            <a:fillRect/>
          </a:stretch>
        </p:blipFill>
        <p:spPr bwMode="auto">
          <a:xfrm>
            <a:off x="0" y="0"/>
            <a:ext cx="9221824" cy="6858000"/>
          </a:xfrm>
          <a:prstGeom prst="rect">
            <a:avLst/>
          </a:prstGeom>
          <a:noFill/>
        </p:spPr>
      </p:pic>
      <p:sp>
        <p:nvSpPr>
          <p:cNvPr id="2" name="1 Rectángulo"/>
          <p:cNvSpPr/>
          <p:nvPr/>
        </p:nvSpPr>
        <p:spPr>
          <a:xfrm>
            <a:off x="285720" y="3286124"/>
            <a:ext cx="4572000" cy="3046988"/>
          </a:xfrm>
          <a:prstGeom prst="rect">
            <a:avLst/>
          </a:prstGeom>
        </p:spPr>
        <p:txBody>
          <a:bodyPr>
            <a:spAutoFit/>
          </a:bodyPr>
          <a:lstStyle/>
          <a:p>
            <a:r>
              <a:rPr lang="es-ES" sz="2400" b="1" i="1" dirty="0">
                <a:solidFill>
                  <a:schemeClr val="bg1"/>
                </a:solidFill>
                <a:effectLst>
                  <a:glow rad="228600">
                    <a:schemeClr val="accent2">
                      <a:satMod val="175000"/>
                      <a:alpha val="40000"/>
                    </a:schemeClr>
                  </a:glow>
                </a:effectLst>
              </a:rPr>
              <a:t>Vino</a:t>
            </a:r>
            <a:endParaRPr lang="es-ES" sz="2400" i="1" dirty="0">
              <a:solidFill>
                <a:schemeClr val="bg1"/>
              </a:solidFill>
              <a:effectLst>
                <a:glow rad="228600">
                  <a:schemeClr val="accent2">
                    <a:satMod val="175000"/>
                    <a:alpha val="40000"/>
                  </a:schemeClr>
                </a:glow>
              </a:effectLst>
            </a:endParaRPr>
          </a:p>
          <a:p>
            <a:r>
              <a:rPr lang="es-ES" sz="2400" i="1" dirty="0">
                <a:solidFill>
                  <a:schemeClr val="bg1"/>
                </a:solidFill>
                <a:effectLst>
                  <a:glow rad="228600">
                    <a:schemeClr val="accent2">
                      <a:satMod val="175000"/>
                      <a:alpha val="40000"/>
                    </a:schemeClr>
                  </a:glow>
                </a:effectLst>
              </a:rPr>
              <a:t>Cuando un vino se ha congelado algunos de sus componentes como los tartratos, cambian su estructura química, y cuando el líquido se descongela se polimerizan (unen) y caen al fondo de la botella en forma de depósito.</a:t>
            </a:r>
          </a:p>
        </p:txBody>
      </p:sp>
    </p:spTree>
  </p:cSld>
  <p:clrMapOvr>
    <a:masterClrMapping/>
  </p:clrMapOvr>
  <p:transition spd="slow" advTm="22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umami-madrid.com/wp-content/uploads/merluza-44%C2%BA-abierta.jpg"/>
          <p:cNvPicPr>
            <a:picLocks noChangeAspect="1" noChangeArrowheads="1"/>
          </p:cNvPicPr>
          <p:nvPr/>
        </p:nvPicPr>
        <p:blipFill>
          <a:blip r:embed="rId2"/>
          <a:srcRect/>
          <a:stretch>
            <a:fillRect/>
          </a:stretch>
        </p:blipFill>
        <p:spPr bwMode="auto">
          <a:xfrm>
            <a:off x="0" y="0"/>
            <a:ext cx="9201627" cy="6858000"/>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3" cstate="print">
            <a:duotone>
              <a:schemeClr val="accent5">
                <a:shade val="45000"/>
                <a:satMod val="135000"/>
              </a:schemeClr>
              <a:prstClr val="white"/>
            </a:duotone>
            <a:lum bright="46000" contrast="100000"/>
          </a:blip>
          <a:srcRect/>
          <a:stretch>
            <a:fillRect/>
          </a:stretch>
        </p:blipFill>
        <p:spPr bwMode="auto">
          <a:xfrm>
            <a:off x="-1" y="0"/>
            <a:ext cx="9144001" cy="6858000"/>
          </a:xfrm>
          <a:prstGeom prst="rect">
            <a:avLst/>
          </a:prstGeom>
          <a:noFill/>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2" presetClass="exit" presetSubtype="2" fill="hold" nodeType="after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1+ppt_w/2"/>
                                          </p:val>
                                        </p:tav>
                                      </p:tavLst>
                                    </p:anim>
                                    <p:anim calcmode="lin" valueType="num">
                                      <p:cBhvr additive="base">
                                        <p:cTn id="11" dur="5000"/>
                                        <p:tgtEl>
                                          <p:spTgt spid="3"/>
                                        </p:tgtEl>
                                        <p:attrNameLst>
                                          <p:attrName>ppt_y</p:attrName>
                                        </p:attrNameLst>
                                      </p:cBhvr>
                                      <p:tavLst>
                                        <p:tav tm="0">
                                          <p:val>
                                            <p:strVal val="ppt_y"/>
                                          </p:val>
                                        </p:tav>
                                        <p:tav tm="100000">
                                          <p:val>
                                            <p:strVal val="ppt_y"/>
                                          </p:val>
                                        </p:tav>
                                      </p:tavLst>
                                    </p:anim>
                                    <p:set>
                                      <p:cBhvr>
                                        <p:cTn id="12"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3" cstate="print">
            <a:duotone>
              <a:schemeClr val="accent5">
                <a:shade val="45000"/>
                <a:satMod val="135000"/>
              </a:schemeClr>
              <a:prstClr val="white"/>
            </a:duotone>
            <a:lum bright="46000" contrast="100000"/>
          </a:blip>
          <a:srcRect/>
          <a:stretch>
            <a:fillRect/>
          </a:stretch>
        </p:blipFill>
        <p:spPr bwMode="auto">
          <a:xfrm>
            <a:off x="-1" y="0"/>
            <a:ext cx="9144001" cy="6858000"/>
          </a:xfrm>
          <a:prstGeom prst="rect">
            <a:avLst/>
          </a:prstGeom>
          <a:noFill/>
        </p:spPr>
      </p:pic>
      <p:sp>
        <p:nvSpPr>
          <p:cNvPr id="2" name="1 Rectángulo"/>
          <p:cNvSpPr/>
          <p:nvPr/>
        </p:nvSpPr>
        <p:spPr>
          <a:xfrm>
            <a:off x="2571736" y="3286124"/>
            <a:ext cx="5857900" cy="2677656"/>
          </a:xfrm>
          <a:prstGeom prst="rect">
            <a:avLst/>
          </a:prstGeom>
        </p:spPr>
        <p:txBody>
          <a:bodyPr wrap="square">
            <a:spAutoFit/>
          </a:bodyPr>
          <a:lstStyle/>
          <a:p>
            <a:r>
              <a:rPr lang="es-ES" sz="2800" b="1" i="1" dirty="0">
                <a:effectLst>
                  <a:glow rad="228600">
                    <a:schemeClr val="accent6">
                      <a:satMod val="175000"/>
                      <a:alpha val="40000"/>
                    </a:schemeClr>
                  </a:glow>
                </a:effectLst>
              </a:rPr>
              <a:t>Pescado cocido</a:t>
            </a:r>
            <a:endParaRPr lang="es-ES" sz="2800" i="1" dirty="0">
              <a:effectLst>
                <a:glow rad="228600">
                  <a:schemeClr val="accent6">
                    <a:satMod val="175000"/>
                    <a:alpha val="40000"/>
                  </a:schemeClr>
                </a:glow>
              </a:effectLst>
            </a:endParaRPr>
          </a:p>
          <a:p>
            <a:r>
              <a:rPr lang="es-ES" sz="2800" i="1" dirty="0">
                <a:effectLst>
                  <a:glow rad="228600">
                    <a:schemeClr val="accent6">
                      <a:satMod val="175000"/>
                      <a:alpha val="40000"/>
                    </a:schemeClr>
                  </a:glow>
                </a:effectLst>
              </a:rPr>
              <a:t> </a:t>
            </a:r>
            <a:r>
              <a:rPr lang="es-ES" sz="2800" i="1" dirty="0" smtClean="0">
                <a:effectLst>
                  <a:glow rad="228600">
                    <a:schemeClr val="accent6">
                      <a:satMod val="175000"/>
                      <a:alpha val="40000"/>
                    </a:schemeClr>
                  </a:glow>
                </a:effectLst>
              </a:rPr>
              <a:t>Si </a:t>
            </a:r>
            <a:r>
              <a:rPr lang="es-ES" sz="2800" i="1" dirty="0">
                <a:effectLst>
                  <a:glow rad="228600">
                    <a:schemeClr val="accent6">
                      <a:satMod val="175000"/>
                      <a:alpha val="40000"/>
                    </a:schemeClr>
                  </a:glow>
                </a:effectLst>
              </a:rPr>
              <a:t>no se guarda en un envase sellado, este alimento absorbe rápidamente la humedad; transformándose rápidamente en una sustancia blanca de mala calidad e imposible de digerir.</a:t>
            </a:r>
          </a:p>
        </p:txBody>
      </p:sp>
    </p:spTree>
  </p:cSld>
  <p:clrMapOvr>
    <a:masterClrMapping/>
  </p:clrMapOvr>
  <p:transition spd="slow" advTm="15000">
    <p:random/>
    <p:sndAc>
      <p:stSnd>
        <p:snd r:embed="rId2" name="ray connif - besame much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slide0010_image009"/>
          <p:cNvPicPr>
            <a:picLocks noChangeAspect="1" noChangeArrowheads="1"/>
          </p:cNvPicPr>
          <p:nvPr/>
        </p:nvPicPr>
        <p:blipFill>
          <a:blip r:embed="rId3"/>
          <a:srcRect/>
          <a:stretch>
            <a:fillRect/>
          </a:stretch>
        </p:blipFill>
        <p:spPr bwMode="auto">
          <a:xfrm>
            <a:off x="0" y="0"/>
            <a:ext cx="9144000" cy="6858000"/>
          </a:xfrm>
          <a:prstGeom prst="rect">
            <a:avLst/>
          </a:prstGeom>
          <a:blipFill>
            <a:blip r:embed="rId4"/>
            <a:stretch>
              <a:fillRect/>
            </a:stretch>
          </a:blipFill>
        </p:spPr>
      </p:pic>
      <p:pic>
        <p:nvPicPr>
          <p:cNvPr id="19468" name="Picture 12" descr="C:\Users\Jose Luis\Desktop\Chrysanthemum.jpg"/>
          <p:cNvPicPr>
            <a:picLocks noChangeAspect="1" noChangeArrowheads="1"/>
          </p:cNvPicPr>
          <p:nvPr/>
        </p:nvPicPr>
        <p:blipFill>
          <a:blip r:embed="rId4"/>
          <a:stretch>
            <a:fillRect/>
          </a:stretch>
        </p:blipFill>
        <p:spPr bwMode="auto">
          <a:xfrm>
            <a:off x="0" y="0"/>
            <a:ext cx="9129846" cy="6858000"/>
          </a:xfrm>
          <a:prstGeom prst="rect">
            <a:avLst/>
          </a:prstGeom>
        </p:spPr>
      </p:pic>
      <p:sp>
        <p:nvSpPr>
          <p:cNvPr id="19465" name="AutoShape 9" descr="imgpv"/>
          <p:cNvSpPr>
            <a:spLocks noChangeArrowheads="1"/>
          </p:cNvSpPr>
          <p:nvPr/>
        </p:nvSpPr>
        <p:spPr bwMode="auto">
          <a:xfrm>
            <a:off x="1187450" y="2060575"/>
            <a:ext cx="2376488" cy="2736850"/>
          </a:xfrm>
          <a:prstGeom prst="flowChartOnlineStorage">
            <a:avLst/>
          </a:prstGeom>
          <a:blipFill>
            <a:blip r:embed="rId4"/>
            <a:stretch>
              <a:fillRect/>
            </a:stretch>
          </a:blipFill>
          <a:ln w="9525">
            <a:solidFill>
              <a:schemeClr val="tx1"/>
            </a:solidFill>
            <a:miter lim="800000"/>
            <a:headEnd/>
            <a:tailEnd/>
          </a:ln>
          <a:effectLst/>
        </p:spPr>
        <p:txBody>
          <a:bodyPr wrap="none" anchor="ctr"/>
          <a:lstStyle/>
          <a:p>
            <a:endParaRPr lang="es-ES"/>
          </a:p>
        </p:txBody>
      </p:sp>
      <p:sp>
        <p:nvSpPr>
          <p:cNvPr id="19467" name="AutoShape 11" descr="imgpv"/>
          <p:cNvSpPr>
            <a:spLocks noChangeArrowheads="1"/>
          </p:cNvSpPr>
          <p:nvPr/>
        </p:nvSpPr>
        <p:spPr bwMode="auto">
          <a:xfrm>
            <a:off x="5651500" y="2060575"/>
            <a:ext cx="2376488" cy="2736850"/>
          </a:xfrm>
          <a:prstGeom prst="flowChartOnlineStorage">
            <a:avLst/>
          </a:prstGeom>
          <a:blipFill dpi="0" rotWithShape="1">
            <a:blip r:embed="rId4"/>
            <a:srcRect/>
            <a:stretch>
              <a:fillRect/>
            </a:stretch>
          </a:blipFill>
          <a:ln w="9525">
            <a:solidFill>
              <a:schemeClr val="tx1"/>
            </a:solidFill>
            <a:miter lim="800000"/>
            <a:headEnd/>
            <a:tailEnd/>
          </a:ln>
          <a:effectLst/>
        </p:spPr>
        <p:txBody>
          <a:bodyPr wrap="none" anchor="ctr"/>
          <a:lstStyle/>
          <a:p>
            <a:endParaRPr lang="es-ES"/>
          </a:p>
        </p:txBody>
      </p:sp>
      <p:sp>
        <p:nvSpPr>
          <p:cNvPr id="7" name="AutoShape 11" descr="imgpv"/>
          <p:cNvSpPr>
            <a:spLocks noChangeArrowheads="1"/>
          </p:cNvSpPr>
          <p:nvPr/>
        </p:nvSpPr>
        <p:spPr bwMode="auto">
          <a:xfrm>
            <a:off x="3500430" y="2071678"/>
            <a:ext cx="2376488" cy="2736850"/>
          </a:xfrm>
          <a:prstGeom prst="flowChartOnlineStorage">
            <a:avLst/>
          </a:prstGeom>
          <a:blipFill dpi="0" rotWithShape="1">
            <a:blip r:embed="rId4"/>
            <a:srcRect/>
            <a:stretch>
              <a:fillRect/>
            </a:stretch>
          </a:blipFill>
          <a:ln w="9525">
            <a:solidFill>
              <a:schemeClr val="tx1"/>
            </a:solidFill>
            <a:miter lim="800000"/>
            <a:headEnd/>
            <a:tailEnd/>
          </a:ln>
          <a:effectLst/>
        </p:spPr>
        <p:txBody>
          <a:bodyPr wrap="none" anchor="ctr"/>
          <a:lstStyle/>
          <a:p>
            <a:endParaRPr lang="es-ES"/>
          </a:p>
        </p:txBody>
      </p:sp>
    </p:spTree>
  </p:cSld>
  <p:clrMapOvr>
    <a:masterClrMapping/>
  </p:clrMapOvr>
  <p:transition spd="slow" advClick="0" advTm="7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500"/>
                                  </p:stCondLst>
                                  <p:childTnLst>
                                    <p:anim calcmode="lin" valueType="num">
                                      <p:cBhvr>
                                        <p:cTn id="6" dur="3000"/>
                                        <p:tgtEl>
                                          <p:spTgt spid="19465"/>
                                        </p:tgtEl>
                                        <p:attrNameLst>
                                          <p:attrName>ppt_x</p:attrName>
                                        </p:attrNameLst>
                                      </p:cBhvr>
                                      <p:tavLst>
                                        <p:tav tm="0">
                                          <p:val>
                                            <p:strVal val="ppt_x"/>
                                          </p:val>
                                        </p:tav>
                                        <p:tav tm="100000">
                                          <p:val>
                                            <p:strVal val="ppt_x-ppt_w/2"/>
                                          </p:val>
                                        </p:tav>
                                      </p:tavLst>
                                    </p:anim>
                                    <p:anim calcmode="lin" valueType="num">
                                      <p:cBhvr>
                                        <p:cTn id="7" dur="3000"/>
                                        <p:tgtEl>
                                          <p:spTgt spid="19465"/>
                                        </p:tgtEl>
                                        <p:attrNameLst>
                                          <p:attrName>ppt_y</p:attrName>
                                        </p:attrNameLst>
                                      </p:cBhvr>
                                      <p:tavLst>
                                        <p:tav tm="0">
                                          <p:val>
                                            <p:strVal val="ppt_y"/>
                                          </p:val>
                                        </p:tav>
                                        <p:tav tm="100000">
                                          <p:val>
                                            <p:strVal val="ppt_y"/>
                                          </p:val>
                                        </p:tav>
                                      </p:tavLst>
                                    </p:anim>
                                    <p:anim calcmode="lin" valueType="num">
                                      <p:cBhvr>
                                        <p:cTn id="8" dur="3000"/>
                                        <p:tgtEl>
                                          <p:spTgt spid="19465"/>
                                        </p:tgtEl>
                                        <p:attrNameLst>
                                          <p:attrName>ppt_w</p:attrName>
                                        </p:attrNameLst>
                                      </p:cBhvr>
                                      <p:tavLst>
                                        <p:tav tm="0">
                                          <p:val>
                                            <p:strVal val="ppt_w"/>
                                          </p:val>
                                        </p:tav>
                                        <p:tav tm="100000">
                                          <p:val>
                                            <p:fltVal val="0"/>
                                          </p:val>
                                        </p:tav>
                                      </p:tavLst>
                                    </p:anim>
                                    <p:anim calcmode="lin" valueType="num">
                                      <p:cBhvr>
                                        <p:cTn id="9" dur="3000"/>
                                        <p:tgtEl>
                                          <p:spTgt spid="19465"/>
                                        </p:tgtEl>
                                        <p:attrNameLst>
                                          <p:attrName>ppt_h</p:attrName>
                                        </p:attrNameLst>
                                      </p:cBhvr>
                                      <p:tavLst>
                                        <p:tav tm="0">
                                          <p:val>
                                            <p:strVal val="ppt_h"/>
                                          </p:val>
                                        </p:tav>
                                        <p:tav tm="100000">
                                          <p:val>
                                            <p:strVal val="ppt_h"/>
                                          </p:val>
                                        </p:tav>
                                      </p:tavLst>
                                    </p:anim>
                                    <p:set>
                                      <p:cBhvr>
                                        <p:cTn id="10" dur="1" fill="hold">
                                          <p:stCondLst>
                                            <p:cond delay="2999"/>
                                          </p:stCondLst>
                                        </p:cTn>
                                        <p:tgtEl>
                                          <p:spTgt spid="19465"/>
                                        </p:tgtEl>
                                        <p:attrNameLst>
                                          <p:attrName>style.visibility</p:attrName>
                                        </p:attrNameLst>
                                      </p:cBhvr>
                                      <p:to>
                                        <p:strVal val="hidden"/>
                                      </p:to>
                                    </p:set>
                                  </p:childTnLst>
                                </p:cTn>
                              </p:par>
                              <p:par>
                                <p:cTn id="11" presetID="17" presetClass="exit" presetSubtype="8" fill="hold" grpId="0" nodeType="withEffect">
                                  <p:stCondLst>
                                    <p:cond delay="500"/>
                                  </p:stCondLst>
                                  <p:childTnLst>
                                    <p:anim calcmode="lin" valueType="num">
                                      <p:cBhvr>
                                        <p:cTn id="12" dur="3000"/>
                                        <p:tgtEl>
                                          <p:spTgt spid="19467"/>
                                        </p:tgtEl>
                                        <p:attrNameLst>
                                          <p:attrName>ppt_x</p:attrName>
                                        </p:attrNameLst>
                                      </p:cBhvr>
                                      <p:tavLst>
                                        <p:tav tm="0">
                                          <p:val>
                                            <p:strVal val="ppt_x"/>
                                          </p:val>
                                        </p:tav>
                                        <p:tav tm="100000">
                                          <p:val>
                                            <p:strVal val="ppt_x-ppt_w/2"/>
                                          </p:val>
                                        </p:tav>
                                      </p:tavLst>
                                    </p:anim>
                                    <p:anim calcmode="lin" valueType="num">
                                      <p:cBhvr>
                                        <p:cTn id="13" dur="3000"/>
                                        <p:tgtEl>
                                          <p:spTgt spid="19467"/>
                                        </p:tgtEl>
                                        <p:attrNameLst>
                                          <p:attrName>ppt_y</p:attrName>
                                        </p:attrNameLst>
                                      </p:cBhvr>
                                      <p:tavLst>
                                        <p:tav tm="0">
                                          <p:val>
                                            <p:strVal val="ppt_y"/>
                                          </p:val>
                                        </p:tav>
                                        <p:tav tm="100000">
                                          <p:val>
                                            <p:strVal val="ppt_y"/>
                                          </p:val>
                                        </p:tav>
                                      </p:tavLst>
                                    </p:anim>
                                    <p:anim calcmode="lin" valueType="num">
                                      <p:cBhvr>
                                        <p:cTn id="14" dur="3000"/>
                                        <p:tgtEl>
                                          <p:spTgt spid="19467"/>
                                        </p:tgtEl>
                                        <p:attrNameLst>
                                          <p:attrName>ppt_w</p:attrName>
                                        </p:attrNameLst>
                                      </p:cBhvr>
                                      <p:tavLst>
                                        <p:tav tm="0">
                                          <p:val>
                                            <p:strVal val="ppt_w"/>
                                          </p:val>
                                        </p:tav>
                                        <p:tav tm="100000">
                                          <p:val>
                                            <p:fltVal val="0"/>
                                          </p:val>
                                        </p:tav>
                                      </p:tavLst>
                                    </p:anim>
                                    <p:anim calcmode="lin" valueType="num">
                                      <p:cBhvr>
                                        <p:cTn id="15" dur="3000"/>
                                        <p:tgtEl>
                                          <p:spTgt spid="19467"/>
                                        </p:tgtEl>
                                        <p:attrNameLst>
                                          <p:attrName>ppt_h</p:attrName>
                                        </p:attrNameLst>
                                      </p:cBhvr>
                                      <p:tavLst>
                                        <p:tav tm="0">
                                          <p:val>
                                            <p:strVal val="ppt_h"/>
                                          </p:val>
                                        </p:tav>
                                        <p:tav tm="100000">
                                          <p:val>
                                            <p:strVal val="ppt_h"/>
                                          </p:val>
                                        </p:tav>
                                      </p:tavLst>
                                    </p:anim>
                                    <p:set>
                                      <p:cBhvr>
                                        <p:cTn id="16" dur="1" fill="hold">
                                          <p:stCondLst>
                                            <p:cond delay="2999"/>
                                          </p:stCondLst>
                                        </p:cTn>
                                        <p:tgtEl>
                                          <p:spTgt spid="19467"/>
                                        </p:tgtEl>
                                        <p:attrNameLst>
                                          <p:attrName>style.visibility</p:attrName>
                                        </p:attrNameLst>
                                      </p:cBhvr>
                                      <p:to>
                                        <p:strVal val="hidden"/>
                                      </p:to>
                                    </p:set>
                                  </p:childTnLst>
                                </p:cTn>
                              </p:par>
                              <p:par>
                                <p:cTn id="17" presetID="17" presetClass="exit" presetSubtype="8" fill="hold" grpId="0" nodeType="withEffect">
                                  <p:stCondLst>
                                    <p:cond delay="50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5" grpId="0" animBg="1"/>
      <p:bldP spid="19467"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1 Rectángulo"/>
          <p:cNvSpPr/>
          <p:nvPr/>
        </p:nvSpPr>
        <p:spPr>
          <a:xfrm>
            <a:off x="2286000" y="2136339"/>
            <a:ext cx="5929338" cy="3416320"/>
          </a:xfrm>
          <a:prstGeom prst="rect">
            <a:avLst/>
          </a:prstGeom>
        </p:spPr>
        <p:txBody>
          <a:bodyPr wrap="square">
            <a:spAutoFit/>
          </a:bodyPr>
          <a:lstStyle/>
          <a:p>
            <a:pPr fontAlgn="base"/>
            <a:r>
              <a:rPr lang="es-ES" sz="2400" b="1" i="1" dirty="0"/>
              <a:t>Sandía</a:t>
            </a:r>
            <a:endParaRPr lang="es-ES" sz="2400" i="1" dirty="0"/>
          </a:p>
          <a:p>
            <a:pPr fontAlgn="base"/>
            <a:r>
              <a:rPr lang="es-ES" sz="2400" i="1" dirty="0"/>
              <a:t>La congelación de la sandía hace que se vuelva blanda con una textura desagradable al paladar. Si tienes mucha sandía haz como yo, y prueba un delicioso </a:t>
            </a:r>
            <a:r>
              <a:rPr lang="es-ES" sz="2400" i="1" dirty="0" err="1"/>
              <a:t>smoothie</a:t>
            </a:r>
            <a:r>
              <a:rPr lang="es-ES" sz="2400" i="1" dirty="0"/>
              <a:t> casero. O podrías incluso animarte y hacer tu propia mermelada de sandia (o de lo que tu quieras!) Hay mil recetas en internet, incluso en </a:t>
            </a:r>
            <a:r>
              <a:rPr lang="es-ES" sz="2400" i="1" dirty="0" err="1"/>
              <a:t>Youtube</a:t>
            </a:r>
            <a:r>
              <a:rPr lang="es-ES" sz="2400" i="1" dirty="0"/>
              <a:t>, si necesitas echar un vistazo.</a:t>
            </a:r>
          </a:p>
        </p:txBody>
      </p:sp>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2">
                <a:shade val="45000"/>
                <a:satMod val="135000"/>
              </a:schemeClr>
              <a:prstClr val="white"/>
            </a:duotone>
            <a:lum bright="4000" contrast="59000"/>
          </a:blip>
          <a:srcRect/>
          <a:stretch>
            <a:fillRect/>
          </a:stretch>
        </p:blipFill>
        <p:spPr bwMode="auto">
          <a:xfrm>
            <a:off x="-1" y="0"/>
            <a:ext cx="9144001" cy="6858000"/>
          </a:xfrm>
          <a:prstGeom prst="rect">
            <a:avLst/>
          </a:prstGeom>
          <a:noFill/>
        </p:spPr>
      </p:pic>
    </p:spTree>
  </p:cSld>
  <p:clrMapOvr>
    <a:masterClrMapping/>
  </p:clrMapOvr>
  <p:transition spd="slow" advTm="3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doncucharon.com/fotos/recetas/65/mayonesa-casera.jpg"/>
          <p:cNvPicPr>
            <a:picLocks noChangeAspect="1" noChangeArrowheads="1"/>
          </p:cNvPicPr>
          <p:nvPr/>
        </p:nvPicPr>
        <p:blipFill>
          <a:blip r:embed="rId2"/>
          <a:srcRect/>
          <a:stretch>
            <a:fillRect/>
          </a:stretch>
        </p:blipFill>
        <p:spPr bwMode="auto">
          <a:xfrm>
            <a:off x="0" y="0"/>
            <a:ext cx="9152956" cy="6858000"/>
          </a:xfrm>
          <a:prstGeom prst="rect">
            <a:avLst/>
          </a:prstGeom>
          <a:noFill/>
        </p:spPr>
      </p:pic>
      <p:pic>
        <p:nvPicPr>
          <p:cNvPr id="14338" name="Picture 2" descr="http://www.muchografico.com/avatares/Images/Animados/47.gif"/>
          <p:cNvPicPr>
            <a:picLocks noChangeAspect="1" noChangeArrowheads="1"/>
          </p:cNvPicPr>
          <p:nvPr/>
        </p:nvPicPr>
        <p:blipFill>
          <a:blip r:embed="rId3"/>
          <a:srcRect/>
          <a:stretch>
            <a:fillRect/>
          </a:stretch>
        </p:blipFill>
        <p:spPr bwMode="auto">
          <a:xfrm>
            <a:off x="0" y="3500462"/>
            <a:ext cx="4500562" cy="3357554"/>
          </a:xfrm>
          <a:prstGeom prst="rect">
            <a:avLst/>
          </a:prstGeom>
          <a:noFill/>
        </p:spPr>
      </p:pic>
      <p:pic>
        <p:nvPicPr>
          <p:cNvPr id="3" name="Picture 2" descr="http://www.muchografico.com/avatares/Images/Animados/47.gif"/>
          <p:cNvPicPr>
            <a:picLocks noChangeAspect="1" noChangeArrowheads="1"/>
          </p:cNvPicPr>
          <p:nvPr/>
        </p:nvPicPr>
        <p:blipFill>
          <a:blip r:embed="rId3"/>
          <a:srcRect/>
          <a:stretch>
            <a:fillRect/>
          </a:stretch>
        </p:blipFill>
        <p:spPr bwMode="auto">
          <a:xfrm rot="10800000">
            <a:off x="0" y="0"/>
            <a:ext cx="4500573" cy="3500438"/>
          </a:xfrm>
          <a:prstGeom prst="rect">
            <a:avLst/>
          </a:prstGeom>
          <a:noFill/>
        </p:spPr>
      </p:pic>
      <p:pic>
        <p:nvPicPr>
          <p:cNvPr id="4" name="Picture 2" descr="http://www.muchografico.com/avatares/Images/Animados/47.gif"/>
          <p:cNvPicPr>
            <a:picLocks noChangeAspect="1" noChangeArrowheads="1"/>
          </p:cNvPicPr>
          <p:nvPr/>
        </p:nvPicPr>
        <p:blipFill>
          <a:blip r:embed="rId3"/>
          <a:srcRect/>
          <a:stretch>
            <a:fillRect/>
          </a:stretch>
        </p:blipFill>
        <p:spPr bwMode="auto">
          <a:xfrm rot="10800000">
            <a:off x="4500562" y="3500446"/>
            <a:ext cx="4643438" cy="3357554"/>
          </a:xfrm>
          <a:prstGeom prst="rect">
            <a:avLst/>
          </a:prstGeom>
          <a:noFill/>
        </p:spPr>
      </p:pic>
      <p:pic>
        <p:nvPicPr>
          <p:cNvPr id="5" name="Picture 2" descr="http://www.muchografico.com/avatares/Images/Animados/47.gif"/>
          <p:cNvPicPr>
            <a:picLocks noChangeAspect="1" noChangeArrowheads="1"/>
          </p:cNvPicPr>
          <p:nvPr/>
        </p:nvPicPr>
        <p:blipFill>
          <a:blip r:embed="rId3"/>
          <a:srcRect/>
          <a:stretch>
            <a:fillRect/>
          </a:stretch>
        </p:blipFill>
        <p:spPr bwMode="auto">
          <a:xfrm>
            <a:off x="4500563" y="0"/>
            <a:ext cx="4643438" cy="3500438"/>
          </a:xfrm>
          <a:prstGeom prst="rect">
            <a:avLst/>
          </a:prstGeom>
          <a:noFill/>
        </p:spPr>
      </p:pic>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6" presetClass="exit" presetSubtype="26" fill="hold" nodeType="withEffect">
                                  <p:stCondLst>
                                    <p:cond delay="0"/>
                                  </p:stCondLst>
                                  <p:childTnLst>
                                    <p:animEffect transition="out" filter="barn(inHorizontal)">
                                      <p:cBhvr>
                                        <p:cTn id="15" dur="5000"/>
                                        <p:tgtEl>
                                          <p:spTgt spid="14338"/>
                                        </p:tgtEl>
                                      </p:cBhvr>
                                    </p:animEffect>
                                    <p:set>
                                      <p:cBhvr>
                                        <p:cTn id="16" dur="1" fill="hold">
                                          <p:stCondLst>
                                            <p:cond delay="4999"/>
                                          </p:stCondLst>
                                        </p:cTn>
                                        <p:tgtEl>
                                          <p:spTgt spid="14338"/>
                                        </p:tgtEl>
                                        <p:attrNameLst>
                                          <p:attrName>style.visibility</p:attrName>
                                        </p:attrNameLst>
                                      </p:cBhvr>
                                      <p:to>
                                        <p:strVal val="hidden"/>
                                      </p:to>
                                    </p:set>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doncucharon.com/fotos/recetas/65/mayonesa-casera.jpg"/>
          <p:cNvPicPr>
            <a:picLocks noChangeAspect="1" noChangeArrowheads="1"/>
          </p:cNvPicPr>
          <p:nvPr/>
        </p:nvPicPr>
        <p:blipFill>
          <a:blip r:embed="rId2"/>
          <a:srcRect/>
          <a:stretch>
            <a:fillRect/>
          </a:stretch>
        </p:blipFill>
        <p:spPr bwMode="auto">
          <a:xfrm>
            <a:off x="0" y="0"/>
            <a:ext cx="9152956" cy="6858000"/>
          </a:xfrm>
          <a:prstGeom prst="rect">
            <a:avLst/>
          </a:prstGeom>
          <a:noFill/>
        </p:spPr>
      </p:pic>
      <p:sp>
        <p:nvSpPr>
          <p:cNvPr id="2" name="1 Rectángulo"/>
          <p:cNvSpPr/>
          <p:nvPr/>
        </p:nvSpPr>
        <p:spPr>
          <a:xfrm>
            <a:off x="2286000" y="2828836"/>
            <a:ext cx="4572000" cy="1938992"/>
          </a:xfrm>
          <a:prstGeom prst="rect">
            <a:avLst/>
          </a:prstGeom>
        </p:spPr>
        <p:txBody>
          <a:bodyPr>
            <a:spAutoFit/>
          </a:bodyPr>
          <a:lstStyle/>
          <a:p>
            <a:r>
              <a:rPr lang="es-ES" sz="2400" b="1" i="1" dirty="0"/>
              <a:t>Mayonesa</a:t>
            </a:r>
            <a:endParaRPr lang="es-ES" sz="2400" i="1" dirty="0"/>
          </a:p>
          <a:p>
            <a:r>
              <a:rPr lang="es-ES" sz="2400" i="1" dirty="0"/>
              <a:t>Cuando ésta lleva tiempo en el congelador se convierte en una masa gruesa e inutilizable, debido a sus componentes.</a:t>
            </a:r>
          </a:p>
        </p:txBody>
      </p:sp>
    </p:spTree>
  </p:cSld>
  <p:clrMapOvr>
    <a:masterClrMapping/>
  </p:clrMapOvr>
  <p:transition spd="slow" advTm="17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4" name="Picture 2" descr="http://4.bp.blogspot.com/-Ftpy6cIxwPo/TzMs-fwIrgI/AAAAAAAACV8/_z1VmN7c5n8/s1600/0k0289_gif-sicodelicos-18.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1" y="0"/>
            <a:ext cx="9144001" cy="6858000"/>
          </a:xfrm>
          <a:prstGeom prst="rect">
            <a:avLst/>
          </a:prstGeom>
          <a:noFill/>
        </p:spPr>
      </p:pic>
      <p:sp>
        <p:nvSpPr>
          <p:cNvPr id="2" name="1 Rectángulo"/>
          <p:cNvSpPr/>
          <p:nvPr/>
        </p:nvSpPr>
        <p:spPr>
          <a:xfrm>
            <a:off x="3143240" y="2857496"/>
            <a:ext cx="5500726" cy="3785652"/>
          </a:xfrm>
          <a:prstGeom prst="rect">
            <a:avLst/>
          </a:prstGeom>
        </p:spPr>
        <p:txBody>
          <a:bodyPr wrap="square">
            <a:spAutoFit/>
          </a:bodyPr>
          <a:lstStyle/>
          <a:p>
            <a:r>
              <a:rPr lang="es-ES" sz="2400" b="1" i="1" dirty="0" smtClean="0">
                <a:effectLst>
                  <a:glow rad="228600">
                    <a:schemeClr val="accent3">
                      <a:satMod val="175000"/>
                      <a:alpha val="40000"/>
                    </a:schemeClr>
                  </a:glow>
                </a:effectLst>
              </a:rPr>
              <a:t>Papas</a:t>
            </a:r>
            <a:r>
              <a:rPr lang="es-ES" sz="2400" i="1" dirty="0" smtClean="0">
                <a:effectLst>
                  <a:glow rad="228600">
                    <a:schemeClr val="accent3">
                      <a:satMod val="175000"/>
                      <a:alpha val="40000"/>
                    </a:schemeClr>
                  </a:glow>
                </a:effectLst>
              </a:rPr>
              <a:t/>
            </a:r>
            <a:br>
              <a:rPr lang="es-ES" sz="2400" i="1" dirty="0" smtClean="0">
                <a:effectLst>
                  <a:glow rad="228600">
                    <a:schemeClr val="accent3">
                      <a:satMod val="175000"/>
                      <a:alpha val="40000"/>
                    </a:schemeClr>
                  </a:glow>
                </a:effectLst>
              </a:rPr>
            </a:br>
            <a:r>
              <a:rPr lang="es-ES" sz="2400" i="1" dirty="0">
                <a:effectLst>
                  <a:glow rad="228600">
                    <a:schemeClr val="accent3">
                      <a:satMod val="175000"/>
                      <a:alpha val="40000"/>
                    </a:schemeClr>
                  </a:glow>
                </a:effectLst>
              </a:rPr>
              <a:t> Debido a que este tubérculo tiene un alto contenido de agua, al congelarse en su interior se forman cristales de hielo que dañan la parte blanca de ésta. Esto ocasiona que sus nutrientes disminuyan y su sabor se altere.</a:t>
            </a:r>
          </a:p>
          <a:p>
            <a:r>
              <a:rPr lang="es-ES" sz="2400" i="1" dirty="0">
                <a:effectLst>
                  <a:glow rad="228600">
                    <a:schemeClr val="accent3">
                      <a:satMod val="175000"/>
                      <a:alpha val="40000"/>
                    </a:schemeClr>
                  </a:glow>
                </a:effectLst>
              </a:rPr>
              <a:t> Antes de congelar un alimento procura que esté se encuentre en las condiciones adecuadas. </a:t>
            </a:r>
            <a:r>
              <a:rPr lang="es-ES" sz="2400" b="1" i="1" dirty="0">
                <a:effectLst>
                  <a:glow rad="228600">
                    <a:schemeClr val="accent3">
                      <a:satMod val="175000"/>
                      <a:alpha val="40000"/>
                    </a:schemeClr>
                  </a:glow>
                </a:effectLst>
              </a:rPr>
              <a:t>¡Cuida tu salud!</a:t>
            </a:r>
            <a:endParaRPr lang="es-ES" sz="2400" i="1" dirty="0">
              <a:effectLst>
                <a:glow rad="228600">
                  <a:schemeClr val="accent3">
                    <a:satMod val="175000"/>
                    <a:alpha val="40000"/>
                  </a:schemeClr>
                </a:glow>
              </a:effectLst>
            </a:endParaRPr>
          </a:p>
        </p:txBody>
      </p:sp>
      <p:pic>
        <p:nvPicPr>
          <p:cNvPr id="3" name="Picture 4" descr="http://www.heraldo.es/uploads/imagenes/bajacalidad/2011/03/31/_patata_cella_070e6934.jpg"/>
          <p:cNvPicPr>
            <a:picLocks noChangeAspect="1" noChangeArrowheads="1"/>
          </p:cNvPicPr>
          <p:nvPr/>
        </p:nvPicPr>
        <p:blipFill>
          <a:blip r:embed="rId3"/>
          <a:srcRect/>
          <a:stretch>
            <a:fillRect/>
          </a:stretch>
        </p:blipFill>
        <p:spPr bwMode="auto">
          <a:xfrm>
            <a:off x="142844" y="142852"/>
            <a:ext cx="2500330" cy="4284007"/>
          </a:xfrm>
          <a:prstGeom prst="ellipse">
            <a:avLst/>
          </a:prstGeom>
          <a:noFill/>
        </p:spPr>
      </p:pic>
    </p:spTree>
  </p:cSld>
  <p:clrMapOvr>
    <a:masterClrMapping/>
  </p:clrMapOvr>
  <p:transition spd="slow"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gastronomiaycia.com/wp-content/uploads/2010/03/patatas_amflora.jpg"/>
          <p:cNvPicPr>
            <a:picLocks noChangeAspect="1" noChangeArrowheads="1"/>
          </p:cNvPicPr>
          <p:nvPr/>
        </p:nvPicPr>
        <p:blipFill>
          <a:blip r:embed="rId2"/>
          <a:srcRect/>
          <a:stretch>
            <a:fillRect/>
          </a:stretch>
        </p:blipFill>
        <p:spPr bwMode="auto">
          <a:xfrm>
            <a:off x="0" y="0"/>
            <a:ext cx="9144000" cy="7022592"/>
          </a:xfrm>
          <a:prstGeom prst="rect">
            <a:avLst/>
          </a:prstGeom>
          <a:noFill/>
        </p:spPr>
      </p:pic>
      <p:pic>
        <p:nvPicPr>
          <p:cNvPr id="3" name="Picture 2" descr="http://4.bp.blogspot.com/-Ftpy6cIxwPo/TzMs-fwIrgI/AAAAAAAACV8/_z1VmN7c5n8/s1600/0k0289_gif-sicodelicos-18.gif"/>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1" cy="68580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0"/>
                                        <p:tgtEl>
                                          <p:spTgt spid="2"/>
                                        </p:tgtEl>
                                      </p:cBhvr>
                                    </p:animEffec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25"/>
                                      </p:to>
                                    </p:set>
                                    <p:animEffect filter="image" prLst="opacity: 0.2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1" cy="6858000"/>
          </a:xfrm>
          <a:prstGeom prst="rect">
            <a:avLst/>
          </a:prstGeom>
          <a:noFill/>
        </p:spPr>
      </p:pic>
      <p:sp>
        <p:nvSpPr>
          <p:cNvPr id="2" name="1 Rectángulo"/>
          <p:cNvSpPr/>
          <p:nvPr/>
        </p:nvSpPr>
        <p:spPr>
          <a:xfrm>
            <a:off x="2000232" y="857232"/>
            <a:ext cx="6786610" cy="5755422"/>
          </a:xfrm>
          <a:prstGeom prst="rect">
            <a:avLst/>
          </a:prstGeom>
        </p:spPr>
        <p:txBody>
          <a:bodyPr wrap="square">
            <a:spAutoFit/>
          </a:bodyPr>
          <a:lstStyle/>
          <a:p>
            <a:pPr fontAlgn="base"/>
            <a:r>
              <a:rPr lang="es-ES" sz="3200" b="1" i="1" dirty="0">
                <a:effectLst>
                  <a:glow rad="228600">
                    <a:schemeClr val="accent3">
                      <a:satMod val="175000"/>
                      <a:alpha val="40000"/>
                    </a:schemeClr>
                  </a:glow>
                </a:effectLst>
              </a:rPr>
              <a:t>Patatas</a:t>
            </a:r>
          </a:p>
          <a:p>
            <a:pPr fontAlgn="base"/>
            <a:r>
              <a:rPr lang="es-ES" sz="2400" b="1" i="1" dirty="0">
                <a:effectLst>
                  <a:glow rad="228600">
                    <a:schemeClr val="accent3">
                      <a:satMod val="175000"/>
                      <a:alpha val="40000"/>
                    </a:schemeClr>
                  </a:glow>
                </a:effectLst>
              </a:rPr>
              <a:t>Cuando las patatas están congelados, el agua se separa del almidón haciendo que se vuelvan </a:t>
            </a:r>
            <a:r>
              <a:rPr lang="es-ES" sz="2400" b="1" i="1" dirty="0" err="1">
                <a:effectLst>
                  <a:glow rad="228600">
                    <a:schemeClr val="accent3">
                      <a:satMod val="175000"/>
                      <a:alpha val="40000"/>
                    </a:schemeClr>
                  </a:glow>
                </a:effectLst>
              </a:rPr>
              <a:t>super</a:t>
            </a:r>
            <a:r>
              <a:rPr lang="es-ES" sz="2400" b="1" i="1" dirty="0">
                <a:effectLst>
                  <a:glow rad="228600">
                    <a:schemeClr val="accent3">
                      <a:satMod val="175000"/>
                      <a:alpha val="40000"/>
                    </a:schemeClr>
                  </a:glow>
                </a:effectLst>
              </a:rPr>
              <a:t> </a:t>
            </a:r>
            <a:r>
              <a:rPr lang="es-ES" sz="2400" b="1" i="1" dirty="0" smtClean="0">
                <a:effectLst>
                  <a:glow rad="228600">
                    <a:schemeClr val="accent3">
                      <a:satMod val="175000"/>
                      <a:alpha val="40000"/>
                    </a:schemeClr>
                  </a:glow>
                </a:effectLst>
              </a:rPr>
              <a:t>acuosas </a:t>
            </a:r>
            <a:r>
              <a:rPr lang="es-ES" sz="2400" b="1" i="1" dirty="0">
                <a:effectLst>
                  <a:glow rad="228600">
                    <a:schemeClr val="accent3">
                      <a:satMod val="175000"/>
                      <a:alpha val="40000"/>
                    </a:schemeClr>
                  </a:glow>
                </a:effectLst>
              </a:rPr>
              <a:t>cuando se intente el recalentado. Horrible. Si vas a usarlas para hacer puré casero… bueno, tiene un paso, pero si no es así, olvídate del tema. La mejor opción para extender la vida de las patatas es el almacenamiento en condiciones de bodega de vinos y demás. Pero si no eres una condesa heredada viviendo en un castillo a las afueras de un pueblo francés de montañas, y no tienes tu propia bodega en casa, entonces guarda las patatas en un lugar bien ventilado, fresco, en oscuridad si es posible.  4-10 grados sería la temperatura ideal para su óptima conservación.</a:t>
            </a:r>
          </a:p>
        </p:txBody>
      </p:sp>
    </p:spTree>
  </p:cSld>
  <p:clrMapOvr>
    <a:masterClrMapping/>
  </p:clrMapOvr>
  <p:transition spd="slow" advTm="4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uP59AOqwBr8/TzMsM6C-HJI/AAAAAAAACT0/brpyLoz1dcs/s1600/0k0289_gif-sicodelicos-01.gif"/>
          <p:cNvPicPr>
            <a:picLocks noChangeAspect="1" noChangeArrowheads="1" noCrop="1"/>
          </p:cNvPicPr>
          <p:nvPr/>
        </p:nvPicPr>
        <p:blipFill>
          <a:blip r:embed="rId3" cstate="print">
            <a:duotone>
              <a:schemeClr val="accent3">
                <a:shade val="45000"/>
                <a:satMod val="135000"/>
              </a:schemeClr>
              <a:prstClr val="white"/>
            </a:duotone>
            <a:lum bright="-15000" contrast="71000"/>
          </a:blip>
          <a:srcRect/>
          <a:stretch>
            <a:fillRect/>
          </a:stretch>
        </p:blipFill>
        <p:spPr bwMode="auto">
          <a:xfrm>
            <a:off x="-1" y="0"/>
            <a:ext cx="9144001" cy="6858000"/>
          </a:xfrm>
          <a:prstGeom prst="rect">
            <a:avLst/>
          </a:prstGeom>
          <a:noFill/>
        </p:spPr>
      </p:pic>
      <p:pic>
        <p:nvPicPr>
          <p:cNvPr id="37890" name="Picture 2" descr="https://encrypted-tbn0.gstatic.com/images?q=tbn:ANd9GcSX_YwoAdADYVb3fnoUjrZX6xZH5eDrlOk3u-JoONQEpjk2GjtEGA"/>
          <p:cNvPicPr>
            <a:picLocks noChangeAspect="1" noChangeArrowheads="1"/>
          </p:cNvPicPr>
          <p:nvPr/>
        </p:nvPicPr>
        <p:blipFill>
          <a:blip r:embed="rId4"/>
          <a:srcRect/>
          <a:stretch>
            <a:fillRect/>
          </a:stretch>
        </p:blipFill>
        <p:spPr bwMode="auto">
          <a:xfrm>
            <a:off x="-1" y="0"/>
            <a:ext cx="9232247" cy="6858000"/>
          </a:xfrm>
          <a:prstGeom prst="rect">
            <a:avLst/>
          </a:prstGeom>
          <a:noFill/>
        </p:spPr>
      </p:pic>
    </p:spTree>
  </p:cSld>
  <p:clrMapOvr>
    <a:masterClrMapping/>
  </p:clrMapOvr>
  <p:transition spd="slow" advTm="6000">
    <p:random/>
    <p:sndAc>
      <p:stSnd>
        <p:snd r:embed="rId2" name="coniff, ray - perfid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barn(outHorizontal)">
                                      <p:cBhvr>
                                        <p:cTn id="7" dur="5000"/>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pic>
        <p:nvPicPr>
          <p:cNvPr id="3" name="Picture 2" descr="https://encrypted-tbn0.gstatic.com/images?q=tbn:ANd9GcSX_YwoAdADYVb3fnoUjrZX6xZH5eDrlOk3u-JoONQEpjk2GjtEGA"/>
          <p:cNvPicPr>
            <a:picLocks noChangeAspect="1" noChangeArrowheads="1"/>
          </p:cNvPicPr>
          <p:nvPr/>
        </p:nvPicPr>
        <p:blipFill>
          <a:blip r:embed="rId2"/>
          <a:srcRect/>
          <a:stretch>
            <a:fillRect/>
          </a:stretch>
        </p:blipFill>
        <p:spPr bwMode="auto">
          <a:xfrm>
            <a:off x="-1" y="0"/>
            <a:ext cx="9232247" cy="6858000"/>
          </a:xfrm>
          <a:prstGeom prst="rect">
            <a:avLst/>
          </a:prstGeom>
          <a:noFill/>
        </p:spPr>
      </p:pic>
      <p:sp>
        <p:nvSpPr>
          <p:cNvPr id="2" name="1 Rectángulo"/>
          <p:cNvSpPr/>
          <p:nvPr/>
        </p:nvSpPr>
        <p:spPr>
          <a:xfrm>
            <a:off x="1857356" y="1643050"/>
            <a:ext cx="5786462" cy="4031873"/>
          </a:xfrm>
          <a:prstGeom prst="rect">
            <a:avLst/>
          </a:prstGeom>
        </p:spPr>
        <p:txBody>
          <a:bodyPr wrap="square">
            <a:spAutoFit/>
          </a:bodyPr>
          <a:lstStyle/>
          <a:p>
            <a:pPr fontAlgn="base"/>
            <a:r>
              <a:rPr lang="es-ES" sz="8000" b="1" i="1" dirty="0">
                <a:solidFill>
                  <a:srgbClr val="FF0000"/>
                </a:solidFill>
              </a:rPr>
              <a:t>Lechuga</a:t>
            </a:r>
          </a:p>
          <a:p>
            <a:pPr fontAlgn="base"/>
            <a:r>
              <a:rPr lang="es-ES" sz="4400" b="1" i="1" dirty="0">
                <a:solidFill>
                  <a:srgbClr val="FF0000"/>
                </a:solidFill>
              </a:rPr>
              <a:t>No, no, no y no. Simplemente olvídate. La lechuga siempre fresca.</a:t>
            </a:r>
          </a:p>
        </p:txBody>
      </p:sp>
    </p:spTree>
  </p:cSld>
  <p:clrMapOvr>
    <a:masterClrMapping/>
  </p:clrMapOvr>
  <p:transition spd="slow" advTm="1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encrypted-tbn0.gstatic.com/images?q=tbn:ANd9GcSiqXEYSi02GvQnMOZqpQDqW3fiSX_o1RZ6T1kfvHn0J0peqM6u8Q"/>
          <p:cNvPicPr>
            <a:picLocks noChangeAspect="1" noChangeArrowheads="1"/>
          </p:cNvPicPr>
          <p:nvPr/>
        </p:nvPicPr>
        <p:blipFill>
          <a:blip r:embed="rId2"/>
          <a:srcRect/>
          <a:stretch>
            <a:fillRect/>
          </a:stretch>
        </p:blipFill>
        <p:spPr bwMode="auto">
          <a:xfrm>
            <a:off x="0" y="0"/>
            <a:ext cx="9688286" cy="6858000"/>
          </a:xfrm>
          <a:prstGeom prst="rect">
            <a:avLst/>
          </a:prstGeom>
          <a:noFill/>
        </p:spPr>
      </p:pic>
      <p:sp>
        <p:nvSpPr>
          <p:cNvPr id="5" name="4 Rectángulo"/>
          <p:cNvSpPr/>
          <p:nvPr/>
        </p:nvSpPr>
        <p:spPr>
          <a:xfrm>
            <a:off x="285720" y="285727"/>
            <a:ext cx="8715436" cy="6357457"/>
          </a:xfrm>
          <a:prstGeom prst="frame">
            <a:avLst/>
          </a:prstGeom>
          <a:solidFill>
            <a:srgbClr val="8E16D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Plaque 1"/>
          <p:cNvSpPr/>
          <p:nvPr/>
        </p:nvSpPr>
        <p:spPr>
          <a:xfrm>
            <a:off x="1142976" y="1214422"/>
            <a:ext cx="6929486" cy="4500594"/>
          </a:xfrm>
          <a:prstGeom prst="bevel">
            <a:avLst/>
          </a:prstGeom>
          <a:solidFill>
            <a:srgbClr val="FF0000">
              <a:alpha val="9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nodeType="withEffect">
                                  <p:stCondLst>
                                    <p:cond delay="0"/>
                                  </p:stCondLst>
                                  <p:childTnLst>
                                    <p:animEffect transition="out" filter="plus(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Ftpy6cIxwPo/TzMs-fwIrgI/AAAAAAAACV8/_z1VmN7c5n8/s1600/0k0289_gif-sicodelicos-18.gif"/>
          <p:cNvPicPr>
            <a:picLocks noChangeAspect="1" noChangeArrowheads="1" noCrop="1"/>
          </p:cNvPicPr>
          <p:nvPr/>
        </p:nvPicPr>
        <p:blipFill>
          <a:blip r:embed="rId2" cstate="print">
            <a:duotone>
              <a:schemeClr val="accent2">
                <a:shade val="45000"/>
                <a:satMod val="135000"/>
              </a:schemeClr>
              <a:prstClr val="white"/>
            </a:duotone>
            <a:lum bright="59000" contrast="94000"/>
          </a:blip>
          <a:srcRect/>
          <a:stretch>
            <a:fillRect/>
          </a:stretch>
        </p:blipFill>
        <p:spPr bwMode="auto">
          <a:xfrm>
            <a:off x="-1" y="0"/>
            <a:ext cx="9144001" cy="6858000"/>
          </a:xfrm>
          <a:prstGeom prst="rect">
            <a:avLst/>
          </a:prstGeom>
          <a:noFill/>
        </p:spPr>
      </p:pic>
      <p:sp>
        <p:nvSpPr>
          <p:cNvPr id="2" name="1 Rectángulo"/>
          <p:cNvSpPr/>
          <p:nvPr/>
        </p:nvSpPr>
        <p:spPr>
          <a:xfrm>
            <a:off x="1714480" y="1714488"/>
            <a:ext cx="7000924" cy="4708981"/>
          </a:xfrm>
          <a:prstGeom prst="rect">
            <a:avLst/>
          </a:prstGeom>
        </p:spPr>
        <p:txBody>
          <a:bodyPr wrap="square">
            <a:spAutoFit/>
          </a:bodyPr>
          <a:lstStyle/>
          <a:p>
            <a:pPr fontAlgn="base"/>
            <a:r>
              <a:rPr lang="es-ES" sz="3600" b="1" i="1" dirty="0">
                <a:effectLst>
                  <a:glow rad="228600">
                    <a:schemeClr val="accent4">
                      <a:satMod val="175000"/>
                      <a:alpha val="40000"/>
                    </a:schemeClr>
                  </a:glow>
                </a:effectLst>
              </a:rPr>
              <a:t>Cítricos</a:t>
            </a:r>
          </a:p>
          <a:p>
            <a:pPr fontAlgn="base"/>
            <a:r>
              <a:rPr lang="es-ES" sz="2400" b="1" i="1" dirty="0">
                <a:effectLst>
                  <a:glow rad="228600">
                    <a:schemeClr val="accent4">
                      <a:satMod val="175000"/>
                      <a:alpha val="40000"/>
                    </a:schemeClr>
                  </a:glow>
                </a:effectLst>
              </a:rPr>
              <a:t>Los cítricos se vuelven suaves y blandos después de haber sido congelados. Si tienes un limonero o naranjero en casa, es normal que te sobren y no sepas qué hacer con ellos, pero congelarlos es malo. Si tienes naranjas hazte zumos, si estás harto de tomar tantos zumos, conservarlas en </a:t>
            </a:r>
            <a:r>
              <a:rPr lang="es-ES" sz="2400" b="1" i="1" dirty="0" smtClean="0">
                <a:effectLst>
                  <a:glow rad="228600">
                    <a:schemeClr val="accent4">
                      <a:satMod val="175000"/>
                      <a:alpha val="40000"/>
                    </a:schemeClr>
                  </a:glow>
                </a:effectLst>
              </a:rPr>
              <a:t>almíbar. </a:t>
            </a:r>
            <a:r>
              <a:rPr lang="es-ES" sz="2400" b="1" i="1" dirty="0">
                <a:effectLst>
                  <a:glow rad="228600">
                    <a:schemeClr val="accent4">
                      <a:satMod val="175000"/>
                      <a:alpha val="40000"/>
                    </a:schemeClr>
                  </a:glow>
                </a:effectLst>
              </a:rPr>
              <a:t>Las pelas y las guardas en frascos reciclados! Los limones se puede conservar en sal y especias. Rebanadas delgadas de cítricos pueden ser deshidratados a fuego lento en el horno, o con un deshidratador de alimentos. Y así te durarán hasta la III Guerra Mundial.</a:t>
            </a:r>
          </a:p>
        </p:txBody>
      </p:sp>
      <p:pic>
        <p:nvPicPr>
          <p:cNvPr id="3" name="Picture 2" descr="https://encrypted-tbn0.gstatic.com/images?q=tbn:ANd9GcSiqXEYSi02GvQnMOZqpQDqW3fiSX_o1RZ6T1kfvHn0J0peqM6u8Q"/>
          <p:cNvPicPr>
            <a:picLocks noChangeAspect="1" noChangeArrowheads="1"/>
          </p:cNvPicPr>
          <p:nvPr/>
        </p:nvPicPr>
        <p:blipFill>
          <a:blip r:embed="rId3"/>
          <a:srcRect/>
          <a:stretch>
            <a:fillRect/>
          </a:stretch>
        </p:blipFill>
        <p:spPr bwMode="auto">
          <a:xfrm>
            <a:off x="0" y="0"/>
            <a:ext cx="9688286" cy="6858000"/>
          </a:xfrm>
          <a:prstGeom prst="rect">
            <a:avLst/>
          </a:prstGeom>
          <a:noFill/>
        </p:spPr>
      </p:pic>
    </p:spTree>
  </p:cSld>
  <p:clrMapOvr>
    <a:masterClrMapping/>
  </p:clrMapOvr>
  <p:transition spd="slow" advTm="4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afterEffect">
                                  <p:stCondLst>
                                    <p:cond delay="0"/>
                                  </p:stCondLst>
                                  <p:childTnLst>
                                    <p:animEffect transition="out" filter="box(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encrypted-tbn3.gstatic.com/images?q=tbn:ANd9GcRVsuWMlLRQhZZtxvQnAbpaQuZu3m6PF-HFZzq7sY8YZZ_3nMOqbQ"/>
          <p:cNvPicPr>
            <a:picLocks noChangeAspect="1" noChangeArrowheads="1"/>
          </p:cNvPicPr>
          <p:nvPr/>
        </p:nvPicPr>
        <p:blipFill>
          <a:blip r:embed="rId2"/>
          <a:srcRect/>
          <a:stretch>
            <a:fillRect/>
          </a:stretch>
        </p:blipFill>
        <p:spPr bwMode="auto">
          <a:xfrm>
            <a:off x="0" y="0"/>
            <a:ext cx="9155779" cy="6858000"/>
          </a:xfrm>
          <a:prstGeom prst="rect">
            <a:avLst/>
          </a:prstGeom>
          <a:noFill/>
        </p:spPr>
      </p:pic>
      <p:sp>
        <p:nvSpPr>
          <p:cNvPr id="5" name="4 Rectángulo"/>
          <p:cNvSpPr/>
          <p:nvPr/>
        </p:nvSpPr>
        <p:spPr>
          <a:xfrm>
            <a:off x="285720" y="285727"/>
            <a:ext cx="8501122" cy="6357457"/>
          </a:xfrm>
          <a:prstGeom prst="frame">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Rectangle 1"/>
          <p:cNvSpPr/>
          <p:nvPr/>
        </p:nvSpPr>
        <p:spPr>
          <a:xfrm>
            <a:off x="1571604" y="1571612"/>
            <a:ext cx="6000792" cy="385765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2"/>
                                        </p:tgtEl>
                                      </p:cBhvr>
                                    </p:animEffect>
                                    <p:set>
                                      <p:cBhvr>
                                        <p:cTn id="10" dur="1" fill="hold">
                                          <p:stCondLst>
                                            <p:cond delay="2999"/>
                                          </p:stCondLst>
                                        </p:cTn>
                                        <p:tgtEl>
                                          <p:spTgt spid="2"/>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1 Rectángulo"/>
          <p:cNvSpPr/>
          <p:nvPr/>
        </p:nvSpPr>
        <p:spPr>
          <a:xfrm>
            <a:off x="2286000" y="1859340"/>
            <a:ext cx="6429404" cy="4154984"/>
          </a:xfrm>
          <a:prstGeom prst="rect">
            <a:avLst/>
          </a:prstGeom>
        </p:spPr>
        <p:txBody>
          <a:bodyPr wrap="square">
            <a:spAutoFit/>
          </a:bodyPr>
          <a:lstStyle/>
          <a:p>
            <a:pPr fontAlgn="base"/>
            <a:r>
              <a:rPr lang="es-ES" sz="2400" b="1" i="1" dirty="0"/>
              <a:t> Los pimientos verdes</a:t>
            </a:r>
            <a:endParaRPr lang="es-ES" sz="2400" i="1" dirty="0"/>
          </a:p>
          <a:p>
            <a:pPr fontAlgn="base"/>
            <a:r>
              <a:rPr lang="es-ES" sz="2400" i="1" dirty="0"/>
              <a:t>Congelar pimientos es sentenciarlos a la muerte. Su color cambiará, su sabor mutará… simplemente horrible. Si tienes tantísimos pimientos verdes que te ves en la obligación de congelar, tritúralos antes y crear algún tipo de salsa picante casera. Entonces sí podrás conservarlos, en el congelador o envasados al baño maría en caso de querer hacer tu propia </a:t>
            </a:r>
            <a:r>
              <a:rPr lang="es-ES" sz="2400" i="1" dirty="0" err="1"/>
              <a:t>hot</a:t>
            </a:r>
            <a:r>
              <a:rPr lang="es-ES" sz="2400" i="1" dirty="0"/>
              <a:t> sauce en casa. También puedes añadirlos a tus encurtidos </a:t>
            </a:r>
            <a:r>
              <a:rPr lang="es-ES" sz="2400" i="1" dirty="0" smtClean="0"/>
              <a:t>casero, junto </a:t>
            </a:r>
            <a:r>
              <a:rPr lang="es-ES" sz="2400" i="1" dirty="0"/>
              <a:t>al pepino</a:t>
            </a:r>
          </a:p>
        </p:txBody>
      </p:sp>
      <p:pic>
        <p:nvPicPr>
          <p:cNvPr id="3" name="Picture 2" descr="http://4.bp.blogspot.com/-uP59AOqwBr8/TzMsM6C-HJI/AAAAAAAACT0/brpyLoz1dcs/s1600/0k0289_gif-sicodelicos-01.gif"/>
          <p:cNvPicPr>
            <a:picLocks noChangeAspect="1" noChangeArrowheads="1" noCrop="1"/>
          </p:cNvPicPr>
          <p:nvPr/>
        </p:nvPicPr>
        <p:blipFill>
          <a:blip r:embed="rId2" cstate="print">
            <a:duotone>
              <a:schemeClr val="accent3">
                <a:shade val="45000"/>
                <a:satMod val="135000"/>
              </a:schemeClr>
              <a:prstClr val="white"/>
            </a:duotone>
            <a:lum bright="-15000" contrast="71000"/>
          </a:blip>
          <a:srcRect/>
          <a:stretch>
            <a:fillRect/>
          </a:stretch>
        </p:blipFill>
        <p:spPr bwMode="auto">
          <a:xfrm>
            <a:off x="-1" y="0"/>
            <a:ext cx="9144001" cy="6858000"/>
          </a:xfrm>
          <a:prstGeom prst="rect">
            <a:avLst/>
          </a:prstGeom>
          <a:noFill/>
        </p:spPr>
      </p:pic>
    </p:spTree>
  </p:cSld>
  <p:clrMapOvr>
    <a:masterClrMapping/>
  </p:clrMapOvr>
  <p:transition spd="slow" advTm="3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tatic.hogarmania.com/archivos/201105/pepino-xl-668x400x80xX.jpg"/>
          <p:cNvPicPr>
            <a:picLocks noChangeAspect="1" noChangeArrowheads="1"/>
          </p:cNvPicPr>
          <p:nvPr/>
        </p:nvPicPr>
        <p:blipFill>
          <a:blip r:embed="rId2"/>
          <a:srcRect/>
          <a:stretch>
            <a:fillRect/>
          </a:stretch>
        </p:blipFill>
        <p:spPr bwMode="auto">
          <a:xfrm>
            <a:off x="-1" y="0"/>
            <a:ext cx="9200217" cy="6858000"/>
          </a:xfrm>
          <a:prstGeom prst="rect">
            <a:avLst/>
          </a:prstGeom>
          <a:noFill/>
        </p:spPr>
      </p:pic>
      <p:sp>
        <p:nvSpPr>
          <p:cNvPr id="4" name="4 Rectángulo"/>
          <p:cNvSpPr/>
          <p:nvPr/>
        </p:nvSpPr>
        <p:spPr>
          <a:xfrm>
            <a:off x="357158" y="357166"/>
            <a:ext cx="8501122" cy="6357457"/>
          </a:xfrm>
          <a:prstGeom prst="frame">
            <a:avLst/>
          </a:prstGeom>
          <a:solidFill>
            <a:srgbClr val="8E16D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Rectangle 1"/>
          <p:cNvSpPr/>
          <p:nvPr/>
        </p:nvSpPr>
        <p:spPr>
          <a:xfrm>
            <a:off x="1357290" y="1500174"/>
            <a:ext cx="6296046" cy="3937000"/>
          </a:xfrm>
          <a:prstGeom prst="rect">
            <a:avLst/>
          </a:prstGeom>
          <a:solidFill>
            <a:srgbClr val="0A3EE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contrast="88000"/>
          </a:blip>
          <a:srcRect/>
          <a:stretch>
            <a:fillRect/>
          </a:stretch>
        </p:blipFill>
        <p:spPr bwMode="auto">
          <a:xfrm>
            <a:off x="-1" y="0"/>
            <a:ext cx="9144001" cy="6858000"/>
          </a:xfrm>
          <a:prstGeom prst="rect">
            <a:avLst/>
          </a:prstGeom>
          <a:noFill/>
        </p:spPr>
      </p:pic>
      <p:sp>
        <p:nvSpPr>
          <p:cNvPr id="2" name="1 Rectángulo"/>
          <p:cNvSpPr/>
          <p:nvPr/>
        </p:nvSpPr>
        <p:spPr>
          <a:xfrm>
            <a:off x="1928794" y="1443841"/>
            <a:ext cx="6786610" cy="4708981"/>
          </a:xfrm>
          <a:prstGeom prst="rect">
            <a:avLst/>
          </a:prstGeom>
        </p:spPr>
        <p:txBody>
          <a:bodyPr wrap="square">
            <a:spAutoFit/>
          </a:bodyPr>
          <a:lstStyle/>
          <a:p>
            <a:pPr fontAlgn="base"/>
            <a:r>
              <a:rPr lang="es-ES" sz="3600" b="1" i="1" dirty="0">
                <a:effectLst>
                  <a:glow rad="228600">
                    <a:schemeClr val="accent5">
                      <a:satMod val="175000"/>
                      <a:alpha val="40000"/>
                    </a:schemeClr>
                  </a:glow>
                </a:effectLst>
              </a:rPr>
              <a:t>Pepinos</a:t>
            </a:r>
          </a:p>
          <a:p>
            <a:pPr fontAlgn="base"/>
            <a:r>
              <a:rPr lang="es-ES" sz="2400" b="1" i="1" dirty="0">
                <a:effectLst>
                  <a:glow rad="228600">
                    <a:schemeClr val="accent5">
                      <a:satMod val="175000"/>
                      <a:alpha val="40000"/>
                    </a:schemeClr>
                  </a:glow>
                </a:effectLst>
              </a:rPr>
              <a:t>Mala idea también la de congelar pepinos, porque no sólo lograrás cambiar su sabor (a peor), sino que su propio color natural y aroma se verán afectados.</a:t>
            </a:r>
            <a:br>
              <a:rPr lang="es-ES" sz="2400" b="1" i="1" dirty="0">
                <a:effectLst>
                  <a:glow rad="228600">
                    <a:schemeClr val="accent5">
                      <a:satMod val="175000"/>
                      <a:alpha val="40000"/>
                    </a:schemeClr>
                  </a:glow>
                </a:effectLst>
              </a:rPr>
            </a:br>
            <a:r>
              <a:rPr lang="es-ES" sz="2400" b="1" i="1" dirty="0">
                <a:effectLst>
                  <a:glow rad="228600">
                    <a:schemeClr val="accent5">
                      <a:satMod val="175000"/>
                      <a:alpha val="40000"/>
                    </a:schemeClr>
                  </a:glow>
                </a:effectLst>
              </a:rPr>
              <a:t>Si tienes muchos pepinos de sobra, prueba a hacer encurtidos en casa. Es fácil, sólo necesitarás un frasco vacío que seguramente habrás guardado ya en algún momento, y vinagre, mucho vinagre. También se pueden conservar congelados, pero si están ya en formato “Salsa”. Por ejemplo… un gazpacho. Aunque, para evitar que se agüe, es mejor siempre evitar congelación</a:t>
            </a:r>
            <a:r>
              <a:rPr lang="es-ES" sz="2400" b="1" i="1" dirty="0"/>
              <a:t>.</a:t>
            </a:r>
          </a:p>
        </p:txBody>
      </p:sp>
    </p:spTree>
  </p:cSld>
  <p:clrMapOvr>
    <a:masterClrMapping/>
  </p:clrMapOvr>
  <p:transition spd="slow" advTm="3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1.bp.blogspot.com/-DPp_-kGDL64/TzR4_sgEQDI/AAAAAAAACWc/h2pOVQq0Y8Y/s1600/0k0289_gif-sicodelicos-21.gif"/>
          <p:cNvPicPr>
            <a:picLocks noChangeAspect="1" noChangeArrowheads="1" noCrop="1"/>
          </p:cNvPicPr>
          <p:nvPr/>
        </p:nvPicPr>
        <p:blipFill>
          <a:blip r:embed="rId2" cstate="print">
            <a:duotone>
              <a:schemeClr val="accent2">
                <a:shade val="45000"/>
                <a:satMod val="135000"/>
              </a:schemeClr>
              <a:prstClr val="white"/>
            </a:duotone>
            <a:lum bright="-1000" contrast="94000"/>
          </a:blip>
          <a:srcRect/>
          <a:stretch>
            <a:fillRect/>
          </a:stretch>
        </p:blipFill>
        <p:spPr bwMode="auto">
          <a:xfrm>
            <a:off x="0" y="0"/>
            <a:ext cx="9144001" cy="6858000"/>
          </a:xfrm>
          <a:prstGeom prst="rect">
            <a:avLst/>
          </a:prstGeom>
          <a:noFill/>
        </p:spPr>
      </p:pic>
      <p:pic>
        <p:nvPicPr>
          <p:cNvPr id="2050" name="Picture 3" descr="CARA"/>
          <p:cNvPicPr>
            <a:picLocks noChangeAspect="1" noChangeArrowheads="1"/>
          </p:cNvPicPr>
          <p:nvPr/>
        </p:nvPicPr>
        <p:blipFill>
          <a:blip r:embed="rId3"/>
          <a:srcRect/>
          <a:stretch>
            <a:fillRect/>
          </a:stretch>
        </p:blipFill>
        <p:spPr bwMode="auto">
          <a:xfrm>
            <a:off x="357158" y="5286388"/>
            <a:ext cx="919163" cy="981075"/>
          </a:xfrm>
          <a:prstGeom prst="rect">
            <a:avLst/>
          </a:prstGeom>
          <a:noFill/>
          <a:ln w="38100">
            <a:solidFill>
              <a:srgbClr val="1CDEF8"/>
            </a:solidFill>
            <a:miter lim="800000"/>
            <a:headEnd/>
            <a:tailEnd/>
          </a:ln>
        </p:spPr>
      </p:pic>
      <p:sp>
        <p:nvSpPr>
          <p:cNvPr id="2051" name="WordArt 4" descr="rainbow"/>
          <p:cNvSpPr>
            <a:spLocks noChangeArrowheads="1" noChangeShapeType="1" noTextEdit="1"/>
          </p:cNvSpPr>
          <p:nvPr/>
        </p:nvSpPr>
        <p:spPr bwMode="auto">
          <a:xfrm>
            <a:off x="1428729" y="6000768"/>
            <a:ext cx="1643074" cy="371456"/>
          </a:xfrm>
          <a:prstGeom prst="rect">
            <a:avLst/>
          </a:prstGeom>
        </p:spPr>
        <p:txBody>
          <a:bodyPr wrap="none" fromWordArt="1">
            <a:prstTxWarp prst="textPlain">
              <a:avLst>
                <a:gd name="adj" fmla="val 50000"/>
              </a:avLst>
            </a:prstTxWarp>
          </a:bodyPr>
          <a:lstStyle/>
          <a:p>
            <a:pPr algn="ctr"/>
            <a:r>
              <a:rPr lang="es-ES" sz="3600" b="1" kern="10" dirty="0">
                <a:ln w="9525">
                  <a:solidFill>
                    <a:srgbClr val="1116E9"/>
                  </a:solidFill>
                  <a:round/>
                  <a:headEnd/>
                  <a:tailEnd/>
                </a:ln>
                <a:blipFill dpi="0" rotWithShape="1">
                  <a:blip r:embed="rId4"/>
                  <a:srcRect/>
                  <a:stretch>
                    <a:fillRect/>
                  </a:stretch>
                </a:blipFill>
                <a:effectLst>
                  <a:glow rad="228600">
                    <a:schemeClr val="accent2">
                      <a:satMod val="175000"/>
                      <a:alpha val="40000"/>
                    </a:schemeClr>
                  </a:glow>
                  <a:outerShdw dist="35921" dir="2700000" algn="ctr" rotWithShape="0">
                    <a:schemeClr val="folHlink">
                      <a:alpha val="79999"/>
                    </a:schemeClr>
                  </a:outerShdw>
                </a:effectLst>
                <a:latin typeface="Forte"/>
              </a:rPr>
              <a:t>José Luis</a:t>
            </a:r>
          </a:p>
        </p:txBody>
      </p:sp>
      <p:pic>
        <p:nvPicPr>
          <p:cNvPr id="2052"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3"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10800000">
            <a:off x="0" y="6783388"/>
            <a:ext cx="9144000" cy="74612"/>
          </a:xfrm>
          <a:prstGeom prst="rect">
            <a:avLst/>
          </a:prstGeom>
          <a:noFill/>
          <a:ln w="9525">
            <a:noFill/>
            <a:miter lim="800000"/>
            <a:headEnd/>
            <a:tailEnd/>
          </a:ln>
        </p:spPr>
      </p:pic>
      <p:sp>
        <p:nvSpPr>
          <p:cNvPr id="11" name="10 Rectángulo"/>
          <p:cNvSpPr/>
          <p:nvPr/>
        </p:nvSpPr>
        <p:spPr>
          <a:xfrm>
            <a:off x="1357290" y="1214422"/>
            <a:ext cx="6929486" cy="5386090"/>
          </a:xfrm>
          <a:prstGeom prst="rect">
            <a:avLst/>
          </a:prstGeom>
        </p:spPr>
        <p:txBody>
          <a:bodyPr wrap="square">
            <a:spAutoFit/>
          </a:bodyPr>
          <a:lstStyle/>
          <a:p>
            <a:pPr algn="ctr"/>
            <a:r>
              <a:rPr lang="es-ES" sz="6600" b="1" i="1" dirty="0" smtClean="0">
                <a:ln w="17780" cmpd="sng">
                  <a:solidFill>
                    <a:srgbClr val="FFFFFF"/>
                  </a:solidFill>
                  <a:prstDash val="solid"/>
                  <a:miter lim="800000"/>
                </a:ln>
                <a:solidFill>
                  <a:srgbClr val="FF0000"/>
                </a:solidFill>
                <a:effectLst>
                  <a:glow rad="228600">
                    <a:schemeClr val="accent2">
                      <a:satMod val="175000"/>
                      <a:alpha val="40000"/>
                    </a:schemeClr>
                  </a:glow>
                  <a:outerShdw blurRad="50800" algn="tl" rotWithShape="0">
                    <a:srgbClr val="000000"/>
                  </a:outerShdw>
                </a:effectLst>
              </a:rPr>
              <a:t>UN FUERTE ABRAZO</a:t>
            </a:r>
          </a:p>
          <a:p>
            <a:pPr algn="ctr"/>
            <a:r>
              <a:rPr lang="es-ES" sz="6600" b="1" i="1" dirty="0" smtClean="0">
                <a:ln w="17780" cmpd="sng">
                  <a:solidFill>
                    <a:srgbClr val="FFFFFF"/>
                  </a:solidFill>
                  <a:prstDash val="solid"/>
                  <a:miter lim="800000"/>
                </a:ln>
                <a:solidFill>
                  <a:srgbClr val="FF0000"/>
                </a:solidFill>
                <a:effectLst>
                  <a:glow rad="228600">
                    <a:schemeClr val="accent2">
                      <a:satMod val="175000"/>
                      <a:alpha val="40000"/>
                    </a:schemeClr>
                  </a:glow>
                  <a:outerShdw blurRad="50800" algn="tl" rotWithShape="0">
                    <a:srgbClr val="000000"/>
                  </a:outerShdw>
                </a:effectLst>
              </a:rPr>
              <a:t>QUE TENGAS UN</a:t>
            </a:r>
          </a:p>
          <a:p>
            <a:pPr algn="ctr"/>
            <a:r>
              <a:rPr lang="es-ES" sz="6600" b="1" i="1" dirty="0" smtClean="0">
                <a:ln w="17780" cmpd="sng">
                  <a:solidFill>
                    <a:srgbClr val="FFFFFF"/>
                  </a:solidFill>
                  <a:prstDash val="solid"/>
                  <a:miter lim="800000"/>
                </a:ln>
                <a:solidFill>
                  <a:srgbClr val="FF0000"/>
                </a:solidFill>
                <a:effectLst>
                  <a:glow rad="228600">
                    <a:schemeClr val="accent2">
                      <a:satMod val="175000"/>
                      <a:alpha val="40000"/>
                    </a:schemeClr>
                  </a:glow>
                  <a:outerShdw blurRad="50800" algn="tl" rotWithShape="0">
                    <a:srgbClr val="000000"/>
                  </a:outerShdw>
                </a:effectLst>
              </a:rPr>
              <a:t>BUEN DIA</a:t>
            </a:r>
          </a:p>
          <a:p>
            <a:pPr algn="ctr"/>
            <a:endParaRPr lang="es-ES" sz="8000" b="1" i="1" dirty="0">
              <a:ln w="17780" cmpd="sng">
                <a:solidFill>
                  <a:srgbClr val="FFFFFF"/>
                </a:solidFill>
                <a:prstDash val="solid"/>
                <a:miter lim="800000"/>
              </a:ln>
              <a:solidFill>
                <a:srgbClr val="FF0000"/>
              </a:solidFill>
              <a:effectLst>
                <a:glow rad="228600">
                  <a:schemeClr val="accent2">
                    <a:satMod val="175000"/>
                    <a:alpha val="40000"/>
                  </a:schemeClr>
                </a:glow>
                <a:outerShdw blurRad="50800" algn="tl" rotWithShape="0">
                  <a:srgbClr val="000000"/>
                </a:outerShdw>
              </a:effectLst>
            </a:endParaRPr>
          </a:p>
        </p:txBody>
      </p:sp>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17" presetClass="entr" presetSubtype="10" fill="hold" nodeType="withEffect">
                                  <p:stCondLst>
                                    <p:cond delay="0"/>
                                  </p:stCondLst>
                                  <p:childTnLst>
                                    <p:set>
                                      <p:cBhvr>
                                        <p:cTn id="9" dur="1" fill="hold">
                                          <p:stCondLst>
                                            <p:cond delay="0"/>
                                          </p:stCondLst>
                                        </p:cTn>
                                        <p:tgtEl>
                                          <p:spTgt spid="11">
                                            <p:txEl>
                                              <p:pRg st="0" end="0"/>
                                            </p:txEl>
                                          </p:spTgt>
                                        </p:tgtEl>
                                        <p:attrNameLst>
                                          <p:attrName>style.visibility</p:attrName>
                                        </p:attrNameLst>
                                      </p:cBhvr>
                                      <p:to>
                                        <p:strVal val="visible"/>
                                      </p:to>
                                    </p:set>
                                    <p:anim calcmode="lin" valueType="num">
                                      <p:cBhvr>
                                        <p:cTn id="10" dur="30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11" dur="3000" fill="hold"/>
                                        <p:tgtEl>
                                          <p:spTgt spid="11">
                                            <p:txEl>
                                              <p:pRg st="0" end="0"/>
                                            </p:txEl>
                                          </p:spTgt>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11">
                                            <p:txEl>
                                              <p:pRg st="1" end="1"/>
                                            </p:txEl>
                                          </p:spTgt>
                                        </p:tgtEl>
                                        <p:attrNameLst>
                                          <p:attrName>style.visibility</p:attrName>
                                        </p:attrNameLst>
                                      </p:cBhvr>
                                      <p:to>
                                        <p:strVal val="visible"/>
                                      </p:to>
                                    </p:set>
                                    <p:anim calcmode="lin" valueType="num">
                                      <p:cBhvr>
                                        <p:cTn id="14" dur="3000" fill="hold"/>
                                        <p:tgtEl>
                                          <p:spTgt spid="11">
                                            <p:txEl>
                                              <p:pRg st="1" end="1"/>
                                            </p:txEl>
                                          </p:spTgt>
                                        </p:tgtEl>
                                        <p:attrNameLst>
                                          <p:attrName>ppt_w</p:attrName>
                                        </p:attrNameLst>
                                      </p:cBhvr>
                                      <p:tavLst>
                                        <p:tav tm="0">
                                          <p:val>
                                            <p:fltVal val="0"/>
                                          </p:val>
                                        </p:tav>
                                        <p:tav tm="100000">
                                          <p:val>
                                            <p:strVal val="#ppt_w"/>
                                          </p:val>
                                        </p:tav>
                                      </p:tavLst>
                                    </p:anim>
                                    <p:anim calcmode="lin" valueType="num">
                                      <p:cBhvr>
                                        <p:cTn id="15" dur="3000" fill="hold"/>
                                        <p:tgtEl>
                                          <p:spTgt spid="11">
                                            <p:txEl>
                                              <p:pRg st="1" end="1"/>
                                            </p:txEl>
                                          </p:spTgt>
                                        </p:tgtEl>
                                        <p:attrNameLst>
                                          <p:attrName>ppt_h</p:attrName>
                                        </p:attrNameLst>
                                      </p:cBhvr>
                                      <p:tavLst>
                                        <p:tav tm="0">
                                          <p:val>
                                            <p:strVal val="#ppt_h"/>
                                          </p:val>
                                        </p:tav>
                                        <p:tav tm="100000">
                                          <p:val>
                                            <p:strVal val="#ppt_h"/>
                                          </p:val>
                                        </p:tav>
                                      </p:tavLst>
                                    </p:anim>
                                  </p:childTnLst>
                                </p:cTn>
                              </p:par>
                              <p:par>
                                <p:cTn id="16" presetID="17" presetClass="entr" presetSubtype="10" fill="hold" nodeType="withEffect">
                                  <p:stCondLst>
                                    <p:cond delay="0"/>
                                  </p:stCondLst>
                                  <p:childTnLst>
                                    <p:set>
                                      <p:cBhvr>
                                        <p:cTn id="17" dur="1" fill="hold">
                                          <p:stCondLst>
                                            <p:cond delay="0"/>
                                          </p:stCondLst>
                                        </p:cTn>
                                        <p:tgtEl>
                                          <p:spTgt spid="11">
                                            <p:txEl>
                                              <p:pRg st="2" end="2"/>
                                            </p:txEl>
                                          </p:spTgt>
                                        </p:tgtEl>
                                        <p:attrNameLst>
                                          <p:attrName>style.visibility</p:attrName>
                                        </p:attrNameLst>
                                      </p:cBhvr>
                                      <p:to>
                                        <p:strVal val="visible"/>
                                      </p:to>
                                    </p:set>
                                    <p:anim calcmode="lin" valueType="num">
                                      <p:cBhvr>
                                        <p:cTn id="18" dur="3000" fill="hold"/>
                                        <p:tgtEl>
                                          <p:spTgt spid="11">
                                            <p:txEl>
                                              <p:pRg st="2" end="2"/>
                                            </p:txEl>
                                          </p:spTgt>
                                        </p:tgtEl>
                                        <p:attrNameLst>
                                          <p:attrName>ppt_w</p:attrName>
                                        </p:attrNameLst>
                                      </p:cBhvr>
                                      <p:tavLst>
                                        <p:tav tm="0">
                                          <p:val>
                                            <p:fltVal val="0"/>
                                          </p:val>
                                        </p:tav>
                                        <p:tav tm="100000">
                                          <p:val>
                                            <p:strVal val="#ppt_w"/>
                                          </p:val>
                                        </p:tav>
                                      </p:tavLst>
                                    </p:anim>
                                    <p:anim calcmode="lin" valueType="num">
                                      <p:cBhvr>
                                        <p:cTn id="19" dur="3000" fill="hold"/>
                                        <p:tgtEl>
                                          <p:spTgt spid="11">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ALIMENTOS QUE JAMAS DEBES CONGELA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ALIMENTOS QUE JAMAS DEBES CONGELAR</Template>
  <TotalTime>12</TotalTime>
  <Words>547</Words>
  <Application>Microsoft Office PowerPoint</Application>
  <PresentationFormat>Presentación en pantalla (4:3)</PresentationFormat>
  <Paragraphs>43</Paragraphs>
  <Slides>31</Slides>
  <Notes>3</Notes>
  <HiddenSlides>0</HiddenSlides>
  <MMClips>1</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ALIMENTOS QUE JAMAS DEBES CONGELAR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2016-01-30T09:11:59Z</dcterms:created>
  <dcterms:modified xsi:type="dcterms:W3CDTF">2016-01-30T09:24:01Z</dcterms:modified>
</cp:coreProperties>
</file>