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70" r:id="rId4"/>
    <p:sldId id="269" r:id="rId5"/>
    <p:sldId id="268" r:id="rId6"/>
    <p:sldId id="267" r:id="rId7"/>
    <p:sldId id="266" r:id="rId8"/>
    <p:sldId id="265" r:id="rId9"/>
    <p:sldId id="264" r:id="rId10"/>
    <p:sldId id="263" r:id="rId11"/>
    <p:sldId id="262" r:id="rId12"/>
    <p:sldId id="261" r:id="rId13"/>
    <p:sldId id="276" r:id="rId14"/>
    <p:sldId id="275" r:id="rId15"/>
    <p:sldId id="274" r:id="rId16"/>
    <p:sldId id="273" r:id="rId17"/>
    <p:sldId id="272" r:id="rId18"/>
    <p:sldId id="271" r:id="rId19"/>
    <p:sldId id="260" r:id="rId20"/>
    <p:sldId id="259" r:id="rId21"/>
    <p:sldId id="258" r:id="rId22"/>
    <p:sldId id="257" r:id="rId23"/>
    <p:sldId id="278" r:id="rId24"/>
    <p:sldId id="279" r:id="rId2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O5xrfkN9Y/msDsxhAPbTqA==" hashData="+lJq/pdp+2NMYpir7LSRLPaZp8w="/>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57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57F9DED5-B476-4835-800A-2A685F076F22}" type="datetimeFigureOut">
              <a:rPr lang="es-ES" smtClean="0"/>
              <a:pPr/>
              <a:t>29/01/2014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15EEF82-913E-4EB2-AEA5-7D873DE9B332}"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7F9DED5-B476-4835-800A-2A685F076F22}" type="datetimeFigureOut">
              <a:rPr lang="es-ES" smtClean="0"/>
              <a:pPr/>
              <a:t>29/01/2014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15EEF82-913E-4EB2-AEA5-7D873DE9B332}"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7F9DED5-B476-4835-800A-2A685F076F22}" type="datetimeFigureOut">
              <a:rPr lang="es-ES" smtClean="0"/>
              <a:pPr/>
              <a:t>29/01/2014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15EEF82-913E-4EB2-AEA5-7D873DE9B332}"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7F9DED5-B476-4835-800A-2A685F076F22}" type="datetimeFigureOut">
              <a:rPr lang="es-ES" smtClean="0"/>
              <a:pPr/>
              <a:t>29/01/2014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15EEF82-913E-4EB2-AEA5-7D873DE9B332}"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57F9DED5-B476-4835-800A-2A685F076F22}" type="datetimeFigureOut">
              <a:rPr lang="es-ES" smtClean="0"/>
              <a:pPr/>
              <a:t>29/01/2014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15EEF82-913E-4EB2-AEA5-7D873DE9B332}"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7F9DED5-B476-4835-800A-2A685F076F22}" type="datetimeFigureOut">
              <a:rPr lang="es-ES" smtClean="0"/>
              <a:pPr/>
              <a:t>29/01/2014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15EEF82-913E-4EB2-AEA5-7D873DE9B332}"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7F9DED5-B476-4835-800A-2A685F076F22}" type="datetimeFigureOut">
              <a:rPr lang="es-ES" smtClean="0"/>
              <a:pPr/>
              <a:t>29/01/2014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15EEF82-913E-4EB2-AEA5-7D873DE9B332}"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7F9DED5-B476-4835-800A-2A685F076F22}" type="datetimeFigureOut">
              <a:rPr lang="es-ES" smtClean="0"/>
              <a:pPr/>
              <a:t>29/01/2014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15EEF82-913E-4EB2-AEA5-7D873DE9B332}"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7F9DED5-B476-4835-800A-2A685F076F22}" type="datetimeFigureOut">
              <a:rPr lang="es-ES" smtClean="0"/>
              <a:pPr/>
              <a:t>29/01/2014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15EEF82-913E-4EB2-AEA5-7D873DE9B332}"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7F9DED5-B476-4835-800A-2A685F076F22}" type="datetimeFigureOut">
              <a:rPr lang="es-ES" smtClean="0"/>
              <a:pPr/>
              <a:t>29/01/2014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15EEF82-913E-4EB2-AEA5-7D873DE9B332}"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7F9DED5-B476-4835-800A-2A685F076F22}" type="datetimeFigureOut">
              <a:rPr lang="es-ES" smtClean="0"/>
              <a:pPr/>
              <a:t>29/01/2014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15EEF82-913E-4EB2-AEA5-7D873DE9B332}"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723189E4-96CF-4644-810B-7B9161EFDEF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F9DED5-B476-4835-800A-2A685F076F22}" type="datetimeFigureOut">
              <a:rPr lang="es-ES" smtClean="0"/>
              <a:pPr/>
              <a:t>29/01/2014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5EEF82-913E-4EB2-AEA5-7D873DE9B332}"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4263A307-B0BD-428F-9C63-2D59291BC1F0}" type="slidenum">
              <a:rPr lang="es-ES_tradnl">
                <a:solidFill>
                  <a:srgbClr val="000000"/>
                </a:solidFill>
              </a:rPr>
              <a:pPr fontAlgn="base">
                <a:spcBef>
                  <a:spcPct val="0"/>
                </a:spcBef>
                <a:spcAft>
                  <a:spcPct val="0"/>
                </a:spcAft>
              </a:pPr>
              <a:t>‹Nº›</a:t>
            </a:fld>
            <a:endParaRPr lang="es-ES_tradnl">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jpeg"/><Relationship Id="rId1" Type="http://schemas.openxmlformats.org/officeDocument/2006/relationships/slideLayout" Target="../slideLayouts/slideLayout1.xml"/><Relationship Id="rId4" Type="http://schemas.openxmlformats.org/officeDocument/2006/relationships/image" Target="../media/image26.gif"/></Relationships>
</file>

<file path=ppt/slides/_rels/slide10.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2.gif"/><Relationship Id="rId7" Type="http://schemas.openxmlformats.org/officeDocument/2006/relationships/image" Target="../media/image36.gif"/><Relationship Id="rId2" Type="http://schemas.openxmlformats.org/officeDocument/2006/relationships/image" Target="../media/image31.gif"/><Relationship Id="rId1" Type="http://schemas.openxmlformats.org/officeDocument/2006/relationships/slideLayout" Target="../slideLayouts/slideLayout1.xml"/><Relationship Id="rId6" Type="http://schemas.openxmlformats.org/officeDocument/2006/relationships/image" Target="../media/image35.gif"/><Relationship Id="rId5" Type="http://schemas.openxmlformats.org/officeDocument/2006/relationships/image" Target="../media/image34.gif"/><Relationship Id="rId4" Type="http://schemas.openxmlformats.org/officeDocument/2006/relationships/image" Target="../media/image33.gif"/></Relationships>
</file>

<file path=ppt/slides/_rels/slide13.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image" Target="../media/image37.jpeg"/><Relationship Id="rId1" Type="http://schemas.openxmlformats.org/officeDocument/2006/relationships/slideLayout" Target="../slideLayouts/slideLayout1.xml"/><Relationship Id="rId4" Type="http://schemas.openxmlformats.org/officeDocument/2006/relationships/image" Target="../media/image39.gif"/></Relationships>
</file>

<file path=ppt/slides/_rels/slide14.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image" Target="../media/image40.jpeg"/><Relationship Id="rId1" Type="http://schemas.openxmlformats.org/officeDocument/2006/relationships/slideLayout" Target="../slideLayouts/slideLayout1.xml"/><Relationship Id="rId4" Type="http://schemas.openxmlformats.org/officeDocument/2006/relationships/image" Target="../media/image42.gif"/></Relationships>
</file>

<file path=ppt/slides/_rels/slide15.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6.gif"/><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47.jpeg"/><Relationship Id="rId1" Type="http://schemas.openxmlformats.org/officeDocument/2006/relationships/slideLayout" Target="../slideLayouts/slideLayout1.xml"/><Relationship Id="rId4" Type="http://schemas.openxmlformats.org/officeDocument/2006/relationships/image" Target="../media/image49.gif"/></Relationships>
</file>

<file path=ppt/slides/_rels/slide18.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image" Target="../media/image52.jpeg"/><Relationship Id="rId1" Type="http://schemas.openxmlformats.org/officeDocument/2006/relationships/slideLayout" Target="../slideLayouts/slideLayout1.xml"/><Relationship Id="rId4" Type="http://schemas.openxmlformats.org/officeDocument/2006/relationships/image" Target="../media/image54.gif"/></Relationships>
</file>

<file path=ppt/slides/_rels/slide20.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8.gif"/><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1.png"/><Relationship Id="rId7" Type="http://schemas.openxmlformats.org/officeDocument/2006/relationships/image" Target="../media/image63.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4.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2.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www.smiliz.fr/glitters/img.php?f=ARIBLK&amp;t=60&amp;txt=Los+10+mejores&amp;a=1&amp;chx=3e27904&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1403648" y="1484784"/>
            <a:ext cx="6429375" cy="838200"/>
          </a:xfrm>
          <a:prstGeom prst="rect">
            <a:avLst/>
          </a:prstGeom>
          <a:noFill/>
        </p:spPr>
      </p:pic>
      <p:pic>
        <p:nvPicPr>
          <p:cNvPr id="31748" name="Picture 4" descr="http://www.smiliz.fr/glitters/img.php?f=ARIBLK&amp;t=60&amp;txt=T%E9s+de+hierbas&amp;a=1&amp;chx=3e27904&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1403648" y="2348880"/>
            <a:ext cx="6248400" cy="685800"/>
          </a:xfrm>
          <a:prstGeom prst="rect">
            <a:avLst/>
          </a:prstGeom>
          <a:noFill/>
        </p:spPr>
      </p:pic>
      <p:pic>
        <p:nvPicPr>
          <p:cNvPr id="31750" name="Picture 6" descr="http://www.smiliz.fr/glitters/img.php?f=ARIBLK&amp;t=60&amp;txt=para+bajar&amp;a=1&amp;chx=3e27904&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5" cstate="print"/>
          <a:srcRect/>
          <a:stretch>
            <a:fillRect/>
          </a:stretch>
        </p:blipFill>
        <p:spPr bwMode="auto">
          <a:xfrm>
            <a:off x="2411760" y="3212976"/>
            <a:ext cx="4371975" cy="828675"/>
          </a:xfrm>
          <a:prstGeom prst="rect">
            <a:avLst/>
          </a:prstGeom>
          <a:noFill/>
        </p:spPr>
      </p:pic>
      <p:pic>
        <p:nvPicPr>
          <p:cNvPr id="31752" name="Picture 8" descr="http://www.smiliz.fr/glitters/img.php?f=ARIBLK&amp;t=60&amp;txt=de+peso&amp;a=1&amp;chx=3e27904&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6" cstate="print"/>
          <a:srcRect/>
          <a:stretch>
            <a:fillRect/>
          </a:stretch>
        </p:blipFill>
        <p:spPr bwMode="auto">
          <a:xfrm>
            <a:off x="2843808" y="4077072"/>
            <a:ext cx="3352800" cy="819150"/>
          </a:xfrm>
          <a:prstGeom prst="rect">
            <a:avLst/>
          </a:prstGeom>
          <a:noFill/>
        </p:spPr>
      </p:pic>
      <p:pic>
        <p:nvPicPr>
          <p:cNvPr id="31754" name="Picture 10" descr="C:\Users\Usuario\Desktop\descargas\zzzzzzzzMARCOS\marcos rusos últimos\11052209521474531[1] (FILEminimizer).gif"/>
          <p:cNvPicPr>
            <a:picLocks noChangeAspect="1" noChangeArrowheads="1"/>
          </p:cNvPicPr>
          <p:nvPr/>
        </p:nvPicPr>
        <p:blipFill>
          <a:blip r:embed="rId7" cstate="print"/>
          <a:srcRect/>
          <a:stretch>
            <a:fillRect/>
          </a:stretch>
        </p:blipFill>
        <p:spPr bwMode="auto">
          <a:xfrm>
            <a:off x="0" y="0"/>
            <a:ext cx="9144000" cy="6858000"/>
          </a:xfrm>
          <a:prstGeom prst="rect">
            <a:avLst/>
          </a:prstGeom>
          <a:noFill/>
        </p:spPr>
      </p:pic>
      <p:pic>
        <p:nvPicPr>
          <p:cNvPr id="31756" name="Picture 12" descr="http://www.smiliz.fr/glitters/img.php?f=ARIBLK&amp;t=30&amp;txt=Autor+Tom%E1s+MF&amp;a=1&amp;chx=39f9de5&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8" cstate="print"/>
          <a:srcRect/>
          <a:stretch>
            <a:fillRect/>
          </a:stretch>
        </p:blipFill>
        <p:spPr bwMode="auto">
          <a:xfrm>
            <a:off x="2699792" y="980728"/>
            <a:ext cx="3495675" cy="400050"/>
          </a:xfrm>
          <a:prstGeom prst="rect">
            <a:avLst/>
          </a:prstGeom>
          <a:noFill/>
        </p:spPr>
      </p:pic>
      <p:pic>
        <p:nvPicPr>
          <p:cNvPr id="31758" name="Picture 14" descr="http://www.smiliz.fr/glitters/img.php?f=ARIBLK&amp;t=30&amp;txt=Ir+pulsando&amp;a=1&amp;chx=df1a592&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9" cstate="print"/>
          <a:srcRect/>
          <a:stretch>
            <a:fillRect/>
          </a:stretch>
        </p:blipFill>
        <p:spPr bwMode="auto">
          <a:xfrm>
            <a:off x="5580112" y="5445224"/>
            <a:ext cx="2428875" cy="476250"/>
          </a:xfrm>
          <a:prstGeom prst="rect">
            <a:avLst/>
          </a:prstGeom>
          <a:noFill/>
        </p:spPr>
      </p:pic>
      <p:pic>
        <p:nvPicPr>
          <p:cNvPr id="31759" name="Picture 15" descr="C:\Users\Usuario\Desktop\descargas\ZNECESARIO PARA PPS\0_aecad_981af6a3_S[1].gif"/>
          <p:cNvPicPr>
            <a:picLocks noChangeAspect="1" noChangeArrowheads="1" noCrop="1"/>
          </p:cNvPicPr>
          <p:nvPr/>
        </p:nvPicPr>
        <p:blipFill>
          <a:blip r:embed="rId10" cstate="print"/>
          <a:srcRect/>
          <a:stretch>
            <a:fillRect/>
          </a:stretch>
        </p:blipFill>
        <p:spPr bwMode="auto">
          <a:xfrm>
            <a:off x="7020272" y="4581128"/>
            <a:ext cx="904875" cy="866775"/>
          </a:xfrm>
          <a:prstGeom prst="rect">
            <a:avLst/>
          </a:prstGeom>
          <a:noFill/>
        </p:spPr>
      </p:pic>
      <p:pic>
        <p:nvPicPr>
          <p:cNvPr id="31760" name="Picture 16" descr="C:\Users\Usuario\Desktop\descargas\ZNECESARIO PARA PPS\30af75575251[1].gif"/>
          <p:cNvPicPr>
            <a:picLocks noChangeAspect="1" noChangeArrowheads="1" noCrop="1"/>
          </p:cNvPicPr>
          <p:nvPr/>
        </p:nvPicPr>
        <p:blipFill>
          <a:blip r:embed="rId11" cstate="print"/>
          <a:srcRect/>
          <a:stretch>
            <a:fillRect/>
          </a:stretch>
        </p:blipFill>
        <p:spPr bwMode="auto">
          <a:xfrm>
            <a:off x="1691680" y="5085184"/>
            <a:ext cx="576064" cy="718898"/>
          </a:xfrm>
          <a:prstGeom prst="rect">
            <a:avLst/>
          </a:prstGeom>
          <a:noFill/>
        </p:spPr>
      </p:pic>
    </p:spTree>
  </p:cSld>
  <p:clrMapOvr>
    <a:masterClrMapping/>
  </p:clrMapOvr>
  <p:transition>
    <p:sndAc>
      <p:stSnd loop="1">
        <p:snd r:embed="rId2" name="Chris Spheeris - 03 - Seveness me lo envio teres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 de ortigas (FILEminimizer).jpg"/>
          <p:cNvPicPr>
            <a:picLocks noChangeAspect="1"/>
          </p:cNvPicPr>
          <p:nvPr/>
        </p:nvPicPr>
        <p:blipFill>
          <a:blip r:embed="rId2" cstate="print"/>
          <a:stretch>
            <a:fillRect/>
          </a:stretch>
        </p:blipFill>
        <p:spPr>
          <a:xfrm>
            <a:off x="0" y="0"/>
            <a:ext cx="9144000" cy="4797152"/>
          </a:xfrm>
          <a:prstGeom prst="rect">
            <a:avLst/>
          </a:prstGeom>
        </p:spPr>
      </p:pic>
      <p:pic>
        <p:nvPicPr>
          <p:cNvPr id="17413" name="Picture 5" descr="http://www.smiliz.fr/glitters/img.php?f=ARIBLK&amp;t=40&amp;txt=El+te+de+ortiga&amp;a=1&amp;chx=b0506fe&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2555776" y="4797152"/>
            <a:ext cx="4048125" cy="590550"/>
          </a:xfrm>
          <a:prstGeom prst="rect">
            <a:avLst/>
          </a:prstGeom>
          <a:noFill/>
        </p:spPr>
      </p:pic>
      <p:sp>
        <p:nvSpPr>
          <p:cNvPr id="5" name="4 CuadroTexto"/>
          <p:cNvSpPr txBox="1"/>
          <p:nvPr/>
        </p:nvSpPr>
        <p:spPr>
          <a:xfrm>
            <a:off x="0" y="5288340"/>
            <a:ext cx="9144000" cy="1569660"/>
          </a:xfrm>
          <a:prstGeom prst="rect">
            <a:avLst/>
          </a:prstGeom>
          <a:noFill/>
        </p:spPr>
        <p:txBody>
          <a:bodyPr wrap="square" rtlCol="0">
            <a:spAutoFit/>
          </a:bodyPr>
          <a:lstStyle/>
          <a:p>
            <a:pPr algn="ctr"/>
            <a:r>
              <a:rPr lang="es-ES" sz="1600" dirty="0" smtClean="0">
                <a:solidFill>
                  <a:srgbClr val="FFFF00"/>
                </a:solidFill>
                <a:latin typeface="Arial Black" pitchFamily="34" charset="0"/>
              </a:rPr>
              <a:t>Esta forma de té, que tiene un efecto beneficioso en pacientes anémicos contiene vitaminas (C, K, B12, A) y de calcio. Se recomienda tomar mientras hace dieta. También ayuda a combatir varias enfermedades como el reumatismo, diabetes, úlceras, cálculos renales. El té es también capaz de mejorar el sistema inmunológico, prevenir la inflamación y también ayuda a controlar el apetito.</a:t>
            </a:r>
            <a:endParaRPr lang="es-ES" sz="1600" dirty="0">
              <a:solidFill>
                <a:srgbClr val="FFFF00"/>
              </a:solidFill>
              <a:latin typeface="Arial Black"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 verde (FILEminimizer).jpg"/>
          <p:cNvPicPr>
            <a:picLocks noChangeAspect="1"/>
          </p:cNvPicPr>
          <p:nvPr/>
        </p:nvPicPr>
        <p:blipFill>
          <a:blip r:embed="rId2" cstate="print"/>
          <a:stretch>
            <a:fillRect/>
          </a:stretch>
        </p:blipFill>
        <p:spPr>
          <a:xfrm>
            <a:off x="0" y="0"/>
            <a:ext cx="9131300" cy="5157192"/>
          </a:xfrm>
          <a:prstGeom prst="rect">
            <a:avLst/>
          </a:prstGeom>
        </p:spPr>
      </p:pic>
      <p:pic>
        <p:nvPicPr>
          <p:cNvPr id="18434" name="Picture 2" descr="http://www.smiliz.fr/glitters/img.php?f=ARIBLK&amp;t=40&amp;txt=Te+verde&amp;a=1&amp;chx=b0506fe&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2987824" y="5229200"/>
            <a:ext cx="2514600" cy="495300"/>
          </a:xfrm>
          <a:prstGeom prst="rect">
            <a:avLst/>
          </a:prstGeom>
          <a:noFill/>
        </p:spPr>
      </p:pic>
      <p:sp>
        <p:nvSpPr>
          <p:cNvPr id="4" name="3 CuadroTexto"/>
          <p:cNvSpPr txBox="1"/>
          <p:nvPr/>
        </p:nvSpPr>
        <p:spPr>
          <a:xfrm>
            <a:off x="0" y="5877272"/>
            <a:ext cx="9144000" cy="646331"/>
          </a:xfrm>
          <a:prstGeom prst="rect">
            <a:avLst/>
          </a:prstGeom>
          <a:noFill/>
        </p:spPr>
        <p:txBody>
          <a:bodyPr wrap="square" rtlCol="0">
            <a:spAutoFit/>
          </a:bodyPr>
          <a:lstStyle/>
          <a:p>
            <a:pPr algn="ctr"/>
            <a:r>
              <a:rPr lang="es-ES" dirty="0" smtClean="0">
                <a:solidFill>
                  <a:srgbClr val="FFFF00"/>
                </a:solidFill>
                <a:latin typeface="Arial Black" pitchFamily="34" charset="0"/>
              </a:rPr>
              <a:t>Este es un antioxidante eficaz que disuelve la grasa, reduce la absorción de ácidos grasos y los niveles de colesterol.</a:t>
            </a:r>
            <a:endParaRPr lang="es-ES" dirty="0">
              <a:solidFill>
                <a:srgbClr val="FFFF00"/>
              </a:solidFill>
              <a:latin typeface="Arial Black"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 hojas de morera (FILEminimizer).jpg"/>
          <p:cNvPicPr>
            <a:picLocks noChangeAspect="1"/>
          </p:cNvPicPr>
          <p:nvPr/>
        </p:nvPicPr>
        <p:blipFill>
          <a:blip r:embed="rId2" cstate="print"/>
          <a:stretch>
            <a:fillRect/>
          </a:stretch>
        </p:blipFill>
        <p:spPr>
          <a:xfrm>
            <a:off x="0" y="0"/>
            <a:ext cx="9144000" cy="5013176"/>
          </a:xfrm>
          <a:prstGeom prst="rect">
            <a:avLst/>
          </a:prstGeom>
        </p:spPr>
      </p:pic>
      <p:pic>
        <p:nvPicPr>
          <p:cNvPr id="19458" name="Picture 2" descr="http://www.smiliz.fr/glitters/img.php?f=ARIBLK&amp;t=30&amp;txt=T%E9+de+hojas+de+morera&amp;a=1&amp;chx=b0506fe&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2123728" y="5157192"/>
            <a:ext cx="4781550" cy="485775"/>
          </a:xfrm>
          <a:prstGeom prst="rect">
            <a:avLst/>
          </a:prstGeom>
          <a:noFill/>
        </p:spPr>
      </p:pic>
      <p:sp>
        <p:nvSpPr>
          <p:cNvPr id="4" name="3 CuadroTexto"/>
          <p:cNvSpPr txBox="1"/>
          <p:nvPr/>
        </p:nvSpPr>
        <p:spPr>
          <a:xfrm>
            <a:off x="0" y="5780782"/>
            <a:ext cx="9144000" cy="1077218"/>
          </a:xfrm>
          <a:prstGeom prst="rect">
            <a:avLst/>
          </a:prstGeom>
          <a:noFill/>
        </p:spPr>
        <p:txBody>
          <a:bodyPr wrap="square" rtlCol="0">
            <a:spAutoFit/>
          </a:bodyPr>
          <a:lstStyle/>
          <a:p>
            <a:pPr algn="ctr"/>
            <a:r>
              <a:rPr lang="es-ES" sz="1600" dirty="0" smtClean="0">
                <a:solidFill>
                  <a:srgbClr val="FFFF00"/>
                </a:solidFill>
                <a:latin typeface="Arial Black" pitchFamily="34" charset="0"/>
              </a:rPr>
              <a:t>Durante este tipo de té de infusión se recomienda utilizar hojas secas. Té de hojas de morera no sólo es útil durante una dieta, sino que también ayuda a hacer frente a dolencias tales como úlceras, gastritis y diarrea. Es un milagro de la naturaleza.</a:t>
            </a:r>
            <a:endParaRPr lang="es-ES" sz="1600" dirty="0">
              <a:solidFill>
                <a:srgbClr val="FFFF00"/>
              </a:solidFill>
              <a:latin typeface="Arial Black"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 de diente de leon (FILEminimizer).jpg"/>
          <p:cNvPicPr>
            <a:picLocks noChangeAspect="1"/>
          </p:cNvPicPr>
          <p:nvPr/>
        </p:nvPicPr>
        <p:blipFill>
          <a:blip r:embed="rId2" cstate="print"/>
          <a:stretch>
            <a:fillRect/>
          </a:stretch>
        </p:blipFill>
        <p:spPr>
          <a:xfrm>
            <a:off x="0" y="0"/>
            <a:ext cx="9144000" cy="5013176"/>
          </a:xfrm>
          <a:prstGeom prst="rect">
            <a:avLst/>
          </a:prstGeom>
        </p:spPr>
      </p:pic>
      <p:pic>
        <p:nvPicPr>
          <p:cNvPr id="20482" name="Picture 2" descr="http://www.smiliz.fr/glitters/img.php?f=ARIBLK&amp;t=30&amp;txt=T%E9+de+diente+de+le%F3n&amp;a=1&amp;chx=b0506fe&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2411760" y="5013176"/>
            <a:ext cx="4362450" cy="400050"/>
          </a:xfrm>
          <a:prstGeom prst="rect">
            <a:avLst/>
          </a:prstGeom>
          <a:noFill/>
        </p:spPr>
      </p:pic>
      <p:sp>
        <p:nvSpPr>
          <p:cNvPr id="6" name="5 CuadroTexto"/>
          <p:cNvSpPr txBox="1"/>
          <p:nvPr/>
        </p:nvSpPr>
        <p:spPr>
          <a:xfrm>
            <a:off x="0" y="5733256"/>
            <a:ext cx="9144000" cy="830997"/>
          </a:xfrm>
          <a:prstGeom prst="rect">
            <a:avLst/>
          </a:prstGeom>
          <a:noFill/>
        </p:spPr>
        <p:txBody>
          <a:bodyPr wrap="square" rtlCol="0">
            <a:spAutoFit/>
          </a:bodyPr>
          <a:lstStyle/>
          <a:p>
            <a:pPr algn="ctr"/>
            <a:r>
              <a:rPr lang="es-ES" sz="1600" dirty="0" smtClean="0">
                <a:solidFill>
                  <a:srgbClr val="FFFF00"/>
                </a:solidFill>
                <a:latin typeface="Arial Black" pitchFamily="34" charset="0"/>
              </a:rPr>
              <a:t>Este té tiene neutralizante potente y diuréticas. Es un tónico excelente que, además, reduce los niveles de colesterol. Es importante destacar que no beba antes de acostarse.</a:t>
            </a:r>
            <a:endParaRPr lang="es-ES" sz="1600" dirty="0">
              <a:solidFill>
                <a:srgbClr val="FFFF00"/>
              </a:solidFill>
              <a:latin typeface="Arial Black"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 negro (FILEminimizer).jpg"/>
          <p:cNvPicPr>
            <a:picLocks noChangeAspect="1"/>
          </p:cNvPicPr>
          <p:nvPr/>
        </p:nvPicPr>
        <p:blipFill>
          <a:blip r:embed="rId2" cstate="print"/>
          <a:stretch>
            <a:fillRect/>
          </a:stretch>
        </p:blipFill>
        <p:spPr>
          <a:xfrm>
            <a:off x="0" y="0"/>
            <a:ext cx="9144000" cy="5157192"/>
          </a:xfrm>
          <a:prstGeom prst="rect">
            <a:avLst/>
          </a:prstGeom>
        </p:spPr>
      </p:pic>
      <p:pic>
        <p:nvPicPr>
          <p:cNvPr id="21506" name="Picture 2" descr="http://www.smiliz.fr/glitters/img.php?f=ARIBLK&amp;t=30&amp;txt=El+t%E9+negro&amp;a=1&amp;chx=b0506fe&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3347864" y="5157192"/>
            <a:ext cx="2381250" cy="485775"/>
          </a:xfrm>
          <a:prstGeom prst="rect">
            <a:avLst/>
          </a:prstGeom>
          <a:noFill/>
        </p:spPr>
      </p:pic>
      <p:sp>
        <p:nvSpPr>
          <p:cNvPr id="4" name="3 CuadroTexto"/>
          <p:cNvSpPr txBox="1"/>
          <p:nvPr/>
        </p:nvSpPr>
        <p:spPr>
          <a:xfrm>
            <a:off x="0" y="5589240"/>
            <a:ext cx="9144000" cy="1077218"/>
          </a:xfrm>
          <a:prstGeom prst="rect">
            <a:avLst/>
          </a:prstGeom>
          <a:noFill/>
        </p:spPr>
        <p:txBody>
          <a:bodyPr wrap="square" rtlCol="0">
            <a:spAutoFit/>
          </a:bodyPr>
          <a:lstStyle/>
          <a:p>
            <a:pPr algn="ctr"/>
            <a:r>
              <a:rPr lang="es-ES" sz="1600" dirty="0" smtClean="0">
                <a:solidFill>
                  <a:srgbClr val="FFFF00"/>
                </a:solidFill>
                <a:latin typeface="Arial Black" pitchFamily="34" charset="0"/>
              </a:rPr>
              <a:t>Té negro, recuerda su capacidad para luchar contra la grasa. Él es capaz de mejorar el metabolismo y regular los niveles de azúcar en la sangre. Y es  por medio de dos sustancias sorprendentes contenidas en el mismo y que tiene el mismo efecto que el de la insulina.</a:t>
            </a:r>
            <a:endParaRPr lang="es-ES" sz="1600" dirty="0">
              <a:solidFill>
                <a:srgbClr val="FFFF00"/>
              </a:solidFill>
              <a:latin typeface="Arial Black"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 de alcachofa (FILEminimizer).jpg"/>
          <p:cNvPicPr>
            <a:picLocks noChangeAspect="1"/>
          </p:cNvPicPr>
          <p:nvPr/>
        </p:nvPicPr>
        <p:blipFill>
          <a:blip r:embed="rId2" cstate="print"/>
          <a:stretch>
            <a:fillRect/>
          </a:stretch>
        </p:blipFill>
        <p:spPr>
          <a:xfrm>
            <a:off x="0" y="1"/>
            <a:ext cx="9144000" cy="4437111"/>
          </a:xfrm>
          <a:prstGeom prst="rect">
            <a:avLst/>
          </a:prstGeom>
        </p:spPr>
      </p:pic>
      <p:pic>
        <p:nvPicPr>
          <p:cNvPr id="22532" name="Picture 4" descr="http://www.smiliz.fr/glitters/img.php?f=ARIBLK&amp;t=30&amp;txt=T%E9+de+alcachofa&amp;a=1&amp;chx=245d520&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2699792" y="3933056"/>
            <a:ext cx="3448050" cy="400050"/>
          </a:xfrm>
          <a:prstGeom prst="rect">
            <a:avLst/>
          </a:prstGeom>
          <a:noFill/>
        </p:spPr>
      </p:pic>
      <p:sp>
        <p:nvSpPr>
          <p:cNvPr id="5" name="4 CuadroTexto"/>
          <p:cNvSpPr txBox="1"/>
          <p:nvPr/>
        </p:nvSpPr>
        <p:spPr>
          <a:xfrm>
            <a:off x="0" y="4437112"/>
            <a:ext cx="9144000" cy="2031325"/>
          </a:xfrm>
          <a:prstGeom prst="rect">
            <a:avLst/>
          </a:prstGeom>
          <a:noFill/>
        </p:spPr>
        <p:txBody>
          <a:bodyPr wrap="square" rtlCol="0">
            <a:spAutoFit/>
          </a:bodyPr>
          <a:lstStyle/>
          <a:p>
            <a:pPr algn="ctr"/>
            <a:r>
              <a:rPr lang="es-ES" dirty="0" smtClean="0">
                <a:solidFill>
                  <a:srgbClr val="FFFF00"/>
                </a:solidFill>
              </a:rPr>
              <a:t>Este es uno de los tipos más efectivos de té en el mercado. Es ideal para el uso diario. Las alcachofas son especialmente populares en el sur de Europa. Tienen una gran cantidad de vitaminas y minerales, y pueden comer casi todos los días. También (como el té de ellos) son importantes fuentes de hidratos de carbono, proteínas y antioxidantes. Té por sus propiedades medicinales está obligado sustancia principalmente activa incluida en alcachofas - a saber </a:t>
            </a:r>
            <a:r>
              <a:rPr lang="es-ES" dirty="0" err="1" smtClean="0">
                <a:solidFill>
                  <a:srgbClr val="FFFF00"/>
                </a:solidFill>
              </a:rPr>
              <a:t>tsinarin</a:t>
            </a:r>
            <a:r>
              <a:rPr lang="es-ES" dirty="0" smtClean="0">
                <a:solidFill>
                  <a:srgbClr val="FFFF00"/>
                </a:solidFill>
              </a:rPr>
              <a:t>. Este tipo de potasio, que es muy fuerte y tiene propiedades beneficiosas para el cuerpo. Ayuda a eliminar las toxinas y mejora la digestión.</a:t>
            </a:r>
            <a:endParaRPr lang="es-ES" dirty="0">
              <a:solidFill>
                <a:srgbClr val="FFFF00"/>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 de rosa mosqueta (FILEminimizer).jpg"/>
          <p:cNvPicPr>
            <a:picLocks noChangeAspect="1"/>
          </p:cNvPicPr>
          <p:nvPr/>
        </p:nvPicPr>
        <p:blipFill>
          <a:blip r:embed="rId2" cstate="print"/>
          <a:stretch>
            <a:fillRect/>
          </a:stretch>
        </p:blipFill>
        <p:spPr>
          <a:xfrm>
            <a:off x="0" y="0"/>
            <a:ext cx="9144000" cy="5517232"/>
          </a:xfrm>
          <a:prstGeom prst="rect">
            <a:avLst/>
          </a:prstGeom>
        </p:spPr>
      </p:pic>
      <p:pic>
        <p:nvPicPr>
          <p:cNvPr id="23554" name="Picture 2" descr="http://www.smiliz.fr/glitters/img.php?f=ARIBLK&amp;t=30&amp;txt=T%E9+de+Rosa+Mosqueta&amp;a=1&amp;chx=b0506fe&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2267744" y="4941168"/>
            <a:ext cx="4591050" cy="476250"/>
          </a:xfrm>
          <a:prstGeom prst="rect">
            <a:avLst/>
          </a:prstGeom>
          <a:noFill/>
        </p:spPr>
      </p:pic>
      <p:sp>
        <p:nvSpPr>
          <p:cNvPr id="4" name="3 CuadroTexto"/>
          <p:cNvSpPr txBox="1"/>
          <p:nvPr/>
        </p:nvSpPr>
        <p:spPr>
          <a:xfrm>
            <a:off x="0" y="5661248"/>
            <a:ext cx="9144000" cy="923330"/>
          </a:xfrm>
          <a:prstGeom prst="rect">
            <a:avLst/>
          </a:prstGeom>
          <a:noFill/>
        </p:spPr>
        <p:txBody>
          <a:bodyPr wrap="square" rtlCol="0">
            <a:spAutoFit/>
          </a:bodyPr>
          <a:lstStyle/>
          <a:p>
            <a:pPr algn="ctr"/>
            <a:r>
              <a:rPr lang="es-ES" dirty="0" smtClean="0">
                <a:solidFill>
                  <a:srgbClr val="FFFF00"/>
                </a:solidFill>
                <a:latin typeface="Arial Black" pitchFamily="34" charset="0"/>
              </a:rPr>
              <a:t>Este té elimina las toxinas del cuerpo, rico en vitamina C y tiene una propiedad neutralizante increíble. Es un diurético que promueve el flujo de bilis. En resumen, una parte de la salud en una taza.</a:t>
            </a:r>
            <a:endParaRPr lang="es-ES" dirty="0">
              <a:solidFill>
                <a:srgbClr val="FFFF00"/>
              </a:solidFill>
              <a:latin typeface="Arial Black"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 hecho de la seda del maiz (FILEminimizer).jpg"/>
          <p:cNvPicPr>
            <a:picLocks noChangeAspect="1"/>
          </p:cNvPicPr>
          <p:nvPr/>
        </p:nvPicPr>
        <p:blipFill>
          <a:blip r:embed="rId2" cstate="print"/>
          <a:stretch>
            <a:fillRect/>
          </a:stretch>
        </p:blipFill>
        <p:spPr>
          <a:xfrm>
            <a:off x="0" y="0"/>
            <a:ext cx="9144000" cy="5013176"/>
          </a:xfrm>
          <a:prstGeom prst="rect">
            <a:avLst/>
          </a:prstGeom>
        </p:spPr>
      </p:pic>
      <p:pic>
        <p:nvPicPr>
          <p:cNvPr id="24578" name="Picture 2" descr="http://www.smiliz.fr/glitters/img.php?f=ARIBLK&amp;t=30&amp;txt=El+t%E9+hecho+de+la+seda&amp;a=1&amp;chx=b0506fe&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1115616" y="4293096"/>
            <a:ext cx="4705350" cy="400050"/>
          </a:xfrm>
          <a:prstGeom prst="rect">
            <a:avLst/>
          </a:prstGeom>
          <a:noFill/>
        </p:spPr>
      </p:pic>
      <p:pic>
        <p:nvPicPr>
          <p:cNvPr id="24580" name="Picture 4" descr="http://www.smiliz.fr/glitters/img.php?f=ARIBLK&amp;t=30&amp;txt=del+ma%EDz&amp;a=1&amp;chx=b0506fe&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5796136" y="4293096"/>
            <a:ext cx="1857375" cy="400050"/>
          </a:xfrm>
          <a:prstGeom prst="rect">
            <a:avLst/>
          </a:prstGeom>
          <a:noFill/>
        </p:spPr>
      </p:pic>
      <p:sp>
        <p:nvSpPr>
          <p:cNvPr id="5" name="4 CuadroTexto"/>
          <p:cNvSpPr txBox="1"/>
          <p:nvPr/>
        </p:nvSpPr>
        <p:spPr>
          <a:xfrm>
            <a:off x="0" y="5157192"/>
            <a:ext cx="9144000" cy="1477328"/>
          </a:xfrm>
          <a:prstGeom prst="rect">
            <a:avLst/>
          </a:prstGeom>
          <a:noFill/>
        </p:spPr>
        <p:txBody>
          <a:bodyPr wrap="square" rtlCol="0">
            <a:spAutoFit/>
          </a:bodyPr>
          <a:lstStyle/>
          <a:p>
            <a:pPr algn="ctr"/>
            <a:r>
              <a:rPr lang="es-ES" dirty="0" smtClean="0">
                <a:solidFill>
                  <a:srgbClr val="FFFF00"/>
                </a:solidFill>
              </a:rPr>
              <a:t>Seda de maíz - la parte más común de la planta, que se utiliza en la medicina natural, ya que tiene sustancias valiosas. En estigmas contener potasio, calcio, silicio, saponina, aceite esencial, </a:t>
            </a:r>
            <a:r>
              <a:rPr lang="es-ES" dirty="0" err="1" smtClean="0">
                <a:solidFill>
                  <a:srgbClr val="FFFF00"/>
                </a:solidFill>
              </a:rPr>
              <a:t>alantoína</a:t>
            </a:r>
            <a:r>
              <a:rPr lang="es-ES" dirty="0" smtClean="0">
                <a:solidFill>
                  <a:srgbClr val="FFFF00"/>
                </a:solidFill>
              </a:rPr>
              <a:t>, cera de abejas, las vitaminas C, E y K. Todos estos componentes hacen seda de maíz es muy valiosa, y se recomiendan durante la dieta para la pérdida de peso, así como en el tratamiento de enfermedades del corazón y el hígado.</a:t>
            </a:r>
            <a:endParaRPr lang="es-ES" dirty="0">
              <a:solidFill>
                <a:srgbClr val="FFFF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 de apio de monte (FILEminimizer).jpg"/>
          <p:cNvPicPr>
            <a:picLocks noChangeAspect="1"/>
          </p:cNvPicPr>
          <p:nvPr/>
        </p:nvPicPr>
        <p:blipFill>
          <a:blip r:embed="rId2" cstate="print"/>
          <a:stretch>
            <a:fillRect/>
          </a:stretch>
        </p:blipFill>
        <p:spPr>
          <a:xfrm>
            <a:off x="0" y="0"/>
            <a:ext cx="9144000" cy="5157192"/>
          </a:xfrm>
          <a:prstGeom prst="rect">
            <a:avLst/>
          </a:prstGeom>
        </p:spPr>
      </p:pic>
      <p:pic>
        <p:nvPicPr>
          <p:cNvPr id="25602" name="Picture 2" descr="http://www.smiliz.fr/glitters/img.php?f=ARIBLK&amp;t=30&amp;txt=T%E9+de+apio+de+monte&amp;a=1&amp;chx=b0506fe&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2267744" y="4365104"/>
            <a:ext cx="4371975" cy="476250"/>
          </a:xfrm>
          <a:prstGeom prst="rect">
            <a:avLst/>
          </a:prstGeom>
          <a:noFill/>
        </p:spPr>
      </p:pic>
      <p:sp>
        <p:nvSpPr>
          <p:cNvPr id="4" name="3 CuadroTexto"/>
          <p:cNvSpPr txBox="1"/>
          <p:nvPr/>
        </p:nvSpPr>
        <p:spPr>
          <a:xfrm>
            <a:off x="0" y="5445224"/>
            <a:ext cx="9144000" cy="1200329"/>
          </a:xfrm>
          <a:prstGeom prst="rect">
            <a:avLst/>
          </a:prstGeom>
          <a:noFill/>
        </p:spPr>
        <p:txBody>
          <a:bodyPr wrap="square" rtlCol="0">
            <a:spAutoFit/>
          </a:bodyPr>
          <a:lstStyle/>
          <a:p>
            <a:pPr algn="ctr"/>
            <a:r>
              <a:rPr lang="es-ES" dirty="0" smtClean="0">
                <a:solidFill>
                  <a:srgbClr val="FFFF00"/>
                </a:solidFill>
              </a:rPr>
              <a:t>Expertos europeos elogian este maravilloso caldo, ya que ayuda a deshacerse de los kilos de más y la recolección de grasa en el hígado y el corazón, lo que ayuda a mejorar la circulación sanguínea. El té también ayuda a la digestión y disuelve los cálculos renales. Es un potente diurético.</a:t>
            </a:r>
            <a:endParaRPr lang="es-ES" dirty="0">
              <a:solidFill>
                <a:srgbClr val="FFFF0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Te hecho de achicoria (FILEminimizer).jpg"/>
          <p:cNvPicPr>
            <a:picLocks noChangeAspect="1"/>
          </p:cNvPicPr>
          <p:nvPr/>
        </p:nvPicPr>
        <p:blipFill>
          <a:blip r:embed="rId2" cstate="print"/>
          <a:stretch>
            <a:fillRect/>
          </a:stretch>
        </p:blipFill>
        <p:spPr>
          <a:xfrm>
            <a:off x="0" y="0"/>
            <a:ext cx="9144000" cy="3933056"/>
          </a:xfrm>
          <a:prstGeom prst="rect">
            <a:avLst/>
          </a:prstGeom>
        </p:spPr>
      </p:pic>
      <p:pic>
        <p:nvPicPr>
          <p:cNvPr id="26626" name="Picture 2" descr="http://www.smiliz.fr/glitters/img.php?f=ARIBLK&amp;t=30&amp;txt=El+t%E9+de+achicoria&amp;a=1&amp;chx=b0506fe&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2555776" y="3429000"/>
            <a:ext cx="3752850" cy="400050"/>
          </a:xfrm>
          <a:prstGeom prst="rect">
            <a:avLst/>
          </a:prstGeom>
          <a:noFill/>
        </p:spPr>
      </p:pic>
      <p:sp>
        <p:nvSpPr>
          <p:cNvPr id="4" name="3 CuadroTexto"/>
          <p:cNvSpPr txBox="1"/>
          <p:nvPr/>
        </p:nvSpPr>
        <p:spPr>
          <a:xfrm>
            <a:off x="0" y="4149080"/>
            <a:ext cx="9144000" cy="2308324"/>
          </a:xfrm>
          <a:prstGeom prst="rect">
            <a:avLst/>
          </a:prstGeom>
          <a:noFill/>
        </p:spPr>
        <p:txBody>
          <a:bodyPr wrap="square" rtlCol="0">
            <a:spAutoFit/>
          </a:bodyPr>
          <a:lstStyle/>
          <a:p>
            <a:pPr algn="ctr"/>
            <a:r>
              <a:rPr lang="es-ES" dirty="0" smtClean="0">
                <a:solidFill>
                  <a:srgbClr val="FFFF00"/>
                </a:solidFill>
              </a:rPr>
              <a:t>Achicoria útil para la excreción biliar, sustancias nocivas en las restauraciones células del hígado y del hígado.</a:t>
            </a:r>
          </a:p>
          <a:p>
            <a:pPr algn="ctr"/>
            <a:r>
              <a:rPr lang="es-ES" dirty="0" smtClean="0">
                <a:solidFill>
                  <a:srgbClr val="FFFF00"/>
                </a:solidFill>
              </a:rPr>
              <a:t>Efecto neutralizante de té no se puede negar, así como su ayuda en el tratamiento de diversas enfermedades y mejorar el sistema inmunológico. Cuando se trata de té, como una forma de pérdida de peso, vale la pena recordar que el té - un suplemento dietético y no el principal medio de lucha contra la obesidad. Por supuesto, no se empieza a perder peso por arte de magia, sólo bebiendo té mientras no cambiar el estilo de vida. Para perder peso, usted necesita no sólo para tomar el té, sino también para comer, relajarse y no te olvides de hacer ejercicio.</a:t>
            </a:r>
            <a:endParaRPr lang="es-ES" dirty="0">
              <a:solidFill>
                <a:srgbClr val="FFFF0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www.smiliz.fr/glitters/img.php?f=ARIBLK&amp;t=60&amp;txt=10+remedios&amp;a=1&amp;chx=df1a592&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2" cstate="print"/>
          <a:srcRect/>
          <a:stretch>
            <a:fillRect/>
          </a:stretch>
        </p:blipFill>
        <p:spPr bwMode="auto">
          <a:xfrm>
            <a:off x="1691680" y="1556792"/>
            <a:ext cx="5200650" cy="685800"/>
          </a:xfrm>
          <a:prstGeom prst="rect">
            <a:avLst/>
          </a:prstGeom>
          <a:noFill/>
        </p:spPr>
      </p:pic>
      <p:pic>
        <p:nvPicPr>
          <p:cNvPr id="11268" name="Picture 4" descr="http://www.smiliz.fr/glitters/img.php?f=ARIBLK&amp;t=60&amp;txt=Naturales&amp;a=1&amp;chx=df1a592&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2267744" y="2420888"/>
            <a:ext cx="4124325" cy="676275"/>
          </a:xfrm>
          <a:prstGeom prst="rect">
            <a:avLst/>
          </a:prstGeom>
          <a:noFill/>
        </p:spPr>
      </p:pic>
      <p:pic>
        <p:nvPicPr>
          <p:cNvPr id="11272" name="Picture 8" descr="http://www.smiliz.fr/glitters/img.php?f=ARIBLK&amp;t=60&amp;txt=Contra+el%5Bbr%5D&amp;a=1&amp;chx=df1a592&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2411760" y="3284984"/>
            <a:ext cx="3876675" cy="685800"/>
          </a:xfrm>
          <a:prstGeom prst="rect">
            <a:avLst/>
          </a:prstGeom>
          <a:noFill/>
        </p:spPr>
      </p:pic>
      <p:pic>
        <p:nvPicPr>
          <p:cNvPr id="11274" name="Picture 10" descr="http://www.smiliz.fr/glitters/img.php?f=ARIBLK&amp;t=60&amp;txt=resfriado%5Bbr%5D&amp;a=1&amp;chx=df1a592&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5" cstate="print"/>
          <a:srcRect/>
          <a:stretch>
            <a:fillRect/>
          </a:stretch>
        </p:blipFill>
        <p:spPr bwMode="auto">
          <a:xfrm>
            <a:off x="2483768" y="4149080"/>
            <a:ext cx="3810000" cy="685800"/>
          </a:xfrm>
          <a:prstGeom prst="rect">
            <a:avLst/>
          </a:prstGeom>
          <a:noFill/>
        </p:spPr>
      </p:pic>
      <p:pic>
        <p:nvPicPr>
          <p:cNvPr id="11276" name="Picture 12" descr="http://www.smiliz.fr/glitters/img.php?f=ARIBLK&amp;t=60&amp;txt=Com%FAn&amp;a=1&amp;chx=df1a592&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6" cstate="print"/>
          <a:srcRect/>
          <a:stretch>
            <a:fillRect/>
          </a:stretch>
        </p:blipFill>
        <p:spPr bwMode="auto">
          <a:xfrm>
            <a:off x="2843808" y="5085184"/>
            <a:ext cx="2933700" cy="685800"/>
          </a:xfrm>
          <a:prstGeom prst="rect">
            <a:avLst/>
          </a:prstGeom>
          <a:noFill/>
        </p:spPr>
      </p:pic>
      <p:pic>
        <p:nvPicPr>
          <p:cNvPr id="11279" name="Picture 15" descr="C:\Users\Usuario\Desktop\descargas\zzzzzzzzMARCOS\marcos rusos últimos\110522095614439374[1] (FILEminimizer).gif"/>
          <p:cNvPicPr>
            <a:picLocks noChangeAspect="1" noChangeArrowheads="1"/>
          </p:cNvPicPr>
          <p:nvPr/>
        </p:nvPicPr>
        <p:blipFill>
          <a:blip r:embed="rId7"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 caliente con miel (FILEminimizer).jpg"/>
          <p:cNvPicPr>
            <a:picLocks noChangeAspect="1"/>
          </p:cNvPicPr>
          <p:nvPr/>
        </p:nvPicPr>
        <p:blipFill>
          <a:blip r:embed="rId2" cstate="print"/>
          <a:stretch>
            <a:fillRect/>
          </a:stretch>
        </p:blipFill>
        <p:spPr>
          <a:xfrm>
            <a:off x="0" y="0"/>
            <a:ext cx="9144000" cy="4725144"/>
          </a:xfrm>
          <a:prstGeom prst="rect">
            <a:avLst/>
          </a:prstGeom>
        </p:spPr>
      </p:pic>
      <p:pic>
        <p:nvPicPr>
          <p:cNvPr id="12290" name="Picture 2" descr="http://www.smiliz.fr/glitters/img.php?f=ARIBLK&amp;t=25&amp;txt=T%E9+caliente+con+miel+y+&amp;a=1&amp;chx=b0506fe&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1979712" y="4797152"/>
            <a:ext cx="3971925" cy="428625"/>
          </a:xfrm>
          <a:prstGeom prst="rect">
            <a:avLst/>
          </a:prstGeom>
          <a:noFill/>
        </p:spPr>
      </p:pic>
      <p:pic>
        <p:nvPicPr>
          <p:cNvPr id="12292" name="Picture 4" descr="http://www.smiliz.fr/glitters/img.php?f=ARIBLK&amp;t=25&amp;txt=lim%F3n.&amp;a=1&amp;chx=b0506fe&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5940152" y="4797152"/>
            <a:ext cx="1162050" cy="361950"/>
          </a:xfrm>
          <a:prstGeom prst="rect">
            <a:avLst/>
          </a:prstGeom>
          <a:noFill/>
        </p:spPr>
      </p:pic>
      <p:sp>
        <p:nvSpPr>
          <p:cNvPr id="5" name="4 CuadroTexto"/>
          <p:cNvSpPr txBox="1"/>
          <p:nvPr/>
        </p:nvSpPr>
        <p:spPr>
          <a:xfrm>
            <a:off x="0" y="5445224"/>
            <a:ext cx="9144000" cy="1200329"/>
          </a:xfrm>
          <a:prstGeom prst="rect">
            <a:avLst/>
          </a:prstGeom>
          <a:noFill/>
        </p:spPr>
        <p:txBody>
          <a:bodyPr wrap="square" rtlCol="0">
            <a:spAutoFit/>
          </a:bodyPr>
          <a:lstStyle/>
          <a:p>
            <a:pPr algn="ctr"/>
            <a:r>
              <a:rPr lang="es-ES" dirty="0" smtClean="0">
                <a:solidFill>
                  <a:srgbClr val="FFFF00"/>
                </a:solidFill>
                <a:latin typeface="Arial Black" pitchFamily="34" charset="0"/>
              </a:rPr>
              <a:t>Si tienes frío, primero cocinar bien débil té negro o verde, que se suman 1 cucharadita de miel y un par de rodajas de limón. Muy importante no agregar la miel y el limón en agua caliente para mantener sus nutrientes.</a:t>
            </a:r>
            <a:endParaRPr lang="es-ES" dirty="0">
              <a:solidFill>
                <a:srgbClr val="FFFF00"/>
              </a:solidFill>
              <a:latin typeface="Arial Black"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 de frambuesa con flores de tilo (FILEminimizer).jpg"/>
          <p:cNvPicPr>
            <a:picLocks noChangeAspect="1"/>
          </p:cNvPicPr>
          <p:nvPr/>
        </p:nvPicPr>
        <p:blipFill>
          <a:blip r:embed="rId2" cstate="print"/>
          <a:stretch>
            <a:fillRect/>
          </a:stretch>
        </p:blipFill>
        <p:spPr>
          <a:xfrm>
            <a:off x="0" y="0"/>
            <a:ext cx="9144000" cy="5445224"/>
          </a:xfrm>
          <a:prstGeom prst="rect">
            <a:avLst/>
          </a:prstGeom>
        </p:spPr>
      </p:pic>
      <p:pic>
        <p:nvPicPr>
          <p:cNvPr id="13314" name="Picture 2" descr="http://www.smiliz.fr/glitters/img.php?f=ARIBLK&amp;t=25&amp;txt=T%E9+de+frambuesa+con&amp;a=1&amp;chx=6fb361e&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1979712" y="5013176"/>
            <a:ext cx="3762375" cy="361950"/>
          </a:xfrm>
          <a:prstGeom prst="rect">
            <a:avLst/>
          </a:prstGeom>
          <a:noFill/>
        </p:spPr>
      </p:pic>
      <p:pic>
        <p:nvPicPr>
          <p:cNvPr id="13316" name="Picture 4" descr="http://www.smiliz.fr/glitters/img.php?f=ARIBLK&amp;t=25&amp;txt=flores+de+tilo.&amp;a=1&amp;chx=6fb361e&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5724128" y="5013176"/>
            <a:ext cx="2409825" cy="352425"/>
          </a:xfrm>
          <a:prstGeom prst="rect">
            <a:avLst/>
          </a:prstGeom>
          <a:noFill/>
        </p:spPr>
      </p:pic>
      <p:sp>
        <p:nvSpPr>
          <p:cNvPr id="5" name="4 CuadroTexto"/>
          <p:cNvSpPr txBox="1"/>
          <p:nvPr/>
        </p:nvSpPr>
        <p:spPr>
          <a:xfrm>
            <a:off x="0" y="5517232"/>
            <a:ext cx="9144000" cy="923330"/>
          </a:xfrm>
          <a:prstGeom prst="rect">
            <a:avLst/>
          </a:prstGeom>
          <a:noFill/>
        </p:spPr>
        <p:txBody>
          <a:bodyPr wrap="square" rtlCol="0">
            <a:spAutoFit/>
          </a:bodyPr>
          <a:lstStyle/>
          <a:p>
            <a:pPr algn="ctr"/>
            <a:r>
              <a:rPr lang="es-ES" dirty="0" smtClean="0">
                <a:solidFill>
                  <a:srgbClr val="FFFF00"/>
                </a:solidFill>
                <a:latin typeface="Arial Black" pitchFamily="34" charset="0"/>
              </a:rPr>
              <a:t>Hojas secas de tilo, agrega bayas secas y hojas de frambuesa, y dejar en infusión durante 30 minutos, si no se tienen hojas de frambuesa también sirve mermelada de frambuesa  </a:t>
            </a:r>
            <a:endParaRPr lang="es-ES" dirty="0">
              <a:solidFill>
                <a:srgbClr val="FFFF00"/>
              </a:solidFill>
              <a:latin typeface="Arial Black"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 de rosa mosqueta (FILEminimizer).jpg"/>
          <p:cNvPicPr>
            <a:picLocks noChangeAspect="1"/>
          </p:cNvPicPr>
          <p:nvPr/>
        </p:nvPicPr>
        <p:blipFill>
          <a:blip r:embed="rId2" cstate="print"/>
          <a:stretch>
            <a:fillRect/>
          </a:stretch>
        </p:blipFill>
        <p:spPr>
          <a:xfrm>
            <a:off x="0" y="0"/>
            <a:ext cx="9144000" cy="5229200"/>
          </a:xfrm>
          <a:prstGeom prst="rect">
            <a:avLst/>
          </a:prstGeom>
        </p:spPr>
      </p:pic>
      <p:pic>
        <p:nvPicPr>
          <p:cNvPr id="14338" name="Picture 2" descr="http://www.smiliz.fr/glitters/img.php?f=ARIBLK&amp;t=25&amp;txt=T%E9+de+Rosa+Mosqueta.&amp;a=1&amp;chx=6fb361e&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1979712" y="188640"/>
            <a:ext cx="3943350" cy="428625"/>
          </a:xfrm>
          <a:prstGeom prst="rect">
            <a:avLst/>
          </a:prstGeom>
          <a:noFill/>
        </p:spPr>
      </p:pic>
      <p:sp>
        <p:nvSpPr>
          <p:cNvPr id="4" name="3 CuadroTexto"/>
          <p:cNvSpPr txBox="1"/>
          <p:nvPr/>
        </p:nvSpPr>
        <p:spPr>
          <a:xfrm>
            <a:off x="0" y="5517232"/>
            <a:ext cx="9144000" cy="830997"/>
          </a:xfrm>
          <a:prstGeom prst="rect">
            <a:avLst/>
          </a:prstGeom>
          <a:noFill/>
        </p:spPr>
        <p:txBody>
          <a:bodyPr wrap="square" rtlCol="0">
            <a:spAutoFit/>
          </a:bodyPr>
          <a:lstStyle/>
          <a:p>
            <a:pPr algn="ctr"/>
            <a:r>
              <a:rPr lang="es-ES" sz="1600" dirty="0" smtClean="0">
                <a:solidFill>
                  <a:srgbClr val="FFFF00"/>
                </a:solidFill>
                <a:latin typeface="Arial Black" pitchFamily="34" charset="0"/>
              </a:rPr>
              <a:t>No es ningún secreto que la rosa mosqueta es la fuente perfecta de la vitamina C.  verter 0,5 litros de agua hirviendo y dejar toda la noche en un termo. Por la mañana, colar y beber 1/2 taza 4 veces al día 30 minutos antes de las comidas.</a:t>
            </a:r>
            <a:endParaRPr lang="es-ES" sz="1600" dirty="0">
              <a:solidFill>
                <a:srgbClr val="FFFF00"/>
              </a:solidFill>
              <a:latin typeface="Arial Black"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ugo de arandano (FILEminimizer).jpg"/>
          <p:cNvPicPr>
            <a:picLocks noChangeAspect="1"/>
          </p:cNvPicPr>
          <p:nvPr/>
        </p:nvPicPr>
        <p:blipFill>
          <a:blip r:embed="rId2" cstate="print"/>
          <a:stretch>
            <a:fillRect/>
          </a:stretch>
        </p:blipFill>
        <p:spPr>
          <a:xfrm>
            <a:off x="0" y="0"/>
            <a:ext cx="9144000" cy="5257800"/>
          </a:xfrm>
          <a:prstGeom prst="rect">
            <a:avLst/>
          </a:prstGeom>
        </p:spPr>
      </p:pic>
      <p:pic>
        <p:nvPicPr>
          <p:cNvPr id="15366" name="Picture 6" descr="http://www.smiliz.fr/glitters/img.php?f=ARIBLK&amp;t=25&amp;txt=El+jugo+de+ar%E1ndano&amp;a=1&amp;chx=29d59ec&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179512" y="4797152"/>
            <a:ext cx="3533775" cy="428625"/>
          </a:xfrm>
          <a:prstGeom prst="rect">
            <a:avLst/>
          </a:prstGeom>
          <a:noFill/>
        </p:spPr>
      </p:pic>
      <p:sp>
        <p:nvSpPr>
          <p:cNvPr id="6" name="5 CuadroTexto"/>
          <p:cNvSpPr txBox="1"/>
          <p:nvPr/>
        </p:nvSpPr>
        <p:spPr>
          <a:xfrm>
            <a:off x="0" y="5445224"/>
            <a:ext cx="9144000" cy="923330"/>
          </a:xfrm>
          <a:prstGeom prst="rect">
            <a:avLst/>
          </a:prstGeom>
          <a:noFill/>
        </p:spPr>
        <p:txBody>
          <a:bodyPr wrap="square" rtlCol="0">
            <a:spAutoFit/>
          </a:bodyPr>
          <a:lstStyle/>
          <a:p>
            <a:pPr algn="ctr"/>
            <a:r>
              <a:rPr lang="es-ES" dirty="0" smtClean="0">
                <a:solidFill>
                  <a:srgbClr val="FFFF00"/>
                </a:solidFill>
                <a:latin typeface="Arial Black" pitchFamily="34" charset="0"/>
              </a:rPr>
              <a:t>Los  arándanos rojos es  único en sus propiedades bactericidas. Para preparar el arándano mezcle  jugo de fruta y arándano rojo con azúcar 2 cucharadas  y vierta la mezcla en medio litro de agua tibia.</a:t>
            </a:r>
            <a:endParaRPr lang="es-ES" dirty="0">
              <a:solidFill>
                <a:srgbClr val="FFFF00"/>
              </a:solidFill>
              <a:latin typeface="Arial Black"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eche caliente con agua mineral (FILEminimizer).jpg"/>
          <p:cNvPicPr>
            <a:picLocks noChangeAspect="1"/>
          </p:cNvPicPr>
          <p:nvPr/>
        </p:nvPicPr>
        <p:blipFill>
          <a:blip r:embed="rId2" cstate="print"/>
          <a:stretch>
            <a:fillRect/>
          </a:stretch>
        </p:blipFill>
        <p:spPr>
          <a:xfrm>
            <a:off x="0" y="0"/>
            <a:ext cx="9144000" cy="5733256"/>
          </a:xfrm>
          <a:prstGeom prst="rect">
            <a:avLst/>
          </a:prstGeom>
        </p:spPr>
      </p:pic>
      <p:pic>
        <p:nvPicPr>
          <p:cNvPr id="16388" name="Picture 4" descr="http://www.smiliz.fr/glitters/img.php?f=ARIBLK&amp;t=25&amp;txt=Leche+caliente+con+agua+&amp;a=1&amp;chx=3e27904&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1619672" y="5157192"/>
            <a:ext cx="4362450" cy="419100"/>
          </a:xfrm>
          <a:prstGeom prst="rect">
            <a:avLst/>
          </a:prstGeom>
          <a:noFill/>
        </p:spPr>
      </p:pic>
      <p:pic>
        <p:nvPicPr>
          <p:cNvPr id="16390" name="Picture 6" descr="http://www.smiliz.fr/glitters/img.php?f=ARIBLK&amp;t=25&amp;txt=mineral.&amp;a=1&amp;chx=3e27904&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6012160" y="5157192"/>
            <a:ext cx="1524000" cy="352425"/>
          </a:xfrm>
          <a:prstGeom prst="rect">
            <a:avLst/>
          </a:prstGeom>
          <a:noFill/>
        </p:spPr>
      </p:pic>
      <p:sp>
        <p:nvSpPr>
          <p:cNvPr id="6" name="5 CuadroTexto"/>
          <p:cNvSpPr txBox="1"/>
          <p:nvPr/>
        </p:nvSpPr>
        <p:spPr>
          <a:xfrm>
            <a:off x="0" y="5949280"/>
            <a:ext cx="9144000" cy="646331"/>
          </a:xfrm>
          <a:prstGeom prst="rect">
            <a:avLst/>
          </a:prstGeom>
          <a:noFill/>
        </p:spPr>
        <p:txBody>
          <a:bodyPr wrap="square" rtlCol="0">
            <a:spAutoFit/>
          </a:bodyPr>
          <a:lstStyle/>
          <a:p>
            <a:pPr algn="ctr"/>
            <a:r>
              <a:rPr lang="es-ES" dirty="0" smtClean="0">
                <a:solidFill>
                  <a:srgbClr val="FFFF00"/>
                </a:solidFill>
                <a:latin typeface="Arial Black" pitchFamily="34" charset="0"/>
              </a:rPr>
              <a:t>Si usted tiene  tos, preparar leche caliente con agua alcalina. Esta bebida  promoverá la expectoración.</a:t>
            </a:r>
            <a:endParaRPr lang="es-ES" dirty="0">
              <a:solidFill>
                <a:srgbClr val="FFFF00"/>
              </a:solidFill>
              <a:latin typeface="Arial Black"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eche con ajo (FILEminimizer).jpg"/>
          <p:cNvPicPr>
            <a:picLocks noChangeAspect="1"/>
          </p:cNvPicPr>
          <p:nvPr/>
        </p:nvPicPr>
        <p:blipFill>
          <a:blip r:embed="rId2" cstate="print"/>
          <a:stretch>
            <a:fillRect/>
          </a:stretch>
        </p:blipFill>
        <p:spPr>
          <a:xfrm>
            <a:off x="0" y="0"/>
            <a:ext cx="9144000" cy="5805264"/>
          </a:xfrm>
          <a:prstGeom prst="rect">
            <a:avLst/>
          </a:prstGeom>
        </p:spPr>
      </p:pic>
      <p:pic>
        <p:nvPicPr>
          <p:cNvPr id="27650" name="Picture 2" descr="http://www.smiliz.fr/glitters/img.php?f=ARIBLK&amp;t=25&amp;txt=Leche+con+ajo.&amp;a=1&amp;chx=29d59ec&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3203848" y="5229200"/>
            <a:ext cx="2619375" cy="419100"/>
          </a:xfrm>
          <a:prstGeom prst="rect">
            <a:avLst/>
          </a:prstGeom>
          <a:noFill/>
        </p:spPr>
      </p:pic>
      <p:sp>
        <p:nvSpPr>
          <p:cNvPr id="4" name="3 CuadroTexto"/>
          <p:cNvSpPr txBox="1"/>
          <p:nvPr/>
        </p:nvSpPr>
        <p:spPr>
          <a:xfrm>
            <a:off x="0" y="5949280"/>
            <a:ext cx="9144000" cy="646331"/>
          </a:xfrm>
          <a:prstGeom prst="rect">
            <a:avLst/>
          </a:prstGeom>
          <a:noFill/>
        </p:spPr>
        <p:txBody>
          <a:bodyPr wrap="square" rtlCol="0">
            <a:spAutoFit/>
          </a:bodyPr>
          <a:lstStyle/>
          <a:p>
            <a:pPr algn="ctr"/>
            <a:r>
              <a:rPr lang="es-ES" dirty="0" smtClean="0">
                <a:solidFill>
                  <a:srgbClr val="FFFF00"/>
                </a:solidFill>
                <a:latin typeface="Arial Black" pitchFamily="34" charset="0"/>
              </a:rPr>
              <a:t>Ponga a hervir medio litro de leche, agréguele  10 gotas de jugo de ajo, y beber por la noche.</a:t>
            </a:r>
            <a:endParaRPr lang="es-ES" dirty="0">
              <a:solidFill>
                <a:srgbClr val="FFFF00"/>
              </a:solidFill>
              <a:latin typeface="Arial Black"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ompota de frutas secas (FILEminimizer).jpg"/>
          <p:cNvPicPr>
            <a:picLocks noChangeAspect="1"/>
          </p:cNvPicPr>
          <p:nvPr/>
        </p:nvPicPr>
        <p:blipFill>
          <a:blip r:embed="rId2" cstate="print"/>
          <a:stretch>
            <a:fillRect/>
          </a:stretch>
        </p:blipFill>
        <p:spPr>
          <a:xfrm>
            <a:off x="0" y="0"/>
            <a:ext cx="9144000" cy="4581128"/>
          </a:xfrm>
          <a:prstGeom prst="rect">
            <a:avLst/>
          </a:prstGeom>
        </p:spPr>
      </p:pic>
      <p:pic>
        <p:nvPicPr>
          <p:cNvPr id="28674" name="Picture 2" descr="http://www.smiliz.fr/glitters/img.php?f=ARIBLK&amp;t=25&amp;txt=Compota+de+frutas&amp;a=1&amp;chx=df1a592&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611560" y="4005064"/>
            <a:ext cx="3324225" cy="419100"/>
          </a:xfrm>
          <a:prstGeom prst="rect">
            <a:avLst/>
          </a:prstGeom>
          <a:noFill/>
        </p:spPr>
      </p:pic>
      <p:pic>
        <p:nvPicPr>
          <p:cNvPr id="28676" name="Picture 4" descr="http://www.smiliz.fr/glitters/img.php?f=ARIBLK&amp;t=25&amp;txt=secas.&amp;a=1&amp;chx=df1a592&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3923928" y="4077072"/>
            <a:ext cx="1257300" cy="295275"/>
          </a:xfrm>
          <a:prstGeom prst="rect">
            <a:avLst/>
          </a:prstGeom>
          <a:noFill/>
        </p:spPr>
      </p:pic>
      <p:sp>
        <p:nvSpPr>
          <p:cNvPr id="5" name="4 CuadroTexto"/>
          <p:cNvSpPr txBox="1"/>
          <p:nvPr/>
        </p:nvSpPr>
        <p:spPr>
          <a:xfrm>
            <a:off x="0" y="4725144"/>
            <a:ext cx="9144000" cy="1754326"/>
          </a:xfrm>
          <a:prstGeom prst="rect">
            <a:avLst/>
          </a:prstGeom>
          <a:noFill/>
        </p:spPr>
        <p:txBody>
          <a:bodyPr wrap="square" rtlCol="0">
            <a:spAutoFit/>
          </a:bodyPr>
          <a:lstStyle/>
          <a:p>
            <a:pPr algn="ctr"/>
            <a:r>
              <a:rPr lang="es-ES" dirty="0">
                <a:solidFill>
                  <a:srgbClr val="FFFF00"/>
                </a:solidFill>
              </a:rPr>
              <a:t>Probado y conocido  es la decocción de los frutos secos, que  tiene un efecto tónico y calmante cuando está frío. 100 g de frutos secos, y 100gramos de fruta. Todo seca enjuague bien con agua tibia. En primer lugar, cocine las manzanas y las peras hasta que estén suaves durante 30 minutos, añadiendo azúcar (3 cucharadas en 1 litro de agua), los albaricoques y las ciruelas secas a continuación, y al final de 5 minutos antes de finalizar la cocción, añadir las pasas y albaricoques. En la compota de acabado puede agregar limón o jugo de naranja, la miel</a:t>
            </a:r>
            <a:r>
              <a:rPr lang="es-ES" dirty="0" smtClean="0">
                <a:solidFill>
                  <a:srgbClr val="FFFF00"/>
                </a:solidFill>
              </a:rPr>
              <a:t>.</a:t>
            </a:r>
            <a:endParaRPr lang="es-ES" dirty="0">
              <a:solidFill>
                <a:srgbClr val="FFFF0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 de jengibre con limon (FILEminimizer).jpg"/>
          <p:cNvPicPr>
            <a:picLocks noChangeAspect="1"/>
          </p:cNvPicPr>
          <p:nvPr/>
        </p:nvPicPr>
        <p:blipFill>
          <a:blip r:embed="rId2" cstate="print"/>
          <a:stretch>
            <a:fillRect/>
          </a:stretch>
        </p:blipFill>
        <p:spPr>
          <a:xfrm>
            <a:off x="0" y="1"/>
            <a:ext cx="9144000" cy="5085184"/>
          </a:xfrm>
          <a:prstGeom prst="rect">
            <a:avLst/>
          </a:prstGeom>
        </p:spPr>
      </p:pic>
      <p:pic>
        <p:nvPicPr>
          <p:cNvPr id="29698" name="Picture 2" descr="http://www.smiliz.fr/glitters/img.php?f=ARIBLK&amp;t=25&amp;txt=T%E9+de+jengibre+con+lim%F3n.&amp;a=1&amp;chx=df1a592&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2195736" y="4581128"/>
            <a:ext cx="4505325" cy="428625"/>
          </a:xfrm>
          <a:prstGeom prst="rect">
            <a:avLst/>
          </a:prstGeom>
          <a:noFill/>
        </p:spPr>
      </p:pic>
      <p:sp>
        <p:nvSpPr>
          <p:cNvPr id="4" name="3 CuadroTexto"/>
          <p:cNvSpPr txBox="1"/>
          <p:nvPr/>
        </p:nvSpPr>
        <p:spPr>
          <a:xfrm>
            <a:off x="0" y="5301208"/>
            <a:ext cx="9144000" cy="1200329"/>
          </a:xfrm>
          <a:prstGeom prst="rect">
            <a:avLst/>
          </a:prstGeom>
          <a:noFill/>
        </p:spPr>
        <p:txBody>
          <a:bodyPr wrap="square" rtlCol="0">
            <a:spAutoFit/>
          </a:bodyPr>
          <a:lstStyle/>
          <a:p>
            <a:pPr algn="ctr"/>
            <a:r>
              <a:rPr lang="es-ES" dirty="0" smtClean="0">
                <a:solidFill>
                  <a:srgbClr val="FFFF00"/>
                </a:solidFill>
              </a:rPr>
              <a:t>Ayuda en los días fríos de otoño, fortalecer el sistema inmunológico y aumentar su eficiencia. 1 taza de agua caliente mezclada con 1 cucharada miel, 1 cucharada jugo de limón, 0.5 cucharadita raíz de jengibre picado y una pizca de canela. Usted puede agregar un poco hojas  trituradas de menta.</a:t>
            </a:r>
            <a:endParaRPr lang="es-ES" dirty="0">
              <a:solidFill>
                <a:srgbClr val="FFFF0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Vino caliente (FILEminimizer).jpg"/>
          <p:cNvPicPr>
            <a:picLocks noChangeAspect="1"/>
          </p:cNvPicPr>
          <p:nvPr/>
        </p:nvPicPr>
        <p:blipFill>
          <a:blip r:embed="rId2" cstate="print"/>
          <a:stretch>
            <a:fillRect/>
          </a:stretch>
        </p:blipFill>
        <p:spPr>
          <a:xfrm>
            <a:off x="0" y="0"/>
            <a:ext cx="9144000" cy="5157192"/>
          </a:xfrm>
          <a:prstGeom prst="rect">
            <a:avLst/>
          </a:prstGeom>
        </p:spPr>
      </p:pic>
      <p:pic>
        <p:nvPicPr>
          <p:cNvPr id="30726" name="Picture 6" descr="http://www.smiliz.fr/glitters/img.php?f=ARIBLK&amp;t=25&amp;txt=Vino+caliente.&amp;a=1&amp;chx=c3b466e&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2771800" y="188640"/>
            <a:ext cx="3082721" cy="432048"/>
          </a:xfrm>
          <a:prstGeom prst="rect">
            <a:avLst/>
          </a:prstGeom>
          <a:noFill/>
        </p:spPr>
      </p:pic>
      <p:sp>
        <p:nvSpPr>
          <p:cNvPr id="6" name="5 CuadroTexto"/>
          <p:cNvSpPr txBox="1"/>
          <p:nvPr/>
        </p:nvSpPr>
        <p:spPr>
          <a:xfrm>
            <a:off x="0" y="5373216"/>
            <a:ext cx="9144000" cy="1477328"/>
          </a:xfrm>
          <a:prstGeom prst="rect">
            <a:avLst/>
          </a:prstGeom>
          <a:noFill/>
        </p:spPr>
        <p:txBody>
          <a:bodyPr wrap="square" rtlCol="0">
            <a:spAutoFit/>
          </a:bodyPr>
          <a:lstStyle/>
          <a:p>
            <a:pPr algn="ctr"/>
            <a:r>
              <a:rPr lang="es-ES" dirty="0">
                <a:solidFill>
                  <a:srgbClr val="FFFF00"/>
                </a:solidFill>
              </a:rPr>
              <a:t>Excelente remedio para los resfriados y simplemente deliciosa, sana, bebida caliente! Poner  a hervir  100 ml de agua, llevar a ebullición, retirar del fuego, dejar enfriar.  Añada el vino, el caldo, azúcar y rodajas de naranja. Todo llevar a ebullición, pero no hervir! </a:t>
            </a:r>
            <a:r>
              <a:rPr lang="es-ES" dirty="0" smtClean="0">
                <a:solidFill>
                  <a:srgbClr val="FFFF00"/>
                </a:solidFill>
              </a:rPr>
              <a:t>El </a:t>
            </a:r>
            <a:r>
              <a:rPr lang="es-ES" dirty="0">
                <a:solidFill>
                  <a:srgbClr val="FFFF00"/>
                </a:solidFill>
              </a:rPr>
              <a:t>vino caliente también puede agregar la miel, manzanas, pasas de uva. Servir caliente. Es mejor beber en la noche</a:t>
            </a:r>
            <a:r>
              <a:rPr lang="es-ES" dirty="0" smtClean="0">
                <a:solidFill>
                  <a:srgbClr val="FFFF00"/>
                </a:solidFill>
              </a:rPr>
              <a:t>.</a:t>
            </a:r>
            <a:endParaRPr lang="es-ES" dirty="0">
              <a:solidFill>
                <a:srgbClr val="FFFF00"/>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 de manzanilla (FILEminimizer).jpg"/>
          <p:cNvPicPr>
            <a:picLocks noChangeAspect="1"/>
          </p:cNvPicPr>
          <p:nvPr/>
        </p:nvPicPr>
        <p:blipFill>
          <a:blip r:embed="rId2" cstate="print"/>
          <a:stretch>
            <a:fillRect/>
          </a:stretch>
        </p:blipFill>
        <p:spPr>
          <a:xfrm>
            <a:off x="0" y="0"/>
            <a:ext cx="9144000" cy="5157192"/>
          </a:xfrm>
          <a:prstGeom prst="rect">
            <a:avLst/>
          </a:prstGeom>
        </p:spPr>
      </p:pic>
      <p:pic>
        <p:nvPicPr>
          <p:cNvPr id="37890" name="Picture 2" descr="http://www.smiliz.fr/glitters/img.php?f=ARIBLK&amp;t=25&amp;txt=T%E9+de+manzanilla.&amp;a=1&amp;chx=df1a592&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3563888" y="4653136"/>
            <a:ext cx="3162300" cy="361950"/>
          </a:xfrm>
          <a:prstGeom prst="rect">
            <a:avLst/>
          </a:prstGeom>
          <a:noFill/>
        </p:spPr>
      </p:pic>
      <p:sp>
        <p:nvSpPr>
          <p:cNvPr id="4" name="3 CuadroTexto"/>
          <p:cNvSpPr txBox="1"/>
          <p:nvPr/>
        </p:nvSpPr>
        <p:spPr>
          <a:xfrm>
            <a:off x="0" y="5373216"/>
            <a:ext cx="9144000" cy="1200329"/>
          </a:xfrm>
          <a:prstGeom prst="rect">
            <a:avLst/>
          </a:prstGeom>
          <a:noFill/>
        </p:spPr>
        <p:txBody>
          <a:bodyPr wrap="square" rtlCol="0">
            <a:spAutoFit/>
          </a:bodyPr>
          <a:lstStyle/>
          <a:p>
            <a:pPr algn="ctr"/>
            <a:r>
              <a:rPr lang="es-ES" dirty="0">
                <a:solidFill>
                  <a:srgbClr val="FFFF00"/>
                </a:solidFill>
                <a:latin typeface="Arial Black" pitchFamily="34" charset="0"/>
              </a:rPr>
              <a:t>Manzanilla,  agente anti-inflamatorio leve. En combinación con la miel es un buen remedio para la tos. Tome 1 cucharadita manzanilla y tilo flores, 1 taza de agua hirviendo durante 20 minutos, escurrir. Beba 1/3 taza 3 veces al día antes de las comidas. Usted puede agregar miel</a:t>
            </a:r>
            <a:r>
              <a:rPr lang="es-ES" dirty="0" smtClean="0">
                <a:solidFill>
                  <a:srgbClr val="FFFF00"/>
                </a:solidFill>
                <a:latin typeface="Arial Black" pitchFamily="34" charset="0"/>
              </a:rPr>
              <a:t>.</a:t>
            </a:r>
            <a:endParaRPr lang="es-ES" dirty="0">
              <a:solidFill>
                <a:srgbClr val="FFFF00"/>
              </a:solidFill>
              <a:latin typeface="Arial Black"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cstate="print"/>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fontAlgn="base">
              <a:spcBef>
                <a:spcPct val="0"/>
              </a:spcBef>
              <a:spcAft>
                <a:spcPct val="0"/>
              </a:spcAft>
            </a:pPr>
            <a:endParaRPr lang="es-ES">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a:solidFill>
                <a:srgbClr val="000000"/>
              </a:solidFill>
            </a:endParaRPr>
          </a:p>
        </p:txBody>
      </p:sp>
      <p:pic>
        <p:nvPicPr>
          <p:cNvPr id="11274" name="Picture 10" descr="boletin">
            <a:hlinkClick r:id="rId4"/>
          </p:cNvPr>
          <p:cNvPicPr>
            <a:picLocks noChangeAspect="1" noChangeArrowheads="1"/>
          </p:cNvPicPr>
          <p:nvPr/>
        </p:nvPicPr>
        <p:blipFill>
          <a:blip r:embed="rId5" cstate="print"/>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a:solidFill>
                <a:srgbClr val="000000"/>
              </a:solidFill>
            </a:endParaRPr>
          </a:p>
        </p:txBody>
      </p:sp>
      <p:pic>
        <p:nvPicPr>
          <p:cNvPr id="11677" name="Picture 413" descr="logo">
            <a:hlinkClick r:id="rId6"/>
          </p:cNvPr>
          <p:cNvPicPr>
            <a:picLocks noChangeAspect="1" noChangeArrowheads="1"/>
          </p:cNvPicPr>
          <p:nvPr/>
        </p:nvPicPr>
        <p:blipFill>
          <a:blip r:embed="rId7" cstate="print"/>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fontAlgn="base">
              <a:spcBef>
                <a:spcPct val="0"/>
              </a:spcBef>
              <a:spcAft>
                <a:spcPct val="0"/>
              </a:spcAft>
            </a:pP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cstate="print"/>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150</TotalTime>
  <Words>1214</Words>
  <Application>Microsoft Office PowerPoint</Application>
  <PresentationFormat>Presentación en pantalla (4:3)</PresentationFormat>
  <Paragraphs>36</Paragraphs>
  <Slides>23</Slides>
  <Notes>0</Notes>
  <HiddenSlides>0</HiddenSlides>
  <MMClips>1</MMClips>
  <ScaleCrop>false</ScaleCrop>
  <HeadingPairs>
    <vt:vector size="4" baseType="variant">
      <vt:variant>
        <vt:lpstr>Tema</vt:lpstr>
      </vt:variant>
      <vt:variant>
        <vt:i4>2</vt:i4>
      </vt:variant>
      <vt:variant>
        <vt:lpstr>Títulos de diapositiva</vt:lpstr>
      </vt:variant>
      <vt:variant>
        <vt:i4>23</vt:i4>
      </vt:variant>
    </vt:vector>
  </HeadingPairs>
  <TitlesOfParts>
    <vt:vector size="25"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dc:creator>
  <cp:lastModifiedBy>Usuario</cp:lastModifiedBy>
  <cp:revision>17</cp:revision>
  <dcterms:created xsi:type="dcterms:W3CDTF">2014-01-29T14:57:41Z</dcterms:created>
  <dcterms:modified xsi:type="dcterms:W3CDTF">2014-01-29T22:07:41Z</dcterms:modified>
</cp:coreProperties>
</file>