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78" r:id="rId5"/>
    <p:sldId id="277" r:id="rId6"/>
    <p:sldId id="276" r:id="rId7"/>
    <p:sldId id="275" r:id="rId8"/>
    <p:sldId id="274" r:id="rId9"/>
    <p:sldId id="273" r:id="rId10"/>
    <p:sldId id="272" r:id="rId11"/>
    <p:sldId id="271" r:id="rId12"/>
    <p:sldId id="270" r:id="rId13"/>
    <p:sldId id="269" r:id="rId14"/>
    <p:sldId id="268" r:id="rId15"/>
    <p:sldId id="267" r:id="rId16"/>
    <p:sldId id="266" r:id="rId17"/>
    <p:sldId id="265" r:id="rId18"/>
    <p:sldId id="264" r:id="rId19"/>
    <p:sldId id="263" r:id="rId20"/>
    <p:sldId id="262" r:id="rId21"/>
    <p:sldId id="261" r:id="rId22"/>
    <p:sldId id="260" r:id="rId23"/>
    <p:sldId id="279"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PW2NWA8YVilBPBnhJqZXQ==" hashData="6ad8LiXJVLMaOdpKUatcvHHla+w="/>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BF0C8B-2CEA-472E-8296-C920F4E1C0EB}" type="datetimeFigureOut">
              <a:rPr lang="es-ES" smtClean="0"/>
              <a:pPr/>
              <a:t>20/06/2014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9CE96DD-F780-4AA1-B958-38CB24C5E955}"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D49BCDE-4ABF-40BB-B735-0B2506CCCBE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BF0C8B-2CEA-472E-8296-C920F4E1C0EB}" type="datetimeFigureOut">
              <a:rPr lang="es-ES" smtClean="0"/>
              <a:pPr/>
              <a:t>20/06/2014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CE96DD-F780-4AA1-B958-38CB24C5E955}"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22D1AED-3614-42BE-A9B6-6B0479293C82}"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gif"/><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pn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14.gif"/></Relationships>
</file>

<file path=ppt/slides/_rels/slide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6.gif"/></Relationships>
</file>

<file path=ppt/slides/_rels/slide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18.gif"/></Relationships>
</file>

<file path=ppt/slides/_rels/slide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0.gif"/></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22.gif"/></Relationships>
</file>

<file path=ppt/slides/_rels/slide1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24.gif"/></Relationships>
</file>

<file path=ppt/slides/_rels/slide1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26.gif"/></Relationships>
</file>

<file path=ppt/slides/_rels/slide1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8.gif"/></Relationships>
</file>

<file path=ppt/slides/_rels/slide17.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30.gif"/></Relationships>
</file>

<file path=ppt/slides/_rels/slide1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32.gif"/></Relationships>
</file>

<file path=ppt/slides/_rels/slide2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3.png"/><Relationship Id="rId7" Type="http://schemas.openxmlformats.org/officeDocument/2006/relationships/image" Target="../media/image3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a:off x="0" y="0"/>
            <a:ext cx="310133" cy="3810000"/>
          </a:xfrm>
          <a:prstGeom prst="rect">
            <a:avLst/>
          </a:prstGeom>
          <a:noFill/>
        </p:spPr>
      </p:pic>
      <p:pic>
        <p:nvPicPr>
          <p:cNvPr id="6"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a:off x="0" y="3048000"/>
            <a:ext cx="310133" cy="3810000"/>
          </a:xfrm>
          <a:prstGeom prst="rect">
            <a:avLst/>
          </a:prstGeom>
          <a:noFill/>
        </p:spPr>
      </p:pic>
      <p:pic>
        <p:nvPicPr>
          <p:cNvPr id="7"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a:off x="8833867" y="0"/>
            <a:ext cx="310133" cy="3810000"/>
          </a:xfrm>
          <a:prstGeom prst="rect">
            <a:avLst/>
          </a:prstGeom>
          <a:noFill/>
        </p:spPr>
      </p:pic>
      <p:pic>
        <p:nvPicPr>
          <p:cNvPr id="8"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a:off x="8833867" y="3048000"/>
            <a:ext cx="310133" cy="3810000"/>
          </a:xfrm>
          <a:prstGeom prst="rect">
            <a:avLst/>
          </a:prstGeom>
          <a:noFill/>
        </p:spPr>
      </p:pic>
      <p:pic>
        <p:nvPicPr>
          <p:cNvPr id="10"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rot="5400000">
            <a:off x="1723374" y="-1723374"/>
            <a:ext cx="363252" cy="3810000"/>
          </a:xfrm>
          <a:prstGeom prst="rect">
            <a:avLst/>
          </a:prstGeom>
          <a:noFill/>
        </p:spPr>
      </p:pic>
      <p:pic>
        <p:nvPicPr>
          <p:cNvPr id="11"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rot="5400000">
            <a:off x="7057374" y="-1723374"/>
            <a:ext cx="363252" cy="3810000"/>
          </a:xfrm>
          <a:prstGeom prst="rect">
            <a:avLst/>
          </a:prstGeom>
          <a:noFill/>
        </p:spPr>
      </p:pic>
      <p:pic>
        <p:nvPicPr>
          <p:cNvPr id="12"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rot="5400000">
            <a:off x="4351158" y="-1723374"/>
            <a:ext cx="363252" cy="3810000"/>
          </a:xfrm>
          <a:prstGeom prst="rect">
            <a:avLst/>
          </a:prstGeom>
          <a:noFill/>
        </p:spPr>
      </p:pic>
      <p:pic>
        <p:nvPicPr>
          <p:cNvPr id="13"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rot="5400000">
            <a:off x="1723374" y="4771374"/>
            <a:ext cx="363252" cy="3810000"/>
          </a:xfrm>
          <a:prstGeom prst="rect">
            <a:avLst/>
          </a:prstGeom>
          <a:noFill/>
        </p:spPr>
      </p:pic>
      <p:pic>
        <p:nvPicPr>
          <p:cNvPr id="14"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rot="5400000">
            <a:off x="7057374" y="4771374"/>
            <a:ext cx="363252" cy="3810000"/>
          </a:xfrm>
          <a:prstGeom prst="rect">
            <a:avLst/>
          </a:prstGeom>
          <a:noFill/>
        </p:spPr>
      </p:pic>
      <p:pic>
        <p:nvPicPr>
          <p:cNvPr id="15" name="Picture 2" descr="C:\Users\Usuario\Desktop\descargas\zzzzzzzzMARCOS\texturas gifs grandes y poco pesadas\PEQUEÑINAS\0_566d3_c61fd36d_L.jpg[1].gif"/>
          <p:cNvPicPr>
            <a:picLocks noChangeAspect="1" noChangeArrowheads="1" noCrop="1"/>
          </p:cNvPicPr>
          <p:nvPr/>
        </p:nvPicPr>
        <p:blipFill>
          <a:blip r:embed="rId3" cstate="print"/>
          <a:srcRect/>
          <a:stretch>
            <a:fillRect/>
          </a:stretch>
        </p:blipFill>
        <p:spPr bwMode="auto">
          <a:xfrm rot="5400000">
            <a:off x="4351158" y="4771374"/>
            <a:ext cx="363252" cy="3810000"/>
          </a:xfrm>
          <a:prstGeom prst="rect">
            <a:avLst/>
          </a:prstGeom>
          <a:noFill/>
        </p:spPr>
      </p:pic>
      <p:pic>
        <p:nvPicPr>
          <p:cNvPr id="1027"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a:off x="0" y="0"/>
            <a:ext cx="3152775" cy="228600"/>
          </a:xfrm>
          <a:prstGeom prst="rect">
            <a:avLst/>
          </a:prstGeom>
          <a:noFill/>
        </p:spPr>
      </p:pic>
      <p:pic>
        <p:nvPicPr>
          <p:cNvPr id="17"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a:off x="5991225" y="0"/>
            <a:ext cx="3152775" cy="228600"/>
          </a:xfrm>
          <a:prstGeom prst="rect">
            <a:avLst/>
          </a:prstGeom>
          <a:noFill/>
        </p:spPr>
      </p:pic>
      <p:pic>
        <p:nvPicPr>
          <p:cNvPr id="18"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a:off x="3059832" y="0"/>
            <a:ext cx="3152775" cy="228600"/>
          </a:xfrm>
          <a:prstGeom prst="rect">
            <a:avLst/>
          </a:prstGeom>
          <a:noFill/>
        </p:spPr>
      </p:pic>
      <p:pic>
        <p:nvPicPr>
          <p:cNvPr id="22"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rot="10800000">
            <a:off x="0" y="6629400"/>
            <a:ext cx="3152775" cy="228600"/>
          </a:xfrm>
          <a:prstGeom prst="rect">
            <a:avLst/>
          </a:prstGeom>
          <a:noFill/>
        </p:spPr>
      </p:pic>
      <p:pic>
        <p:nvPicPr>
          <p:cNvPr id="23"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rot="10800000">
            <a:off x="5991225" y="6629400"/>
            <a:ext cx="3152775" cy="228600"/>
          </a:xfrm>
          <a:prstGeom prst="rect">
            <a:avLst/>
          </a:prstGeom>
          <a:noFill/>
        </p:spPr>
      </p:pic>
      <p:pic>
        <p:nvPicPr>
          <p:cNvPr id="25"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rot="10800000">
            <a:off x="2987824" y="6629400"/>
            <a:ext cx="3152775" cy="228600"/>
          </a:xfrm>
          <a:prstGeom prst="rect">
            <a:avLst/>
          </a:prstGeom>
          <a:noFill/>
        </p:spPr>
      </p:pic>
      <p:pic>
        <p:nvPicPr>
          <p:cNvPr id="26"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rot="16200000">
            <a:off x="-1541319" y="1724738"/>
            <a:ext cx="3312369" cy="240172"/>
          </a:xfrm>
          <a:prstGeom prst="rect">
            <a:avLst/>
          </a:prstGeom>
          <a:noFill/>
        </p:spPr>
      </p:pic>
      <p:pic>
        <p:nvPicPr>
          <p:cNvPr id="27"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rot="16200000">
            <a:off x="-1462087" y="4963096"/>
            <a:ext cx="3152775" cy="228600"/>
          </a:xfrm>
          <a:prstGeom prst="rect">
            <a:avLst/>
          </a:prstGeom>
          <a:noFill/>
        </p:spPr>
      </p:pic>
      <p:pic>
        <p:nvPicPr>
          <p:cNvPr id="28"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rot="5400000">
            <a:off x="7453313" y="1650728"/>
            <a:ext cx="3152775" cy="228600"/>
          </a:xfrm>
          <a:prstGeom prst="rect">
            <a:avLst/>
          </a:prstGeom>
          <a:noFill/>
        </p:spPr>
      </p:pic>
      <p:pic>
        <p:nvPicPr>
          <p:cNvPr id="29" name="Picture 3" descr="C:\Users\Usuario\Desktop\descargas\zzzzzzzzMARCOS\texturas gifs grandes y poco pesadas\PEQUEÑINAS\6[1].gif"/>
          <p:cNvPicPr>
            <a:picLocks noChangeAspect="1" noChangeArrowheads="1" noCrop="1"/>
          </p:cNvPicPr>
          <p:nvPr/>
        </p:nvPicPr>
        <p:blipFill>
          <a:blip r:embed="rId4" cstate="print"/>
          <a:srcRect/>
          <a:stretch>
            <a:fillRect/>
          </a:stretch>
        </p:blipFill>
        <p:spPr bwMode="auto">
          <a:xfrm rot="5400000">
            <a:off x="7283800" y="4793585"/>
            <a:ext cx="3468880" cy="251520"/>
          </a:xfrm>
          <a:prstGeom prst="rect">
            <a:avLst/>
          </a:prstGeom>
          <a:noFill/>
        </p:spPr>
      </p:pic>
      <p:pic>
        <p:nvPicPr>
          <p:cNvPr id="2" name="Picture 2" descr="C:\Users\Usuario\Desktop\descargas\ZNECESARIO PARA PPS\fff66a26[1].gif"/>
          <p:cNvPicPr>
            <a:picLocks noChangeAspect="1" noChangeArrowheads="1" noCrop="1"/>
          </p:cNvPicPr>
          <p:nvPr/>
        </p:nvPicPr>
        <p:blipFill>
          <a:blip r:embed="rId5" cstate="print"/>
          <a:srcRect/>
          <a:stretch>
            <a:fillRect/>
          </a:stretch>
        </p:blipFill>
        <p:spPr bwMode="auto">
          <a:xfrm>
            <a:off x="395536" y="5517232"/>
            <a:ext cx="847725" cy="942975"/>
          </a:xfrm>
          <a:prstGeom prst="rect">
            <a:avLst/>
          </a:prstGeom>
          <a:noFill/>
        </p:spPr>
      </p:pic>
      <p:pic>
        <p:nvPicPr>
          <p:cNvPr id="3" name="Picture 3" descr="C:\Users\Usuario\Desktop\descargas\ZNECESARIO PARA PPS\glitterfy3082119T539B81[1].gif"/>
          <p:cNvPicPr>
            <a:picLocks noChangeAspect="1" noChangeArrowheads="1" noCrop="1"/>
          </p:cNvPicPr>
          <p:nvPr/>
        </p:nvPicPr>
        <p:blipFill>
          <a:blip r:embed="rId6" cstate="print"/>
          <a:srcRect/>
          <a:stretch>
            <a:fillRect/>
          </a:stretch>
        </p:blipFill>
        <p:spPr bwMode="auto">
          <a:xfrm>
            <a:off x="1763688" y="548680"/>
            <a:ext cx="5676900" cy="447675"/>
          </a:xfrm>
          <a:prstGeom prst="rect">
            <a:avLst/>
          </a:prstGeom>
          <a:noFill/>
        </p:spPr>
      </p:pic>
      <p:pic>
        <p:nvPicPr>
          <p:cNvPr id="23556" name="Picture 4" descr="http://es.bloggif.com/tmp/178b839513dd1b235ceafe71bb6d7d7a/text.gif?1403289216"/>
          <p:cNvPicPr>
            <a:picLocks noChangeAspect="1" noChangeArrowheads="1" noCrop="1"/>
          </p:cNvPicPr>
          <p:nvPr/>
        </p:nvPicPr>
        <p:blipFill>
          <a:blip r:embed="rId7" cstate="print"/>
          <a:srcRect/>
          <a:stretch>
            <a:fillRect/>
          </a:stretch>
        </p:blipFill>
        <p:spPr bwMode="auto">
          <a:xfrm>
            <a:off x="467544" y="2204864"/>
            <a:ext cx="8181975" cy="1933576"/>
          </a:xfrm>
          <a:prstGeom prst="rect">
            <a:avLst/>
          </a:prstGeom>
          <a:noFill/>
        </p:spPr>
      </p:pic>
      <p:pic>
        <p:nvPicPr>
          <p:cNvPr id="23558" name="Picture 6" descr="http://es.bloggif.com/tmp/178b839513dd1b235ceafe71bb6d7d7a/text.gif?1403289268"/>
          <p:cNvPicPr>
            <a:picLocks noChangeAspect="1" noChangeArrowheads="1" noCrop="1"/>
          </p:cNvPicPr>
          <p:nvPr/>
        </p:nvPicPr>
        <p:blipFill>
          <a:blip r:embed="rId8" cstate="print"/>
          <a:srcRect/>
          <a:stretch>
            <a:fillRect/>
          </a:stretch>
        </p:blipFill>
        <p:spPr bwMode="auto">
          <a:xfrm>
            <a:off x="6516216" y="6021288"/>
            <a:ext cx="2247900" cy="428626"/>
          </a:xfrm>
          <a:prstGeom prst="rect">
            <a:avLst/>
          </a:prstGeom>
          <a:noFill/>
        </p:spPr>
      </p:pic>
      <p:pic>
        <p:nvPicPr>
          <p:cNvPr id="23559" name="Picture 7" descr="C:\Users\Usuario\Desktop\descargas\ZNECESARIO PARA PPS\0_aecad_981af6a3_S[1].gif"/>
          <p:cNvPicPr>
            <a:picLocks noChangeAspect="1" noChangeArrowheads="1" noCrop="1"/>
          </p:cNvPicPr>
          <p:nvPr/>
        </p:nvPicPr>
        <p:blipFill>
          <a:blip r:embed="rId9" cstate="print"/>
          <a:srcRect/>
          <a:stretch>
            <a:fillRect/>
          </a:stretch>
        </p:blipFill>
        <p:spPr bwMode="auto">
          <a:xfrm>
            <a:off x="7596336" y="4365104"/>
            <a:ext cx="1264915" cy="866775"/>
          </a:xfrm>
          <a:prstGeom prst="rect">
            <a:avLst/>
          </a:prstGeom>
          <a:noFill/>
        </p:spPr>
      </p:pic>
      <p:pic>
        <p:nvPicPr>
          <p:cNvPr id="23561" name="Picture 9" descr="C:\Users\Usuario\Desktop\descargas\ZNECESARIO PARA PPS\input-mouse - Copy[1].png"/>
          <p:cNvPicPr>
            <a:picLocks noChangeAspect="1" noChangeArrowheads="1"/>
          </p:cNvPicPr>
          <p:nvPr/>
        </p:nvPicPr>
        <p:blipFill>
          <a:blip r:embed="rId10" cstate="print"/>
          <a:srcRect/>
          <a:stretch>
            <a:fillRect/>
          </a:stretch>
        </p:blipFill>
        <p:spPr bwMode="auto">
          <a:xfrm rot="5631040">
            <a:off x="7342266" y="5047138"/>
            <a:ext cx="1046609" cy="1046609"/>
          </a:xfrm>
          <a:prstGeom prst="rect">
            <a:avLst/>
          </a:prstGeom>
          <a:noFill/>
        </p:spPr>
      </p:pic>
      <p:pic>
        <p:nvPicPr>
          <p:cNvPr id="23562" name="Picture 10" descr="C:\Users\Usuario\Desktop\descargas\ZNECESARIO PARA PPS\Tomás..az...png"/>
          <p:cNvPicPr>
            <a:picLocks noChangeAspect="1" noChangeArrowheads="1"/>
          </p:cNvPicPr>
          <p:nvPr/>
        </p:nvPicPr>
        <p:blipFill>
          <a:blip r:embed="rId11" cstate="print"/>
          <a:srcRect/>
          <a:stretch>
            <a:fillRect/>
          </a:stretch>
        </p:blipFill>
        <p:spPr bwMode="auto">
          <a:xfrm>
            <a:off x="7236296" y="404664"/>
            <a:ext cx="1450975" cy="1200150"/>
          </a:xfrm>
          <a:prstGeom prst="rect">
            <a:avLst/>
          </a:prstGeom>
          <a:noFill/>
        </p:spPr>
      </p:pic>
      <p:pic>
        <p:nvPicPr>
          <p:cNvPr id="23564" name="Picture 12" descr="http://es.bloggif.com/tmp/178b839513dd1b235ceafe71bb6d7d7a/text.gif?1403290109"/>
          <p:cNvPicPr>
            <a:picLocks noChangeAspect="1" noChangeArrowheads="1" noCrop="1"/>
          </p:cNvPicPr>
          <p:nvPr/>
        </p:nvPicPr>
        <p:blipFill>
          <a:blip r:embed="rId12" cstate="print"/>
          <a:srcRect/>
          <a:stretch>
            <a:fillRect/>
          </a:stretch>
        </p:blipFill>
        <p:spPr bwMode="auto">
          <a:xfrm>
            <a:off x="683568" y="4509120"/>
            <a:ext cx="1476375" cy="381001"/>
          </a:xfrm>
          <a:prstGeom prst="rect">
            <a:avLst/>
          </a:prstGeom>
          <a:noFill/>
        </p:spPr>
      </p:pic>
      <p:pic>
        <p:nvPicPr>
          <p:cNvPr id="23566" name="Picture 14" descr="http://es.bloggif.com/tmp/178b839513dd1b235ceafe71bb6d7d7a/text.gif?1403290166"/>
          <p:cNvPicPr>
            <a:picLocks noChangeAspect="1" noChangeArrowheads="1" noCrop="1"/>
          </p:cNvPicPr>
          <p:nvPr/>
        </p:nvPicPr>
        <p:blipFill>
          <a:blip r:embed="rId13" cstate="print"/>
          <a:srcRect/>
          <a:stretch>
            <a:fillRect/>
          </a:stretch>
        </p:blipFill>
        <p:spPr bwMode="auto">
          <a:xfrm>
            <a:off x="2339752" y="4581128"/>
            <a:ext cx="3457575" cy="352426"/>
          </a:xfrm>
          <a:prstGeom prst="rect">
            <a:avLst/>
          </a:prstGeom>
          <a:noFill/>
        </p:spPr>
      </p:pic>
    </p:spTree>
  </p:cSld>
  <p:clrMapOvr>
    <a:masterClrMapping/>
  </p:clrMapOvr>
  <p:transition>
    <p:sndAc>
      <p:stSnd loop="1">
        <p:snd r:embed="rId2" name="07_polvo_en_el_vient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entejas-1[1].jpg"/>
          <p:cNvPicPr>
            <a:picLocks noChangeAspect="1"/>
          </p:cNvPicPr>
          <p:nvPr/>
        </p:nvPicPr>
        <p:blipFill>
          <a:blip r:embed="rId2" cstate="print"/>
          <a:stretch>
            <a:fillRect/>
          </a:stretch>
        </p:blipFill>
        <p:spPr>
          <a:xfrm>
            <a:off x="0" y="0"/>
            <a:ext cx="9144000" cy="6858000"/>
          </a:xfrm>
          <a:prstGeom prst="rect">
            <a:avLst/>
          </a:prstGeom>
        </p:spPr>
      </p:pic>
      <p:pic>
        <p:nvPicPr>
          <p:cNvPr id="2253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22533" name="Picture 5" descr="http://es.bloggif.com/tmp/178b839513dd1b235ceafe71bb6d7d7a/text.gif?1403290256"/>
          <p:cNvPicPr>
            <a:picLocks noChangeAspect="1" noChangeArrowheads="1" noCrop="1"/>
          </p:cNvPicPr>
          <p:nvPr/>
        </p:nvPicPr>
        <p:blipFill>
          <a:blip r:embed="rId4" cstate="print"/>
          <a:srcRect/>
          <a:stretch>
            <a:fillRect/>
          </a:stretch>
        </p:blipFill>
        <p:spPr bwMode="auto">
          <a:xfrm>
            <a:off x="395536" y="476672"/>
            <a:ext cx="2419350" cy="42862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7544" y="836712"/>
            <a:ext cx="8208912" cy="5201424"/>
          </a:xfrm>
          <a:prstGeom prst="rect">
            <a:avLst/>
          </a:prstGeom>
          <a:noFill/>
        </p:spPr>
        <p:txBody>
          <a:bodyPr wrap="square" rtlCol="0">
            <a:spAutoFit/>
          </a:bodyPr>
          <a:lstStyle/>
          <a:p>
            <a:pPr algn="ctr"/>
            <a:r>
              <a:rPr lang="es-ES" sz="2000" dirty="0" smtClean="0">
                <a:solidFill>
                  <a:srgbClr val="FF0000"/>
                </a:solidFill>
                <a:latin typeface="Arial Black" pitchFamily="34" charset="0"/>
              </a:rPr>
              <a:t>1. Lentejas: no sabes lo que te pierdes si las dejas</a:t>
            </a:r>
          </a:p>
          <a:p>
            <a:pPr algn="just"/>
            <a:r>
              <a:rPr lang="es-ES" sz="2400" dirty="0" smtClean="0">
                <a:latin typeface="Arial Black" pitchFamily="34" charset="0"/>
              </a:rPr>
              <a:t>La legumbre 'decana' por excelencia, las lentejas, cultivada desde hace más de 10.000 años, guarda el secreto de una larga vida feliz. Los italianos las toman en Noche Vieja, para atraer la fortuna. Pero lo cierto es que los pueblos que baten récords de supervivencia las incluyen en su dieta. En las montañas de </a:t>
            </a:r>
            <a:r>
              <a:rPr lang="es-ES" sz="2400" dirty="0" err="1" smtClean="0">
                <a:latin typeface="Arial Black" pitchFamily="34" charset="0"/>
              </a:rPr>
              <a:t>Barbagia</a:t>
            </a:r>
            <a:r>
              <a:rPr lang="es-ES" sz="2400" dirty="0" smtClean="0">
                <a:latin typeface="Arial Black" pitchFamily="34" charset="0"/>
              </a:rPr>
              <a:t> (Cerdeña) se da la mayor concentración de hombres centenarios del mundo. Y </a:t>
            </a:r>
            <a:r>
              <a:rPr lang="es-ES" sz="2400" dirty="0" err="1" smtClean="0">
                <a:latin typeface="Arial Black" pitchFamily="34" charset="0"/>
              </a:rPr>
              <a:t>Ogimi</a:t>
            </a:r>
            <a:r>
              <a:rPr lang="es-ES" sz="2400" dirty="0" smtClean="0">
                <a:latin typeface="Arial Black" pitchFamily="34" charset="0"/>
              </a:rPr>
              <a:t>, en el archipiélago japonés de Okinawa, no se queda atrás. Son dos de las zonas azules del planeta. En su alimentación se está presente esta legumbre </a:t>
            </a:r>
            <a:r>
              <a:rPr lang="es-ES" sz="2400" dirty="0" smtClean="0">
                <a:latin typeface="Arial Black" pitchFamily="34" charset="0"/>
              </a:rPr>
              <a:t>diez milenaria</a:t>
            </a:r>
            <a:r>
              <a:rPr lang="es-ES" sz="2400" dirty="0" smtClean="0">
                <a:latin typeface="Arial Black" pitchFamily="34" charset="0"/>
              </a:rPr>
              <a:t>.</a:t>
            </a:r>
            <a:endParaRPr lang="es-ES" sz="2400" dirty="0">
              <a:latin typeface="Arial Black" pitchFamily="34" charset="0"/>
            </a:endParaRPr>
          </a:p>
        </p:txBody>
      </p:sp>
      <p:pic>
        <p:nvPicPr>
          <p:cNvPr id="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arbanzos en remojo[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2050" name="Picture 2" descr="http://es.bloggif.com/tmp/178b839513dd1b235ceafe71bb6d7d7a/text.gif?1403290299"/>
          <p:cNvPicPr>
            <a:picLocks noChangeAspect="1" noChangeArrowheads="1" noCrop="1"/>
          </p:cNvPicPr>
          <p:nvPr/>
        </p:nvPicPr>
        <p:blipFill>
          <a:blip r:embed="rId4" cstate="print"/>
          <a:srcRect/>
          <a:stretch>
            <a:fillRect/>
          </a:stretch>
        </p:blipFill>
        <p:spPr bwMode="auto">
          <a:xfrm>
            <a:off x="395536" y="476672"/>
            <a:ext cx="3048000" cy="42862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95536" y="260648"/>
            <a:ext cx="8352928" cy="6309420"/>
          </a:xfrm>
          <a:prstGeom prst="rect">
            <a:avLst/>
          </a:prstGeom>
          <a:noFill/>
        </p:spPr>
        <p:txBody>
          <a:bodyPr wrap="square" rtlCol="0">
            <a:spAutoFit/>
          </a:bodyPr>
          <a:lstStyle/>
          <a:p>
            <a:pPr algn="ctr"/>
            <a:r>
              <a:rPr lang="es-ES" sz="2400" dirty="0" smtClean="0">
                <a:solidFill>
                  <a:srgbClr val="FF0000"/>
                </a:solidFill>
                <a:latin typeface="Arial Black" pitchFamily="34" charset="0"/>
              </a:rPr>
              <a:t>2. Garbanzos: la legumbre que combate el estrés</a:t>
            </a:r>
          </a:p>
          <a:p>
            <a:pPr algn="just"/>
            <a:r>
              <a:rPr lang="es-ES" sz="2000" dirty="0" smtClean="0">
                <a:latin typeface="Arial Black" pitchFamily="34" charset="0"/>
              </a:rPr>
              <a:t>Aportan unas 350 calorías por cada 100 gramos y son una buena fuente de fibra, que favorece el tránsito intestinal y ayuda a disminuir el colesterol. Ricos en hierro, ácido fólico y magnesio, nutrientes básicos para el buen funcionamiento del sistema nervioso, se convierten en buenos aliados contra el cansancio y el estrés.</a:t>
            </a:r>
          </a:p>
          <a:p>
            <a:pPr algn="just"/>
            <a:r>
              <a:rPr lang="es-ES" sz="2000" dirty="0" smtClean="0">
                <a:latin typeface="Arial Black" pitchFamily="34" charset="0"/>
              </a:rPr>
              <a:t>Forman parte de muchos platos típicos de los países mediterráneos y Oriente Medio, como lafarinatta, el hummus o el falafel, por no hablar de su variado uso en la cocina regional española. India y </a:t>
            </a:r>
            <a:r>
              <a:rPr lang="es-ES" sz="2000" dirty="0" smtClean="0">
                <a:latin typeface="Arial Black" pitchFamily="34" charset="0"/>
              </a:rPr>
              <a:t>Pakistán </a:t>
            </a:r>
            <a:r>
              <a:rPr lang="es-ES" sz="2000" dirty="0" smtClean="0">
                <a:latin typeface="Arial Black" pitchFamily="34" charset="0"/>
              </a:rPr>
              <a:t>concentran el 90% de la producción mundial de esta legumbre. </a:t>
            </a:r>
            <a:endParaRPr lang="es-ES" sz="2000" dirty="0" smtClean="0">
              <a:latin typeface="Arial Black" pitchFamily="34" charset="0"/>
            </a:endParaRPr>
          </a:p>
          <a:p>
            <a:pPr algn="just"/>
            <a:endParaRPr lang="es-ES" sz="2000" dirty="0" smtClean="0">
              <a:latin typeface="Arial Black" pitchFamily="34" charset="0"/>
            </a:endParaRPr>
          </a:p>
          <a:p>
            <a:pPr algn="just"/>
            <a:r>
              <a:rPr lang="es-ES" sz="2000" dirty="0" smtClean="0">
                <a:latin typeface="Arial Black" pitchFamily="34" charset="0"/>
              </a:rPr>
              <a:t>Y </a:t>
            </a:r>
            <a:r>
              <a:rPr lang="es-ES" sz="2000" dirty="0" smtClean="0">
                <a:latin typeface="Arial Black" pitchFamily="34" charset="0"/>
              </a:rPr>
              <a:t>en </a:t>
            </a:r>
            <a:r>
              <a:rPr lang="es-ES" sz="2000" dirty="0" smtClean="0">
                <a:latin typeface="Arial Black" pitchFamily="34" charset="0"/>
              </a:rPr>
              <a:t>Pakistán </a:t>
            </a:r>
            <a:r>
              <a:rPr lang="es-ES" sz="2000" dirty="0" smtClean="0">
                <a:latin typeface="Arial Black" pitchFamily="34" charset="0"/>
              </a:rPr>
              <a:t>las leyendas sitúan la tierra de la juventud eterna: Sangri-la. Al norte del país, a 2.000 metros de altitud, viven los hunzas, que están en el top-ten de los pueblos más longevos del mundo. Sus habitantes suelen sobrepasar los 100 años. Apenas comen carne ni lácteos, pero sí hortalizas, cereales y legumbres, como lentejas y garbanzos.</a:t>
            </a:r>
            <a:endParaRPr lang="es-ES" sz="2000" dirty="0">
              <a:latin typeface="Arial Black" pitchFamily="34" charset="0"/>
            </a:endParaRPr>
          </a:p>
        </p:txBody>
      </p:sp>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danavesden-18[1] (FILEminimizer).jpg"/>
          <p:cNvPicPr>
            <a:picLocks noChangeAspect="1"/>
          </p:cNvPicPr>
          <p:nvPr/>
        </p:nvPicPr>
        <p:blipFill>
          <a:blip r:embed="rId2" cstate="print"/>
          <a:stretch>
            <a:fillRect/>
          </a:stretch>
        </p:blipFill>
        <p:spPr>
          <a:xfrm>
            <a:off x="0" y="0"/>
            <a:ext cx="9144000" cy="6825952"/>
          </a:xfrm>
          <a:prstGeom prst="rect">
            <a:avLst/>
          </a:prstGeom>
        </p:spPr>
      </p:pic>
      <p:pic>
        <p:nvPicPr>
          <p:cNvPr id="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4098" name="Picture 2" descr="http://es.bloggif.com/tmp/178b839513dd1b235ceafe71bb6d7d7a/text.gif?1403290331"/>
          <p:cNvPicPr>
            <a:picLocks noChangeAspect="1" noChangeArrowheads="1" noCrop="1"/>
          </p:cNvPicPr>
          <p:nvPr/>
        </p:nvPicPr>
        <p:blipFill>
          <a:blip r:embed="rId4" cstate="print"/>
          <a:srcRect/>
          <a:stretch>
            <a:fillRect/>
          </a:stretch>
        </p:blipFill>
        <p:spPr bwMode="auto">
          <a:xfrm>
            <a:off x="179512" y="260648"/>
            <a:ext cx="2628900" cy="42862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7544" y="548680"/>
            <a:ext cx="8208912" cy="6063198"/>
          </a:xfrm>
          <a:prstGeom prst="rect">
            <a:avLst/>
          </a:prstGeom>
          <a:noFill/>
        </p:spPr>
        <p:txBody>
          <a:bodyPr wrap="square" rtlCol="0">
            <a:spAutoFit/>
          </a:bodyPr>
          <a:lstStyle/>
          <a:p>
            <a:pPr algn="ctr"/>
            <a:r>
              <a:rPr lang="es-ES" sz="2400" dirty="0" smtClean="0">
                <a:solidFill>
                  <a:srgbClr val="FF0000"/>
                </a:solidFill>
                <a:latin typeface="Arial Black" pitchFamily="34" charset="0"/>
              </a:rPr>
              <a:t>3. Aguacate: rico en grasas saludables</a:t>
            </a:r>
          </a:p>
          <a:p>
            <a:pPr algn="just"/>
            <a:r>
              <a:rPr lang="es-ES" sz="2800" dirty="0" smtClean="0">
                <a:latin typeface="Arial Black" pitchFamily="34" charset="0"/>
              </a:rPr>
              <a:t>Procedente de América central, el aguacate tiene un alto contenido en grasa, lo que le convierte un alimento muy calórico. Pero sus grasas son fundamentalmente </a:t>
            </a:r>
            <a:r>
              <a:rPr lang="es-ES" sz="2800" dirty="0" smtClean="0">
                <a:latin typeface="Arial Black" pitchFamily="34" charset="0"/>
              </a:rPr>
              <a:t>mono insaturadas, </a:t>
            </a:r>
            <a:r>
              <a:rPr lang="es-ES" sz="2800" dirty="0" smtClean="0">
                <a:latin typeface="Arial Black" pitchFamily="34" charset="0"/>
              </a:rPr>
              <a:t>como el ácido </a:t>
            </a:r>
            <a:r>
              <a:rPr lang="es-ES" sz="2800" dirty="0" smtClean="0">
                <a:latin typeface="Arial Black" pitchFamily="34" charset="0"/>
              </a:rPr>
              <a:t>oleico </a:t>
            </a:r>
            <a:r>
              <a:rPr lang="es-ES" sz="2800" dirty="0" smtClean="0">
                <a:latin typeface="Arial Black" pitchFamily="34" charset="0"/>
              </a:rPr>
              <a:t>contenido en el aceite de oliva. Además, es rico en vitaminas del grupo B, C, D E y K. También en </a:t>
            </a:r>
            <a:r>
              <a:rPr lang="es-ES" sz="2800" dirty="0" smtClean="0">
                <a:latin typeface="Arial Black" pitchFamily="34" charset="0"/>
              </a:rPr>
              <a:t>glutatión, </a:t>
            </a:r>
            <a:r>
              <a:rPr lang="es-ES" sz="2800" dirty="0" smtClean="0">
                <a:latin typeface="Arial Black" pitchFamily="34" charset="0"/>
              </a:rPr>
              <a:t>con efecto antioxidante. Loma Linda (California) forma parte también del top-ten de la longevidad. Y california está entre las zonas productoras de aguacate.</a:t>
            </a:r>
            <a:endParaRPr lang="es-ES" sz="2800" dirty="0">
              <a:latin typeface="Arial Black" pitchFamily="34" charset="0"/>
            </a:endParaRPr>
          </a:p>
        </p:txBody>
      </p:sp>
      <p:pic>
        <p:nvPicPr>
          <p:cNvPr id="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0Calories02[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6146" name="Picture 2" descr="http://es.bloggif.com/tmp/178b839513dd1b235ceafe71bb6d7d7a/text.gif?1403290365"/>
          <p:cNvPicPr>
            <a:picLocks noChangeAspect="1" noChangeArrowheads="1" noCrop="1"/>
          </p:cNvPicPr>
          <p:nvPr/>
        </p:nvPicPr>
        <p:blipFill>
          <a:blip r:embed="rId4" cstate="print"/>
          <a:srcRect/>
          <a:stretch>
            <a:fillRect/>
          </a:stretch>
        </p:blipFill>
        <p:spPr bwMode="auto">
          <a:xfrm>
            <a:off x="323528" y="260648"/>
            <a:ext cx="2228850" cy="428626"/>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39552" y="476672"/>
            <a:ext cx="8064896" cy="5632311"/>
          </a:xfrm>
          <a:prstGeom prst="rect">
            <a:avLst/>
          </a:prstGeom>
          <a:noFill/>
        </p:spPr>
        <p:txBody>
          <a:bodyPr wrap="square" rtlCol="0">
            <a:spAutoFit/>
          </a:bodyPr>
          <a:lstStyle/>
          <a:p>
            <a:pPr algn="ctr"/>
            <a:r>
              <a:rPr lang="es-ES" sz="2400" dirty="0" smtClean="0">
                <a:solidFill>
                  <a:srgbClr val="FF0000"/>
                </a:solidFill>
                <a:latin typeface="Arial Black" pitchFamily="34" charset="0"/>
              </a:rPr>
              <a:t>4. Brócoli: un aliado contra el cáncer</a:t>
            </a:r>
          </a:p>
          <a:p>
            <a:pPr algn="just"/>
            <a:r>
              <a:rPr lang="es-ES" sz="2400" dirty="0" smtClean="0">
                <a:latin typeface="Arial Black" pitchFamily="34" charset="0"/>
              </a:rPr>
              <a:t>A partir de la col silvestre, los antiguos romanos desarrollan el brócoli, que consumían crudo, aliñado con aceite o en puré. Se considera un superalimento por su alto contenido en vitaminas A y D. Contiene también sulforafano. A diferencia de lo que ocurre con otras vitaminas, esta molécula </a:t>
            </a:r>
            <a:r>
              <a:rPr lang="es-ES" sz="2400" dirty="0" smtClean="0">
                <a:latin typeface="Arial Black" pitchFamily="34" charset="0"/>
              </a:rPr>
              <a:t>anti cancerígena </a:t>
            </a:r>
            <a:r>
              <a:rPr lang="es-ES" sz="2400" dirty="0" smtClean="0">
                <a:latin typeface="Arial Black" pitchFamily="34" charset="0"/>
              </a:rPr>
              <a:t>y beneficiosa para el cerebro, se forma precisamente al cocinarlo, cortarlo o masticarlo.</a:t>
            </a:r>
          </a:p>
          <a:p>
            <a:pPr algn="just"/>
            <a:r>
              <a:rPr lang="es-ES" sz="2400" dirty="0" smtClean="0">
                <a:latin typeface="Arial Black" pitchFamily="34" charset="0"/>
              </a:rPr>
              <a:t>Los mayores productores son en la actualidad California y Japón, que albergan dos de las zonas azules de la longevidad: Loma Linda y Okinawa, respectivamente</a:t>
            </a:r>
            <a:r>
              <a:rPr lang="es-ES" sz="2400" dirty="0" smtClean="0">
                <a:latin typeface="Arial Black" pitchFamily="34" charset="0"/>
              </a:rPr>
              <a:t>.</a:t>
            </a:r>
            <a:endParaRPr lang="es-ES" sz="2400" dirty="0" smtClean="0">
              <a:latin typeface="Arial Black" pitchFamily="34" charset="0"/>
            </a:endParaRPr>
          </a:p>
        </p:txBody>
      </p:sp>
      <p:pic>
        <p:nvPicPr>
          <p:cNvPr id="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roceries-22[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8194" name="Picture 2" descr="http://es.bloggif.com/tmp/178b839513dd1b235ceafe71bb6d7d7a/text.gif?1403290398"/>
          <p:cNvPicPr>
            <a:picLocks noChangeAspect="1" noChangeArrowheads="1" noCrop="1"/>
          </p:cNvPicPr>
          <p:nvPr/>
        </p:nvPicPr>
        <p:blipFill>
          <a:blip r:embed="rId4" cstate="print"/>
          <a:srcRect/>
          <a:stretch>
            <a:fillRect/>
          </a:stretch>
        </p:blipFill>
        <p:spPr bwMode="auto">
          <a:xfrm>
            <a:off x="2915816" y="476672"/>
            <a:ext cx="2057400" cy="428626"/>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95536" y="476672"/>
            <a:ext cx="8280920" cy="5478423"/>
          </a:xfrm>
          <a:prstGeom prst="rect">
            <a:avLst/>
          </a:prstGeom>
          <a:noFill/>
        </p:spPr>
        <p:txBody>
          <a:bodyPr wrap="square" rtlCol="0">
            <a:spAutoFit/>
          </a:bodyPr>
          <a:lstStyle/>
          <a:p>
            <a:pPr algn="ctr"/>
            <a:r>
              <a:rPr lang="es-ES" sz="2400" dirty="0" smtClean="0">
                <a:solidFill>
                  <a:srgbClr val="FF0000"/>
                </a:solidFill>
                <a:latin typeface="Arial Black" pitchFamily="34" charset="0"/>
              </a:rPr>
              <a:t>5. Tomate: rico en vitaminas y </a:t>
            </a:r>
            <a:r>
              <a:rPr lang="es-ES" sz="2400" dirty="0" smtClean="0">
                <a:solidFill>
                  <a:srgbClr val="FF0000"/>
                </a:solidFill>
                <a:latin typeface="Arial Black" pitchFamily="34" charset="0"/>
              </a:rPr>
              <a:t>antioxidantes</a:t>
            </a:r>
            <a:endParaRPr lang="es-ES" sz="2400" dirty="0" smtClean="0">
              <a:solidFill>
                <a:srgbClr val="FF0000"/>
              </a:solidFill>
              <a:latin typeface="Arial Black" pitchFamily="34" charset="0"/>
            </a:endParaRPr>
          </a:p>
          <a:p>
            <a:r>
              <a:rPr lang="es-ES" dirty="0" smtClean="0"/>
              <a:t> </a:t>
            </a:r>
          </a:p>
          <a:p>
            <a:pPr algn="just"/>
            <a:r>
              <a:rPr lang="es-ES" sz="2800" dirty="0" smtClean="0">
                <a:latin typeface="Arial Black" pitchFamily="34" charset="0"/>
              </a:rPr>
              <a:t>Es rico en calcio, fósforo, hierro, vitaminas A y C y licopeno. Este último compuesto, según los últimos estudios, reduce la incidencia de las patologías cancerosas (pulmón, próstata y tracto digestivo), cardiovasculares y del envejecimiento. Es uno de los alimentos que llegaron a Europa con el descubrimiento de América, aunque su cuna se la disputan varios países del Nuevo Mundo.</a:t>
            </a:r>
            <a:endParaRPr lang="es-ES" sz="2800" dirty="0">
              <a:latin typeface="Arial Black" pitchFamily="34" charset="0"/>
            </a:endParaRPr>
          </a:p>
        </p:txBody>
      </p:sp>
      <p:pic>
        <p:nvPicPr>
          <p:cNvPr id="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tuff08[1] (FILEminimizer).jpg"/>
          <p:cNvPicPr>
            <a:picLocks noChangeAspect="1"/>
          </p:cNvPicPr>
          <p:nvPr/>
        </p:nvPicPr>
        <p:blipFill>
          <a:blip r:embed="rId2" cstate="print"/>
          <a:stretch>
            <a:fillRect/>
          </a:stretch>
        </p:blipFill>
        <p:spPr>
          <a:xfrm>
            <a:off x="-1" y="0"/>
            <a:ext cx="9165333" cy="6858000"/>
          </a:xfrm>
          <a:prstGeom prst="rect">
            <a:avLst/>
          </a:prstGeom>
        </p:spPr>
      </p:pic>
      <p:pic>
        <p:nvPicPr>
          <p:cNvPr id="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10242" name="Picture 2" descr="http://es.bloggif.com/tmp/178b839513dd1b235ceafe71bb6d7d7a/text.gif?1403290425"/>
          <p:cNvPicPr>
            <a:picLocks noChangeAspect="1" noChangeArrowheads="1" noCrop="1"/>
          </p:cNvPicPr>
          <p:nvPr/>
        </p:nvPicPr>
        <p:blipFill>
          <a:blip r:embed="rId4" cstate="print"/>
          <a:srcRect/>
          <a:stretch>
            <a:fillRect/>
          </a:stretch>
        </p:blipFill>
        <p:spPr bwMode="auto">
          <a:xfrm>
            <a:off x="611560" y="260648"/>
            <a:ext cx="2085975" cy="552451"/>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95536" y="548680"/>
            <a:ext cx="8352928" cy="5878532"/>
          </a:xfrm>
          <a:prstGeom prst="rect">
            <a:avLst/>
          </a:prstGeom>
          <a:noFill/>
        </p:spPr>
        <p:txBody>
          <a:bodyPr wrap="square" rtlCol="0">
            <a:spAutoFit/>
          </a:bodyPr>
          <a:lstStyle/>
          <a:p>
            <a:pPr algn="ctr"/>
            <a:r>
              <a:rPr lang="es-ES" sz="2400" dirty="0" smtClean="0">
                <a:solidFill>
                  <a:srgbClr val="FF0000"/>
                </a:solidFill>
                <a:latin typeface="Arial Black" pitchFamily="34" charset="0"/>
              </a:rPr>
              <a:t>6. Salmón: aliado del corazón y del cerebro</a:t>
            </a:r>
          </a:p>
          <a:p>
            <a:pPr algn="just"/>
            <a:r>
              <a:rPr lang="es-ES" sz="2200" dirty="0" smtClean="0">
                <a:latin typeface="Arial Black" pitchFamily="34" charset="0"/>
              </a:rPr>
              <a:t>Se trata de un pescado azul de gran valor nutricional, gracias a su elevado contenido de ácidos grasos omega-3, muy beneficiosos para el corazón, y según los últimos estudios, también para el cerebro. Cada 100 gramos de este pescado aportan 11 gramos de grasa rica en omega 3 y </a:t>
            </a:r>
            <a:r>
              <a:rPr lang="es-ES" sz="2200" dirty="0" err="1" smtClean="0">
                <a:latin typeface="Arial Black" pitchFamily="34" charset="0"/>
              </a:rPr>
              <a:t>trigliceridos</a:t>
            </a:r>
            <a:r>
              <a:rPr lang="es-ES" sz="2200" dirty="0" smtClean="0">
                <a:latin typeface="Arial Black" pitchFamily="34" charset="0"/>
              </a:rPr>
              <a:t>, que ayudan a regular el colesterol, y por ello la salud del corazón y las arterias. Además es rico en vitaminas del grupo B, reguladora del sistema nervioso, y vitamina A, que ayuda a luchar contra las infecciones. Contiene también vitamina D, que interviene en la absorción del calcio.</a:t>
            </a:r>
          </a:p>
          <a:p>
            <a:pPr algn="just"/>
            <a:r>
              <a:rPr lang="es-ES" sz="2200" dirty="0" smtClean="0">
                <a:latin typeface="Arial Black" pitchFamily="34" charset="0"/>
              </a:rPr>
              <a:t>Los pueblos más longevos incluidos en la zona azul consumen abundante pescado azul. Junto con el salmón, otra fuente importante de omega-3 es el atún.</a:t>
            </a:r>
            <a:endParaRPr lang="es-ES" sz="2200" dirty="0">
              <a:latin typeface="Arial Black" pitchFamily="34" charset="0"/>
            </a:endParaRPr>
          </a:p>
        </p:txBody>
      </p:sp>
      <p:pic>
        <p:nvPicPr>
          <p:cNvPr id="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ealthproducts-8[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12290" name="Picture 2" descr="http://es.bloggif.com/tmp/178b839513dd1b235ceafe71bb6d7d7a/text.gif?1403290455"/>
          <p:cNvPicPr>
            <a:picLocks noChangeAspect="1" noChangeArrowheads="1" noCrop="1"/>
          </p:cNvPicPr>
          <p:nvPr/>
        </p:nvPicPr>
        <p:blipFill>
          <a:blip r:embed="rId4" cstate="print"/>
          <a:srcRect/>
          <a:stretch>
            <a:fillRect/>
          </a:stretch>
        </p:blipFill>
        <p:spPr bwMode="auto">
          <a:xfrm>
            <a:off x="1187624" y="476672"/>
            <a:ext cx="1276350" cy="40957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28" y="476672"/>
            <a:ext cx="8352928" cy="5632311"/>
          </a:xfrm>
          <a:prstGeom prst="rect">
            <a:avLst/>
          </a:prstGeom>
          <a:noFill/>
        </p:spPr>
        <p:txBody>
          <a:bodyPr wrap="square" rtlCol="0">
            <a:spAutoFit/>
          </a:bodyPr>
          <a:lstStyle/>
          <a:p>
            <a:pPr algn="ctr"/>
            <a:r>
              <a:rPr lang="es-ES" sz="2400" dirty="0" smtClean="0">
                <a:solidFill>
                  <a:srgbClr val="FF0000"/>
                </a:solidFill>
                <a:latin typeface="Arial Black" pitchFamily="34" charset="0"/>
              </a:rPr>
              <a:t>7. Kiwi: el anticoagulante natural</a:t>
            </a:r>
          </a:p>
          <a:p>
            <a:pPr algn="just"/>
            <a:endParaRPr lang="es-ES" sz="2800" dirty="0" smtClean="0">
              <a:latin typeface="Arial Black" pitchFamily="34" charset="0"/>
            </a:endParaRPr>
          </a:p>
          <a:p>
            <a:pPr algn="just"/>
            <a:r>
              <a:rPr lang="es-ES" sz="2800" dirty="0" smtClean="0">
                <a:latin typeface="Arial Black" pitchFamily="34" charset="0"/>
              </a:rPr>
              <a:t>Originario </a:t>
            </a:r>
            <a:r>
              <a:rPr lang="es-ES" sz="2800" dirty="0" smtClean="0">
                <a:latin typeface="Arial Black" pitchFamily="34" charset="0"/>
              </a:rPr>
              <a:t>de la zona del Pacífico de Asia, es la fruta con mayor contenido en </a:t>
            </a:r>
            <a:r>
              <a:rPr lang="es-ES" sz="2800" dirty="0" smtClean="0">
                <a:latin typeface="Arial Black" pitchFamily="34" charset="0"/>
              </a:rPr>
              <a:t>ácidos </a:t>
            </a:r>
            <a:r>
              <a:rPr lang="es-ES" sz="2800" dirty="0" smtClean="0">
                <a:latin typeface="Arial Black" pitchFamily="34" charset="0"/>
              </a:rPr>
              <a:t>grasos omega-3. Rico también hierro y calcio y vitaminas C, E y K. Los ácidos omega-3 junto con la vitamina K actúan como anticoagulantes de función similar al ácido acetilsalicílico, cuando se consume esta fruta de forma habitual. Utilizado en la medicina tradicional china, donde tiene un puesto de honor, se asocia a la longevidad de este pueblo.</a:t>
            </a:r>
            <a:endParaRPr lang="es-ES" sz="2800" dirty="0">
              <a:latin typeface="Arial Black" pitchFamily="34" charset="0"/>
            </a:endParaRPr>
          </a:p>
        </p:txBody>
      </p:sp>
      <p:pic>
        <p:nvPicPr>
          <p:cNvPr id="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itochtoesh-2[1] (FILEminimizer).jpg"/>
          <p:cNvPicPr>
            <a:picLocks noChangeAspect="1"/>
          </p:cNvPicPr>
          <p:nvPr/>
        </p:nvPicPr>
        <p:blipFill>
          <a:blip r:embed="rId2" cstate="print"/>
          <a:stretch>
            <a:fillRect/>
          </a:stretch>
        </p:blipFill>
        <p:spPr>
          <a:xfrm>
            <a:off x="0" y="0"/>
            <a:ext cx="9144000" cy="6858000"/>
          </a:xfrm>
          <a:prstGeom prst="rect">
            <a:avLst/>
          </a:prstGeom>
        </p:spPr>
      </p:pic>
      <p:pic>
        <p:nvPicPr>
          <p:cNvPr id="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14338" name="Picture 2" descr="http://es.bloggif.com/tmp/178b839513dd1b235ceafe71bb6d7d7a/text.gif?1403290483"/>
          <p:cNvPicPr>
            <a:picLocks noChangeAspect="1" noChangeArrowheads="1" noCrop="1"/>
          </p:cNvPicPr>
          <p:nvPr/>
        </p:nvPicPr>
        <p:blipFill>
          <a:blip r:embed="rId4" cstate="print"/>
          <a:srcRect/>
          <a:stretch>
            <a:fillRect/>
          </a:stretch>
        </p:blipFill>
        <p:spPr bwMode="auto">
          <a:xfrm>
            <a:off x="3635896" y="908720"/>
            <a:ext cx="1952625" cy="42862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7544" y="548680"/>
            <a:ext cx="8064896" cy="6278642"/>
          </a:xfrm>
          <a:prstGeom prst="rect">
            <a:avLst/>
          </a:prstGeom>
          <a:noFill/>
        </p:spPr>
        <p:txBody>
          <a:bodyPr wrap="square" rtlCol="0">
            <a:spAutoFit/>
          </a:bodyPr>
          <a:lstStyle/>
          <a:p>
            <a:pPr algn="ctr"/>
            <a:r>
              <a:rPr lang="es-ES" sz="2400" dirty="0" smtClean="0">
                <a:solidFill>
                  <a:srgbClr val="FF0000"/>
                </a:solidFill>
                <a:latin typeface="Arial Black" pitchFamily="34" charset="0"/>
              </a:rPr>
              <a:t>8. Nueces: aliadas de la </a:t>
            </a:r>
            <a:r>
              <a:rPr lang="es-ES" sz="2400" dirty="0" smtClean="0">
                <a:solidFill>
                  <a:srgbClr val="FF0000"/>
                </a:solidFill>
                <a:latin typeface="Arial Black" pitchFamily="34" charset="0"/>
              </a:rPr>
              <a:t>memoria</a:t>
            </a:r>
          </a:p>
          <a:p>
            <a:pPr algn="ctr"/>
            <a:endParaRPr lang="es-ES" sz="2400" dirty="0" smtClean="0">
              <a:solidFill>
                <a:srgbClr val="FF0000"/>
              </a:solidFill>
              <a:latin typeface="Arial Black" pitchFamily="34" charset="0"/>
            </a:endParaRPr>
          </a:p>
          <a:p>
            <a:pPr algn="just"/>
            <a:r>
              <a:rPr lang="es-ES" sz="2800" dirty="0" smtClean="0">
                <a:latin typeface="Arial Black" pitchFamily="34" charset="0"/>
              </a:rPr>
              <a:t>Gracias a su contenido en ácidos grasos saludables (omega 3 y 6), la nuez es un buen protector del corazón. El estudio </a:t>
            </a:r>
            <a:r>
              <a:rPr lang="es-ES" sz="2800" dirty="0" err="1" smtClean="0">
                <a:latin typeface="Arial Black" pitchFamily="34" charset="0"/>
              </a:rPr>
              <a:t>Predimed</a:t>
            </a:r>
            <a:r>
              <a:rPr lang="es-ES" sz="2800" dirty="0" smtClean="0">
                <a:latin typeface="Arial Black" pitchFamily="34" charset="0"/>
              </a:rPr>
              <a:t>, sobre la eficacia de la dieta </a:t>
            </a:r>
            <a:r>
              <a:rPr lang="es-ES" sz="2800" dirty="0" smtClean="0">
                <a:latin typeface="Arial Black" pitchFamily="34" charset="0"/>
              </a:rPr>
              <a:t>mediterránea, </a:t>
            </a:r>
            <a:r>
              <a:rPr lang="es-ES" sz="2800" dirty="0" smtClean="0">
                <a:latin typeface="Arial Black" pitchFamily="34" charset="0"/>
              </a:rPr>
              <a:t>sitúa a los aceites contenidos en los frutos secos al mismo nivel que el de oliva. Además, las nueces son ricas en fósforo, por lo que potencia la actividad intelectual y mejora la memoria. Siete nueces al día son suficientes para obtener estos beneficios.</a:t>
            </a:r>
          </a:p>
          <a:p>
            <a:endParaRPr lang="es-ES" dirty="0"/>
          </a:p>
        </p:txBody>
      </p:sp>
      <p:pic>
        <p:nvPicPr>
          <p:cNvPr id="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odukts06[1] (FILEminimizer).jpg"/>
          <p:cNvPicPr>
            <a:picLocks noChangeAspect="1"/>
          </p:cNvPicPr>
          <p:nvPr/>
        </p:nvPicPr>
        <p:blipFill>
          <a:blip r:embed="rId2" cstate="print"/>
          <a:stretch>
            <a:fillRect/>
          </a:stretch>
        </p:blipFill>
        <p:spPr>
          <a:xfrm>
            <a:off x="-1" y="0"/>
            <a:ext cx="9149321" cy="6858000"/>
          </a:xfrm>
          <a:prstGeom prst="rect">
            <a:avLst/>
          </a:prstGeom>
        </p:spPr>
      </p:pic>
      <p:pic>
        <p:nvPicPr>
          <p:cNvPr id="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16386" name="Picture 2" descr="http://es.bloggif.com/tmp/178b839513dd1b235ceafe71bb6d7d7a/text.gif?1403290514"/>
          <p:cNvPicPr>
            <a:picLocks noChangeAspect="1" noChangeArrowheads="1" noCrop="1"/>
          </p:cNvPicPr>
          <p:nvPr/>
        </p:nvPicPr>
        <p:blipFill>
          <a:blip r:embed="rId4" cstate="print"/>
          <a:srcRect/>
          <a:stretch>
            <a:fillRect/>
          </a:stretch>
        </p:blipFill>
        <p:spPr bwMode="auto">
          <a:xfrm>
            <a:off x="395536" y="476672"/>
            <a:ext cx="2762250" cy="428626"/>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95536" y="548680"/>
            <a:ext cx="8352928" cy="5109091"/>
          </a:xfrm>
          <a:prstGeom prst="rect">
            <a:avLst/>
          </a:prstGeom>
          <a:noFill/>
        </p:spPr>
        <p:txBody>
          <a:bodyPr wrap="square" rtlCol="0">
            <a:spAutoFit/>
          </a:bodyPr>
          <a:lstStyle/>
          <a:p>
            <a:pPr algn="ctr"/>
            <a:r>
              <a:rPr lang="es-ES" sz="2000" dirty="0" smtClean="0">
                <a:solidFill>
                  <a:srgbClr val="FF0000"/>
                </a:solidFill>
                <a:latin typeface="Arial Black" pitchFamily="34" charset="0"/>
              </a:rPr>
              <a:t>9. Manzana, la fruta que neutraliza los radicales </a:t>
            </a:r>
            <a:r>
              <a:rPr lang="es-ES" sz="2000" dirty="0" smtClean="0">
                <a:solidFill>
                  <a:srgbClr val="FF0000"/>
                </a:solidFill>
                <a:latin typeface="Arial Black" pitchFamily="34" charset="0"/>
              </a:rPr>
              <a:t>libres</a:t>
            </a:r>
          </a:p>
          <a:p>
            <a:endParaRPr lang="es-ES" dirty="0" smtClean="0"/>
          </a:p>
          <a:p>
            <a:pPr algn="just"/>
            <a:r>
              <a:rPr lang="es-ES" sz="2400" dirty="0" smtClean="0">
                <a:latin typeface="Arial Black" pitchFamily="34" charset="0"/>
              </a:rPr>
              <a:t>De fruto prohibido y símbolo del pecado ha pasado a ser un paradigma de salud: "Una manzana al día mantiene al médico alejado", que dicen los americanos. Su alto contenido en fibra ayuda a combatir el colesterol y regula transito intestinal. También parece útil para prevenir el cáncer, las enfermedades coronarias o mejorar el nivel de glucosa en sangre en pacientes con diabetes tipo 2.</a:t>
            </a:r>
          </a:p>
          <a:p>
            <a:pPr algn="just"/>
            <a:r>
              <a:rPr lang="es-ES" sz="2400" dirty="0" smtClean="0">
                <a:latin typeface="Arial Black" pitchFamily="34" charset="0"/>
              </a:rPr>
              <a:t>La mayor parte de sus antioxidantes se encuentran en la piel. Es rica en vitaminas A y C, calcio, hierro, magnesio, sodio y potasio.</a:t>
            </a:r>
            <a:endParaRPr lang="es-ES" sz="2400" dirty="0">
              <a:latin typeface="Arial Black" pitchFamily="34" charset="0"/>
            </a:endParaRPr>
          </a:p>
        </p:txBody>
      </p:sp>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millas_de_cacao[1].jpg"/>
          <p:cNvPicPr>
            <a:picLocks noChangeAspect="1"/>
          </p:cNvPicPr>
          <p:nvPr/>
        </p:nvPicPr>
        <p:blipFill>
          <a:blip r:embed="rId2" cstate="print"/>
          <a:stretch>
            <a:fillRect/>
          </a:stretch>
        </p:blipFill>
        <p:spPr>
          <a:xfrm>
            <a:off x="0" y="-1"/>
            <a:ext cx="9144000" cy="6846775"/>
          </a:xfrm>
          <a:prstGeom prst="rect">
            <a:avLst/>
          </a:prstGeom>
        </p:spPr>
      </p:pic>
      <p:pic>
        <p:nvPicPr>
          <p:cNvPr id="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3" cstate="print"/>
          <a:srcRect/>
          <a:stretch>
            <a:fillRect/>
          </a:stretch>
        </p:blipFill>
        <p:spPr bwMode="auto">
          <a:xfrm rot="5400000">
            <a:off x="7648575" y="5362575"/>
            <a:ext cx="2857500" cy="133350"/>
          </a:xfrm>
          <a:prstGeom prst="rect">
            <a:avLst/>
          </a:prstGeom>
          <a:noFill/>
        </p:spPr>
      </p:pic>
      <p:pic>
        <p:nvPicPr>
          <p:cNvPr id="18434" name="Picture 2" descr="http://es.bloggif.com/tmp/178b839513dd1b235ceafe71bb6d7d7a/text.gif?1403290541"/>
          <p:cNvPicPr>
            <a:picLocks noChangeAspect="1" noChangeArrowheads="1" noCrop="1"/>
          </p:cNvPicPr>
          <p:nvPr/>
        </p:nvPicPr>
        <p:blipFill>
          <a:blip r:embed="rId4" cstate="print"/>
          <a:srcRect/>
          <a:stretch>
            <a:fillRect/>
          </a:stretch>
        </p:blipFill>
        <p:spPr bwMode="auto">
          <a:xfrm>
            <a:off x="1043608" y="476672"/>
            <a:ext cx="1676400" cy="428626"/>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51520" y="476672"/>
            <a:ext cx="8640960" cy="5386090"/>
          </a:xfrm>
          <a:prstGeom prst="rect">
            <a:avLst/>
          </a:prstGeom>
          <a:noFill/>
        </p:spPr>
        <p:txBody>
          <a:bodyPr wrap="square" rtlCol="0">
            <a:spAutoFit/>
          </a:bodyPr>
          <a:lstStyle/>
          <a:p>
            <a:pPr algn="ctr"/>
            <a:r>
              <a:rPr lang="es-ES" sz="2400" dirty="0" smtClean="0">
                <a:solidFill>
                  <a:srgbClr val="FF0000"/>
                </a:solidFill>
                <a:latin typeface="Arial Black" pitchFamily="34" charset="0"/>
              </a:rPr>
              <a:t>10. Cacao: el alimento de los dioses</a:t>
            </a:r>
          </a:p>
          <a:p>
            <a:pPr algn="just"/>
            <a:r>
              <a:rPr lang="es-ES" sz="2000" dirty="0" smtClean="0">
                <a:latin typeface="Arial Black" pitchFamily="34" charset="0"/>
              </a:rPr>
              <a:t>Por último, pero no menos importante, el cacao, considerado por los mayas el símbolo de la longevidad. Un regalo de los dioses en forma de alimento, como recoge su nombre en científico (Theobroma cacao), el chocolate negro -a través del flavonol epicatequina- mejora la memoria, posiblemente incrementando el flujo sanguíneo al cerebro. Pierde esta propiedad cuando se combina con leche. Este flavonol tiene efectos beneficiosos en patologías como la diabetes, el cáncer, el infarto o el ictus.</a:t>
            </a:r>
          </a:p>
          <a:p>
            <a:pPr algn="just"/>
            <a:r>
              <a:rPr lang="es-ES" sz="2000" dirty="0" smtClean="0">
                <a:latin typeface="Arial Black" pitchFamily="34" charset="0"/>
              </a:rPr>
              <a:t>Hay muchas formas de tomarlo, pero una muy saludable es en pequeñas porciones de chocolate puro con frutos secos. Una dulce tentación que ha de tomarse en pequeñas dosis.</a:t>
            </a:r>
          </a:p>
          <a:p>
            <a:pPr algn="just"/>
            <a:r>
              <a:rPr lang="es-ES" sz="2000" dirty="0" smtClean="0">
                <a:latin typeface="Arial Black" pitchFamily="34" charset="0"/>
              </a:rPr>
              <a:t>Ninguno de los alimentos anteriores, por si solos tienen la clave de la longevidad. Pero todos consumidos de forma equilibrada, regular y variada ayudan a alcanzarla. "Poco de todo y mucho de nada", que decía Grande Covián...</a:t>
            </a:r>
            <a:endParaRPr lang="es-ES" sz="2000" dirty="0">
              <a:latin typeface="Arial Black" pitchFamily="34" charset="0"/>
            </a:endParaRPr>
          </a:p>
        </p:txBody>
      </p:sp>
      <p:pic>
        <p:nvPicPr>
          <p:cNvPr id="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0"/>
            <a:ext cx="2857500" cy="133350"/>
          </a:xfrm>
          <a:prstGeom prst="rect">
            <a:avLst/>
          </a:prstGeom>
          <a:noFill/>
        </p:spPr>
      </p:pic>
      <p:pic>
        <p:nvPicPr>
          <p:cNvPr id="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0"/>
            <a:ext cx="2857500" cy="133350"/>
          </a:xfrm>
          <a:prstGeom prst="rect">
            <a:avLst/>
          </a:prstGeom>
          <a:noFill/>
        </p:spPr>
      </p:pic>
      <p:pic>
        <p:nvPicPr>
          <p:cNvPr id="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0"/>
            <a:ext cx="2857500" cy="133350"/>
          </a:xfrm>
          <a:prstGeom prst="rect">
            <a:avLst/>
          </a:prstGeom>
          <a:noFill/>
        </p:spPr>
      </p:pic>
      <p:pic>
        <p:nvPicPr>
          <p:cNvPr id="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0"/>
            <a:ext cx="2857500" cy="133350"/>
          </a:xfrm>
          <a:prstGeom prst="rect">
            <a:avLst/>
          </a:prstGeom>
          <a:noFill/>
        </p:spPr>
      </p:pic>
      <p:pic>
        <p:nvPicPr>
          <p:cNvPr id="7"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0" y="6724650"/>
            <a:ext cx="2857500" cy="133350"/>
          </a:xfrm>
          <a:prstGeom prst="rect">
            <a:avLst/>
          </a:prstGeom>
          <a:noFill/>
        </p:spPr>
      </p:pic>
      <p:pic>
        <p:nvPicPr>
          <p:cNvPr id="8"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3491880" y="6724650"/>
            <a:ext cx="2857500" cy="133350"/>
          </a:xfrm>
          <a:prstGeom prst="rect">
            <a:avLst/>
          </a:prstGeom>
          <a:noFill/>
        </p:spPr>
      </p:pic>
      <p:pic>
        <p:nvPicPr>
          <p:cNvPr id="9"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6286500" y="6724650"/>
            <a:ext cx="2857500" cy="133350"/>
          </a:xfrm>
          <a:prstGeom prst="rect">
            <a:avLst/>
          </a:prstGeom>
          <a:noFill/>
        </p:spPr>
      </p:pic>
      <p:pic>
        <p:nvPicPr>
          <p:cNvPr id="10"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a:off x="1835696" y="6724650"/>
            <a:ext cx="2857500" cy="133350"/>
          </a:xfrm>
          <a:prstGeom prst="rect">
            <a:avLst/>
          </a:prstGeom>
          <a:noFill/>
        </p:spPr>
      </p:pic>
      <p:pic>
        <p:nvPicPr>
          <p:cNvPr id="11"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1362075"/>
            <a:ext cx="2857500" cy="133350"/>
          </a:xfrm>
          <a:prstGeom prst="rect">
            <a:avLst/>
          </a:prstGeom>
          <a:noFill/>
        </p:spPr>
      </p:pic>
      <p:pic>
        <p:nvPicPr>
          <p:cNvPr id="12"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2918867"/>
            <a:ext cx="2857500" cy="133350"/>
          </a:xfrm>
          <a:prstGeom prst="rect">
            <a:avLst/>
          </a:prstGeom>
          <a:noFill/>
        </p:spPr>
      </p:pic>
      <p:pic>
        <p:nvPicPr>
          <p:cNvPr id="13"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1362075" y="5362575"/>
            <a:ext cx="2857500" cy="133350"/>
          </a:xfrm>
          <a:prstGeom prst="rect">
            <a:avLst/>
          </a:prstGeom>
          <a:noFill/>
        </p:spPr>
      </p:pic>
      <p:pic>
        <p:nvPicPr>
          <p:cNvPr id="14"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1362075"/>
            <a:ext cx="2857500" cy="133350"/>
          </a:xfrm>
          <a:prstGeom prst="rect">
            <a:avLst/>
          </a:prstGeom>
          <a:noFill/>
        </p:spPr>
      </p:pic>
      <p:pic>
        <p:nvPicPr>
          <p:cNvPr id="15"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2918867"/>
            <a:ext cx="2857500" cy="133350"/>
          </a:xfrm>
          <a:prstGeom prst="rect">
            <a:avLst/>
          </a:prstGeom>
          <a:noFill/>
        </p:spPr>
      </p:pic>
      <p:pic>
        <p:nvPicPr>
          <p:cNvPr id="16" name="Picture 3" descr="C:\Users\Usuario\Desktop\descargas\SEPARADORES GIF\0_987ee_376ed364_M[1].gif"/>
          <p:cNvPicPr>
            <a:picLocks noChangeAspect="1" noChangeArrowheads="1" noCrop="1"/>
          </p:cNvPicPr>
          <p:nvPr/>
        </p:nvPicPr>
        <p:blipFill>
          <a:blip r:embed="rId2" cstate="print"/>
          <a:srcRect/>
          <a:stretch>
            <a:fillRect/>
          </a:stretch>
        </p:blipFill>
        <p:spPr bwMode="auto">
          <a:xfrm rot="5400000">
            <a:off x="7648575" y="5362575"/>
            <a:ext cx="2857500" cy="13335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cstate="print"/>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4"/>
          </p:cNvPr>
          <p:cNvPicPr>
            <a:picLocks noChangeAspect="1" noChangeArrowheads="1"/>
          </p:cNvPicPr>
          <p:nvPr/>
        </p:nvPicPr>
        <p:blipFill>
          <a:blip r:embed="rId5" cstate="print"/>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pic>
        <p:nvPicPr>
          <p:cNvPr id="11677" name="Picture 413" descr="logo">
            <a:hlinkClick r:id="rId6"/>
          </p:cNvPr>
          <p:cNvPicPr>
            <a:picLocks noChangeAspect="1" noChangeArrowheads="1"/>
          </p:cNvPicPr>
          <p:nvPr/>
        </p:nvPicPr>
        <p:blipFill>
          <a:blip r:embed="rId7" cstate="print"/>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fontAlgn="base">
              <a:spcBef>
                <a:spcPct val="0"/>
              </a:spcBef>
              <a:spcAft>
                <a:spcPct val="0"/>
              </a:spcAft>
            </a:pPr>
            <a:r>
              <a:rPr lang="es-ES_tradnl" b="1" u="sng" smtClean="0">
                <a:solidFill>
                  <a:srgbClr val="04265C"/>
                </a:solidFill>
                <a:latin typeface="Berlin Sans FB Demi" pitchFamily="34" charset="0"/>
              </a:rPr>
              <a:t>PPS Exclusivos</a:t>
            </a:r>
            <a:endParaRPr lang="es-ES" b="1" u="sng" smtClean="0">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cstate="print"/>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67</TotalTime>
  <Words>1196</Words>
  <Application>Microsoft Office PowerPoint</Application>
  <PresentationFormat>Presentación en pantalla (4:3)</PresentationFormat>
  <Paragraphs>47</Paragraphs>
  <Slides>22</Slides>
  <Notes>0</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8</cp:revision>
  <dcterms:created xsi:type="dcterms:W3CDTF">2014-04-12T22:29:36Z</dcterms:created>
  <dcterms:modified xsi:type="dcterms:W3CDTF">2014-06-20T18:57:50Z</dcterms:modified>
</cp:coreProperties>
</file>