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wdp" ContentType="image/vnd.ms-photo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5069" r:id="rId1"/>
    <p:sldMasterId id="2147485081" r:id="rId2"/>
    <p:sldMasterId id="2147485093" r:id="rId3"/>
  </p:sldMasterIdLst>
  <p:notesMasterIdLst>
    <p:notesMasterId r:id="rId28"/>
  </p:notesMasterIdLst>
  <p:sldIdLst>
    <p:sldId id="425" r:id="rId4"/>
    <p:sldId id="427" r:id="rId5"/>
    <p:sldId id="421" r:id="rId6"/>
    <p:sldId id="422" r:id="rId7"/>
    <p:sldId id="423" r:id="rId8"/>
    <p:sldId id="386" r:id="rId9"/>
    <p:sldId id="387" r:id="rId10"/>
    <p:sldId id="388" r:id="rId11"/>
    <p:sldId id="389" r:id="rId12"/>
    <p:sldId id="390" r:id="rId13"/>
    <p:sldId id="392" r:id="rId14"/>
    <p:sldId id="393" r:id="rId15"/>
    <p:sldId id="394" r:id="rId16"/>
    <p:sldId id="395" r:id="rId17"/>
    <p:sldId id="397" r:id="rId18"/>
    <p:sldId id="391" r:id="rId19"/>
    <p:sldId id="398" r:id="rId20"/>
    <p:sldId id="399" r:id="rId21"/>
    <p:sldId id="400" r:id="rId22"/>
    <p:sldId id="401" r:id="rId23"/>
    <p:sldId id="402" r:id="rId24"/>
    <p:sldId id="426" r:id="rId25"/>
    <p:sldId id="355" r:id="rId26"/>
    <p:sldId id="428" r:id="rId27"/>
  </p:sldIdLst>
  <p:sldSz cx="12192000" cy="6858000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j6V2i/NVVozVmoUHPKydMg==" hashData="fY3tWoa8rMbhyAcnuV932SE6mmNoW2vbZvyqHj7StM9npeBxaBwbdfUDLc+99fp5jgt/Ubf03Bm9/Q4EmyXfFw=="/>
  <p:extLst>
    <p:ext uri="{EFAFB233-063F-42B5-8137-9DF3F51BA10A}">
      <p15:sldGuideLst xmlns:p15="http://schemas.microsoft.com/office/powerpoint/2012/main">
        <p15:guide id="1" orient="horz" pos="2115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924900"/>
    <a:srgbClr val="C88500"/>
    <a:srgbClr val="996600"/>
    <a:srgbClr val="000E2A"/>
    <a:srgbClr val="996633"/>
    <a:srgbClr val="C35D0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7357" autoAdjust="0"/>
    <p:restoredTop sz="94404" autoAdjust="0"/>
  </p:normalViewPr>
  <p:slideViewPr>
    <p:cSldViewPr showGuides="1">
      <p:cViewPr varScale="1">
        <p:scale>
          <a:sx n="69" d="100"/>
          <a:sy n="69" d="100"/>
        </p:scale>
        <p:origin x="990" y="72"/>
      </p:cViewPr>
      <p:guideLst>
        <p:guide orient="horz" pos="2115"/>
        <p:guide pos="3840"/>
      </p:guideLst>
    </p:cSldViewPr>
  </p:slideViewPr>
  <p:outlineViewPr>
    <p:cViewPr>
      <p:scale>
        <a:sx n="33" d="100"/>
        <a:sy n="33" d="100"/>
      </p:scale>
      <p:origin x="0" y="-378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slide" Target="slides/slide23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8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slide" Target="slides/slide22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slide" Target="slides/slide17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slide" Target="slides/slide21.xml"/><Relationship Id="rId32" Type="http://schemas.openxmlformats.org/officeDocument/2006/relationships/tableStyles" Target="tableStyles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slide" Target="slides/slide20.xml"/><Relationship Id="rId28" Type="http://schemas.openxmlformats.org/officeDocument/2006/relationships/notesMaster" Target="notesMasters/notesMaster1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31" Type="http://schemas.openxmlformats.org/officeDocument/2006/relationships/theme" Target="theme/theme1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slide" Target="slides/slide24.xml"/><Relationship Id="rId30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es-MX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>
              <a:defRPr/>
            </a:pPr>
            <a:fld id="{37AD77F3-6412-46E6-9DAB-7432559E9DED}" type="datetimeFigureOut">
              <a:rPr lang="es-MX"/>
              <a:pPr>
                <a:defRPr/>
              </a:pPr>
              <a:t>29/03/2016</a:t>
            </a:fld>
            <a:endParaRPr lang="es-MX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s-MX" noProof="0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 noProof="0"/>
              <a:t>Haga clic para modificar el estilo de texto del patrón</a:t>
            </a:r>
          </a:p>
          <a:p>
            <a:pPr lvl="1"/>
            <a:r>
              <a:rPr lang="es-ES" noProof="0"/>
              <a:t>Segundo nivel</a:t>
            </a:r>
          </a:p>
          <a:p>
            <a:pPr lvl="2"/>
            <a:r>
              <a:rPr lang="es-ES" noProof="0"/>
              <a:t>Tercer nivel</a:t>
            </a:r>
          </a:p>
          <a:p>
            <a:pPr lvl="3"/>
            <a:r>
              <a:rPr lang="es-ES" noProof="0"/>
              <a:t>Cuarto nivel</a:t>
            </a:r>
          </a:p>
          <a:p>
            <a:pPr lvl="4"/>
            <a:r>
              <a:rPr lang="es-ES" noProof="0"/>
              <a:t>Quinto nivel</a:t>
            </a:r>
            <a:endParaRPr lang="es-MX" noProof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es-MX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1E4CCBBA-FB52-4DB9-89AE-67AFDC5539B0}" type="slidenum">
              <a:rPr lang="es-MX" altLang="es-ES"/>
              <a:pPr/>
              <a:t>‹Nº›</a:t>
            </a:fld>
            <a:endParaRPr lang="es-MX" alt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editar el estilo de subtítulo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AD4F0B-659B-4D0C-990A-649D6F82FA31}" type="datetimeFigureOut">
              <a:rPr lang="es-ES" smtClean="0"/>
              <a:t>29/03/2016</a:t>
            </a:fld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A7CEED-AB1B-4672-B375-A6D167DC11CB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89608457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AD4F0B-659B-4D0C-990A-649D6F82FA31}" type="datetimeFigureOut">
              <a:rPr lang="es-ES" smtClean="0"/>
              <a:t>29/03/2016</a:t>
            </a:fld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A7CEED-AB1B-4672-B375-A6D167DC11CB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55651610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AD4F0B-659B-4D0C-990A-649D6F82FA31}" type="datetimeFigureOut">
              <a:rPr lang="es-ES" smtClean="0"/>
              <a:t>29/03/2016</a:t>
            </a:fld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A7CEED-AB1B-4672-B375-A6D167DC11CB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535475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AD4F0B-659B-4D0C-990A-649D6F82FA31}" type="datetimeFigureOut">
              <a:rPr lang="es-ES" smtClean="0"/>
              <a:t>29/03/2016</a:t>
            </a:fld>
            <a:endParaRPr lang="es-ES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A7CEED-AB1B-4672-B375-A6D167DC11CB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76177754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7" name="Marcador de fech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AD4F0B-659B-4D0C-990A-649D6F82FA31}" type="datetimeFigureOut">
              <a:rPr lang="es-ES" smtClean="0"/>
              <a:t>29/03/2016</a:t>
            </a:fld>
            <a:endParaRPr lang="es-ES"/>
          </a:p>
        </p:txBody>
      </p:sp>
      <p:sp>
        <p:nvSpPr>
          <p:cNvPr id="8" name="Marcador de pie de pá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Marcador de número de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A7CEED-AB1B-4672-B375-A6D167DC11CB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56998835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fech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AD4F0B-659B-4D0C-990A-649D6F82FA31}" type="datetimeFigureOut">
              <a:rPr lang="es-ES" smtClean="0"/>
              <a:t>29/03/2016</a:t>
            </a:fld>
            <a:endParaRPr lang="es-ES"/>
          </a:p>
        </p:txBody>
      </p:sp>
      <p:sp>
        <p:nvSpPr>
          <p:cNvPr id="4" name="Marcador de pie de pá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A7CEED-AB1B-4672-B375-A6D167DC11CB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71224580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AD4F0B-659B-4D0C-990A-649D6F82FA31}" type="datetimeFigureOut">
              <a:rPr lang="es-ES" smtClean="0"/>
              <a:t>29/03/2016</a:t>
            </a:fld>
            <a:endParaRPr lang="es-ES"/>
          </a:p>
        </p:txBody>
      </p:sp>
      <p:sp>
        <p:nvSpPr>
          <p:cNvPr id="3" name="Marcador de pie de pá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A7CEED-AB1B-4672-B375-A6D167DC11CB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78837296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AD4F0B-659B-4D0C-990A-649D6F82FA31}" type="datetimeFigureOut">
              <a:rPr lang="es-ES" smtClean="0"/>
              <a:t>29/03/2016</a:t>
            </a:fld>
            <a:endParaRPr lang="es-ES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A7CEED-AB1B-4672-B375-A6D167DC11CB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92581968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AD4F0B-659B-4D0C-990A-649D6F82FA31}" type="datetimeFigureOut">
              <a:rPr lang="es-ES" smtClean="0"/>
              <a:t>29/03/2016</a:t>
            </a:fld>
            <a:endParaRPr lang="es-ES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A7CEED-AB1B-4672-B375-A6D167DC11CB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93845340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AD4F0B-659B-4D0C-990A-649D6F82FA31}" type="datetimeFigureOut">
              <a:rPr lang="es-ES" smtClean="0"/>
              <a:t>29/03/2016</a:t>
            </a:fld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A7CEED-AB1B-4672-B375-A6D167DC11CB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44412404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AD4F0B-659B-4D0C-990A-649D6F82FA31}" type="datetimeFigureOut">
              <a:rPr lang="es-ES" smtClean="0"/>
              <a:t>29/03/2016</a:t>
            </a:fld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A7CEED-AB1B-4672-B375-A6D167DC11CB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15810868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914400" y="2130426"/>
            <a:ext cx="10363200" cy="1470025"/>
          </a:xfrm>
          <a:prstGeom prst="rect">
            <a:avLst/>
          </a:prstGeo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/>
              <a:t>Haga clic para modificar el estilo de subtítulo del patrón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2361275074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609600" y="1600201"/>
            <a:ext cx="109728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1003348513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2771216160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2292307355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1410732620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1803738061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3326380815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1632164123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MX" noProof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1941413946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609600" y="1600201"/>
            <a:ext cx="10972800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1111104008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  <a:prstGeom prst="rect">
            <a:avLst/>
          </a:prstGeo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653570017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editar el estilo de subtítulo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169598-D26C-4854-8F46-845883FF1C52}" type="datetimeFigureOut">
              <a:rPr lang="es-ES" smtClean="0"/>
              <a:t>29/03/2016</a:t>
            </a:fld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24283C-03C5-4CAD-A93E-6003C5CE7B2B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043149185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169598-D26C-4854-8F46-845883FF1C52}" type="datetimeFigureOut">
              <a:rPr lang="es-ES" smtClean="0"/>
              <a:t>29/03/2016</a:t>
            </a:fld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24283C-03C5-4CAD-A93E-6003C5CE7B2B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853904739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169598-D26C-4854-8F46-845883FF1C52}" type="datetimeFigureOut">
              <a:rPr lang="es-ES" smtClean="0"/>
              <a:t>29/03/2016</a:t>
            </a:fld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24283C-03C5-4CAD-A93E-6003C5CE7B2B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108566248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169598-D26C-4854-8F46-845883FF1C52}" type="datetimeFigureOut">
              <a:rPr lang="es-ES" smtClean="0"/>
              <a:t>29/03/2016</a:t>
            </a:fld>
            <a:endParaRPr lang="es-ES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24283C-03C5-4CAD-A93E-6003C5CE7B2B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509452149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7" name="Marcador de fech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169598-D26C-4854-8F46-845883FF1C52}" type="datetimeFigureOut">
              <a:rPr lang="es-ES" smtClean="0"/>
              <a:t>29/03/2016</a:t>
            </a:fld>
            <a:endParaRPr lang="es-ES"/>
          </a:p>
        </p:txBody>
      </p:sp>
      <p:sp>
        <p:nvSpPr>
          <p:cNvPr id="8" name="Marcador de pie de pá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Marcador de número de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24283C-03C5-4CAD-A93E-6003C5CE7B2B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032035553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fech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169598-D26C-4854-8F46-845883FF1C52}" type="datetimeFigureOut">
              <a:rPr lang="es-ES" smtClean="0"/>
              <a:t>29/03/2016</a:t>
            </a:fld>
            <a:endParaRPr lang="es-ES"/>
          </a:p>
        </p:txBody>
      </p:sp>
      <p:sp>
        <p:nvSpPr>
          <p:cNvPr id="4" name="Marcador de pie de pá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24283C-03C5-4CAD-A93E-6003C5CE7B2B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463023126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169598-D26C-4854-8F46-845883FF1C52}" type="datetimeFigureOut">
              <a:rPr lang="es-ES" smtClean="0"/>
              <a:t>29/03/2016</a:t>
            </a:fld>
            <a:endParaRPr lang="es-ES"/>
          </a:p>
        </p:txBody>
      </p:sp>
      <p:sp>
        <p:nvSpPr>
          <p:cNvPr id="3" name="Marcador de pie de pá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24283C-03C5-4CAD-A93E-6003C5CE7B2B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277592200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169598-D26C-4854-8F46-845883FF1C52}" type="datetimeFigureOut">
              <a:rPr lang="es-ES" smtClean="0"/>
              <a:t>29/03/2016</a:t>
            </a:fld>
            <a:endParaRPr lang="es-ES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24283C-03C5-4CAD-A93E-6003C5CE7B2B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881165517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169598-D26C-4854-8F46-845883FF1C52}" type="datetimeFigureOut">
              <a:rPr lang="es-ES" smtClean="0"/>
              <a:t>29/03/2016</a:t>
            </a:fld>
            <a:endParaRPr lang="es-ES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24283C-03C5-4CAD-A93E-6003C5CE7B2B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009670012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169598-D26C-4854-8F46-845883FF1C52}" type="datetimeFigureOut">
              <a:rPr lang="es-ES" smtClean="0"/>
              <a:t>29/03/2016</a:t>
            </a:fld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24283C-03C5-4CAD-A93E-6003C5CE7B2B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49302486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169598-D26C-4854-8F46-845883FF1C52}" type="datetimeFigureOut">
              <a:rPr lang="es-ES" smtClean="0"/>
              <a:t>29/03/2016</a:t>
            </a:fld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24283C-03C5-4CAD-A93E-6003C5CE7B2B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1202875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CAD4F0B-659B-4D0C-990A-649D6F82FA31}" type="datetimeFigureOut">
              <a:rPr lang="es-ES" smtClean="0"/>
              <a:t>29/03/2016</a:t>
            </a:fld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EA7CEED-AB1B-4672-B375-A6D167DC11CB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81890716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5070" r:id="rId1"/>
    <p:sldLayoutId id="2147485071" r:id="rId2"/>
    <p:sldLayoutId id="2147485072" r:id="rId3"/>
    <p:sldLayoutId id="2147485073" r:id="rId4"/>
    <p:sldLayoutId id="2147485074" r:id="rId5"/>
    <p:sldLayoutId id="2147485075" r:id="rId6"/>
    <p:sldLayoutId id="2147485076" r:id="rId7"/>
    <p:sldLayoutId id="2147485077" r:id="rId8"/>
    <p:sldLayoutId id="2147485078" r:id="rId9"/>
    <p:sldLayoutId id="2147485079" r:id="rId10"/>
    <p:sldLayoutId id="2147485080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solidFill>
                  <a:srgbClr val="000000"/>
                </a:solidFill>
                <a:latin typeface="Arial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254554814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5082" r:id="rId1"/>
    <p:sldLayoutId id="2147485083" r:id="rId2"/>
    <p:sldLayoutId id="2147485084" r:id="rId3"/>
    <p:sldLayoutId id="2147485085" r:id="rId4"/>
    <p:sldLayoutId id="2147485086" r:id="rId5"/>
    <p:sldLayoutId id="2147485087" r:id="rId6"/>
    <p:sldLayoutId id="2147485088" r:id="rId7"/>
    <p:sldLayoutId id="2147485089" r:id="rId8"/>
    <p:sldLayoutId id="2147485090" r:id="rId9"/>
    <p:sldLayoutId id="2147485091" r:id="rId10"/>
    <p:sldLayoutId id="2147485092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MX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7169598-D26C-4854-8F46-845883FF1C52}" type="datetimeFigureOut">
              <a:rPr lang="es-ES" smtClean="0"/>
              <a:t>29/03/2016</a:t>
            </a:fld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424283C-03C5-4CAD-A93E-6003C5CE7B2B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0045937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5094" r:id="rId1"/>
    <p:sldLayoutId id="2147485095" r:id="rId2"/>
    <p:sldLayoutId id="2147485096" r:id="rId3"/>
    <p:sldLayoutId id="2147485097" r:id="rId4"/>
    <p:sldLayoutId id="2147485098" r:id="rId5"/>
    <p:sldLayoutId id="2147485099" r:id="rId6"/>
    <p:sldLayoutId id="2147485100" r:id="rId7"/>
    <p:sldLayoutId id="2147485101" r:id="rId8"/>
    <p:sldLayoutId id="2147485102" r:id="rId9"/>
    <p:sldLayoutId id="2147485103" r:id="rId10"/>
    <p:sldLayoutId id="2147485104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3" Type="http://schemas.microsoft.com/office/2007/relationships/media" Target="../media/media2.wav"/><Relationship Id="rId7" Type="http://schemas.openxmlformats.org/officeDocument/2006/relationships/image" Target="../media/image2.png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image" Target="../media/image1.jpg"/><Relationship Id="rId5" Type="http://schemas.openxmlformats.org/officeDocument/2006/relationships/slideLayout" Target="../slideLayouts/slideLayout23.xml"/><Relationship Id="rId4" Type="http://schemas.openxmlformats.org/officeDocument/2006/relationships/audio" Target="../media/media2.wav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/><Relationship Id="rId3" Type="http://schemas.microsoft.com/office/2007/relationships/media" Target="../media/media2.wav"/><Relationship Id="rId7" Type="http://schemas.openxmlformats.org/officeDocument/2006/relationships/image" Target="../media/image1.jpg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audio" Target="../media/audio1.wav"/><Relationship Id="rId11" Type="http://schemas.openxmlformats.org/officeDocument/2006/relationships/audio" Target="../media/audio1.wav"/><Relationship Id="rId5" Type="http://schemas.openxmlformats.org/officeDocument/2006/relationships/slideLayout" Target="../slideLayouts/slideLayout23.xml"/><Relationship Id="rId10" Type="http://schemas.openxmlformats.org/officeDocument/2006/relationships/image" Target="../media/image3.png"/><Relationship Id="rId4" Type="http://schemas.openxmlformats.org/officeDocument/2006/relationships/audio" Target="../media/media2.wav"/><Relationship Id="rId9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8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8.xml"/><Relationship Id="rId4" Type="http://schemas.microsoft.com/office/2007/relationships/hdphoto" Target="../media/hdphoto1.wdp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8.xml"/></Relationships>
</file>

<file path=ppt/slides/_rels/slide6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8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8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8.xml"/><Relationship Id="rId4" Type="http://schemas.microsoft.com/office/2007/relationships/hdphoto" Target="../media/hdphoto3.wdp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18.xml"/></Relationships>
</file>

<file path=ppt/slides/_rels/slide11.xml.rels><?xml version="1.0" encoding="UTF-8" standalone="yes"?>
<Relationships xmlns="http://schemas.openxmlformats.org/package/2006/relationships"><Relationship Id="rId3" Type="http://schemas.microsoft.com/office/2007/relationships/hdphoto" Target="../media/hdphoto4.wdp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18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18.xml"/><Relationship Id="rId4" Type="http://schemas.microsoft.com/office/2007/relationships/hdphoto" Target="../media/hdphoto5.wdp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g"/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18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18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18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8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18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18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hyperlink" Target="http://www.herbs-info.com/blog/20-weird-uses-and-benefits-of-cinnamon/" TargetMode="External"/><Relationship Id="rId2" Type="http://schemas.openxmlformats.org/officeDocument/2006/relationships/hyperlink" Target="http://ecosalon.com/20-unusual-ways-to-use-cinnamon/" TargetMode="External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26.jpg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18.xml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8.png"/><Relationship Id="rId3" Type="http://schemas.microsoft.com/office/2007/relationships/media" Target="../media/media1.wav"/><Relationship Id="rId7" Type="http://schemas.openxmlformats.org/officeDocument/2006/relationships/image" Target="../media/image3.png"/><Relationship Id="rId2" Type="http://schemas.openxmlformats.org/officeDocument/2006/relationships/audio" Target="../media/media3.wav"/><Relationship Id="rId1" Type="http://schemas.microsoft.com/office/2007/relationships/media" Target="../media/media3.wav"/><Relationship Id="rId6" Type="http://schemas.openxmlformats.org/officeDocument/2006/relationships/image" Target="../media/image2.png"/><Relationship Id="rId5" Type="http://schemas.openxmlformats.org/officeDocument/2006/relationships/slideLayout" Target="../slideLayouts/slideLayout23.xml"/><Relationship Id="rId4" Type="http://schemas.openxmlformats.org/officeDocument/2006/relationships/audio" Target="../media/media1.wav"/><Relationship Id="rId9" Type="http://schemas.openxmlformats.org/officeDocument/2006/relationships/image" Target="../media/image4.png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image" Target="../media/image32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29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34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31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30.png"/><Relationship Id="rId10" Type="http://schemas.openxmlformats.org/officeDocument/2006/relationships/image" Target="../media/image33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3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6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6 CuadroTexto"/>
          <p:cNvSpPr txBox="1"/>
          <p:nvPr/>
        </p:nvSpPr>
        <p:spPr>
          <a:xfrm>
            <a:off x="495662" y="5657671"/>
            <a:ext cx="9919926" cy="1200329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defTabSz="121917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_tradnl" sz="7200" b="1" i="0" u="none" strike="noStrike" kern="0" cap="none" spc="0" normalizeH="0" baseline="0" noProof="0" dirty="0">
                <a:ln w="11430"/>
                <a:solidFill>
                  <a:prstClr val="black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Arial" charset="0"/>
                <a:cs typeface="Arial"/>
              </a:rPr>
              <a:t>___________________</a:t>
            </a:r>
            <a:endParaRPr kumimoji="0" lang="es-MX" sz="7200" b="1" i="0" u="none" strike="noStrike" kern="0" cap="none" spc="0" normalizeH="0" baseline="0" noProof="0" dirty="0">
              <a:ln w="11430"/>
              <a:solidFill>
                <a:prstClr val="black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Arial" charset="0"/>
              <a:cs typeface="Arial"/>
            </a:endParaRPr>
          </a:p>
        </p:txBody>
      </p:sp>
      <p:pic>
        <p:nvPicPr>
          <p:cNvPr id="7" name="Picture 2" descr="C:\Users\capiA\Desktop\Eaglenest 767.pn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13806" y="6092728"/>
            <a:ext cx="1632181" cy="5763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Eagle 1 - avion crucero 18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5791200" y="7317432"/>
            <a:ext cx="432048" cy="432048"/>
          </a:xfrm>
          <a:prstGeom prst="rect">
            <a:avLst/>
          </a:prstGeom>
        </p:spPr>
      </p:pic>
      <p:pic>
        <p:nvPicPr>
          <p:cNvPr id="9" name="Eagle 1 - Eaglenest - avion aterrizando 0028">
            <a:hlinkClick r:id="" action="ppaction://media"/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9751640" y="7372672"/>
            <a:ext cx="304800" cy="304800"/>
          </a:xfrm>
          <a:prstGeom prst="rect">
            <a:avLst/>
          </a:prstGeom>
        </p:spPr>
      </p:pic>
      <p:sp>
        <p:nvSpPr>
          <p:cNvPr id="13" name="1 Rectángulo"/>
          <p:cNvSpPr/>
          <p:nvPr/>
        </p:nvSpPr>
        <p:spPr>
          <a:xfrm rot="20905055">
            <a:off x="1391119" y="3661368"/>
            <a:ext cx="10081120" cy="779765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 defTabSz="1219170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MX" sz="4267" b="1" kern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cs typeface="Arial"/>
              </a:rPr>
              <a:t>Sorprendentes Usos De La Canela</a:t>
            </a:r>
            <a:endParaRPr lang="es-ES" sz="4267" b="1" kern="0" dirty="0">
              <a:ln>
                <a:solidFill>
                  <a:srgbClr val="996633"/>
                </a:solidFill>
              </a:ln>
              <a:solidFill>
                <a:srgbClr val="FFC000"/>
              </a:solidFill>
              <a:cs typeface="Arial"/>
            </a:endParaRPr>
          </a:p>
        </p:txBody>
      </p:sp>
      <p:sp>
        <p:nvSpPr>
          <p:cNvPr id="14" name="CuadroTexto 13"/>
          <p:cNvSpPr txBox="1"/>
          <p:nvPr/>
        </p:nvSpPr>
        <p:spPr>
          <a:xfrm>
            <a:off x="0" y="0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MX" kern="0" dirty="0">
                <a:solidFill>
                  <a:sysClr val="windowText" lastClr="000000"/>
                </a:solidFill>
                <a:cs typeface="Arial"/>
              </a:rPr>
              <a:t> </a:t>
            </a:r>
            <a:endParaRPr lang="es-ES" kern="0" dirty="0">
              <a:solidFill>
                <a:sysClr val="windowText" lastClr="000000"/>
              </a:solidFill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17896144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/>
    </mc:Choice>
    <mc:Fallback xmlns="">
      <p:transition spd="slow"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31818">
                <p:cTn id="16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  <p:audio>
              <p:cMediaNode vol="48485">
                <p:cTn id="1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</p:childTnLst>
        </p:cTn>
      </p:par>
    </p:tnLst>
    <p:bldLst>
      <p:bldP spid="5" grpId="0"/>
      <p:bldP spid="13" grpId="0"/>
      <p:bldP spid="14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6 CuadroTexto"/>
          <p:cNvSpPr txBox="1"/>
          <p:nvPr/>
        </p:nvSpPr>
        <p:spPr>
          <a:xfrm>
            <a:off x="495662" y="5657671"/>
            <a:ext cx="9919926" cy="2308324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defTabSz="121917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_tradnl" sz="7200" b="1" i="0" u="none" strike="noStrike" kern="0" cap="none" spc="0" normalizeH="0" baseline="0" noProof="0" dirty="0">
                <a:ln w="11430"/>
                <a:solidFill>
                  <a:prstClr val="black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Arial" charset="0"/>
                <a:cs typeface="Arial"/>
              </a:rPr>
              <a:t>____________________</a:t>
            </a:r>
            <a:endParaRPr kumimoji="0" lang="es-MX" sz="7200" b="1" i="0" u="none" strike="noStrike" kern="0" cap="none" spc="0" normalizeH="0" baseline="0" noProof="0" dirty="0">
              <a:ln w="11430"/>
              <a:solidFill>
                <a:prstClr val="black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Arial" charset="0"/>
              <a:cs typeface="Arial"/>
            </a:endParaRPr>
          </a:p>
        </p:txBody>
      </p:sp>
      <p:pic>
        <p:nvPicPr>
          <p:cNvPr id="4" name="Picture 2" descr="C:\Users\capiA\Desktop\Eaglenest 767.pn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404917">
            <a:off x="16705050" y="4331566"/>
            <a:ext cx="1632181" cy="5763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Imagen 5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176808" y="4133124"/>
            <a:ext cx="864096" cy="303988"/>
          </a:xfrm>
          <a:prstGeom prst="rect">
            <a:avLst/>
          </a:prstGeom>
        </p:spPr>
      </p:pic>
      <p:pic>
        <p:nvPicPr>
          <p:cNvPr id="7" name="Picture 2" descr="C:\Users\capiA\Desktop\Eaglenest 767.pn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13806" y="6092728"/>
            <a:ext cx="1632181" cy="5763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Eagle 1 - avion crucero 18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0"/>
          <a:stretch>
            <a:fillRect/>
          </a:stretch>
        </p:blipFill>
        <p:spPr>
          <a:xfrm>
            <a:off x="5791200" y="7317432"/>
            <a:ext cx="432048" cy="432048"/>
          </a:xfrm>
          <a:prstGeom prst="rect">
            <a:avLst/>
          </a:prstGeom>
        </p:spPr>
      </p:pic>
      <p:pic>
        <p:nvPicPr>
          <p:cNvPr id="9" name="Eagle 1 - Eaglenest - avion aterrizando 0028">
            <a:hlinkClick r:id="" action="ppaction://media"/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10"/>
          <a:stretch>
            <a:fillRect/>
          </a:stretch>
        </p:blipFill>
        <p:spPr>
          <a:xfrm>
            <a:off x="9751640" y="7372672"/>
            <a:ext cx="304800" cy="304800"/>
          </a:xfrm>
          <a:prstGeom prst="rect">
            <a:avLst/>
          </a:prstGeom>
        </p:spPr>
      </p:pic>
      <p:sp>
        <p:nvSpPr>
          <p:cNvPr id="10" name="12 CuadroTexto"/>
          <p:cNvSpPr txBox="1"/>
          <p:nvPr/>
        </p:nvSpPr>
        <p:spPr>
          <a:xfrm>
            <a:off x="839416" y="4117121"/>
            <a:ext cx="2141049" cy="31999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defTabSz="914378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14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cs typeface="Arial"/>
              </a:rPr>
              <a:t>emiliomaguilar8@gmail.com</a:t>
            </a:r>
          </a:p>
        </p:txBody>
      </p:sp>
      <p:sp>
        <p:nvSpPr>
          <p:cNvPr id="13" name="1 Rectángulo"/>
          <p:cNvSpPr/>
          <p:nvPr/>
        </p:nvSpPr>
        <p:spPr>
          <a:xfrm rot="20905055">
            <a:off x="1391119" y="3661368"/>
            <a:ext cx="10081120" cy="779765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 defTabSz="1219170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MX" sz="4267" b="1" kern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cs typeface="Arial"/>
              </a:rPr>
              <a:t>Sorprendentes Usos De La Canela</a:t>
            </a:r>
            <a:endParaRPr lang="es-ES" sz="4267" b="1" kern="0" dirty="0">
              <a:ln>
                <a:solidFill>
                  <a:srgbClr val="996633"/>
                </a:solidFill>
              </a:ln>
              <a:solidFill>
                <a:srgbClr val="FFC000"/>
              </a:solidFill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14141085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:sndAc>
          <p:stSnd>
            <p:snd r:embed="rId6" name="Eagle 1 - André Rieu Medley.wav"/>
          </p:stSnd>
        </p:sndAc>
      </p:transition>
    </mc:Choice>
    <mc:Fallback xmlns="">
      <p:transition spd="slow" advTm="0">
        <p:sndAc>
          <p:stSnd>
            <p:snd r:embed="rId11" name="Eagle 1 - André Rieu Medley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16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16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15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0" presetClass="entr" presetSubtype="0" fill="hold" grpId="0" nodeType="withEffect">
                                  <p:stCondLst>
                                    <p:cond delay="2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2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8" presetClass="emph" presetSubtype="0" fill="hold" grpId="1" nodeType="withEffect">
                                  <p:stCondLst>
                                    <p:cond delay="225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animRot by="-43200000">
                                      <p:cBhvr>
                                        <p:cTn id="1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15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8" dur="17992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19" presetID="1" presetClass="mediacall" presetSubtype="0" fill="hold" nodeType="withEffect">
                                  <p:stCondLst>
                                    <p:cond delay="8000"/>
                                  </p:stCondLst>
                                  <p:childTnLst>
                                    <p:cmd type="call" cmd="playFrom(0.0)">
                                      <p:cBhvr>
                                        <p:cTn id="20" dur="28977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21" presetID="36" presetClass="path" presetSubtype="0" accel="50000" decel="50000" fill="hold" nodeType="withEffect">
                                  <p:stCondLst>
                                    <p:cond delay="16000"/>
                                  </p:stCondLst>
                                  <p:childTnLst>
                                    <p:animMotion origin="layout" path="M -0.0457 -1.11111E-6 L -0.53997 0.23658 C -0.62227 0.27639 -0.99648 0.26412 -0.99635 0.26458 " pathEditMode="relative" rAng="0" ptsTypes="AAA">
                                      <p:cBhvr>
                                        <p:cTn id="22" dur="2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7539" y="13287"/>
                                    </p:animMotion>
                                  </p:childTnLst>
                                </p:cTn>
                              </p:par>
                              <p:par>
                                <p:cTn id="23" presetID="10" presetClass="exit" presetSubtype="0" fill="hold" nodeType="withEffect">
                                  <p:stCondLst>
                                    <p:cond delay="29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1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" presetClass="entr" presetSubtype="0" fill="hold" nodeType="withEffect">
                                  <p:stCondLst>
                                    <p:cond delay="29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35" presetClass="path" presetSubtype="0" accel="50000" decel="50000" fill="hold" nodeType="withEffect">
                                  <p:stCondLst>
                                    <p:cond delay="26000"/>
                                  </p:stCondLst>
                                  <p:childTnLst>
                                    <p:animMotion origin="layout" path="M 3.75E-6 0.00417 L -0.56016 0.0051 " pathEditMode="relative" rAng="0" ptsTypes="AA">
                                      <p:cBhvr>
                                        <p:cTn id="29" dur="1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8008" y="4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31818">
                <p:cTn id="3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  <p:audio>
              <p:cMediaNode vol="48485">
                <p:cTn id="3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</p:childTnLst>
        </p:cTn>
      </p:par>
    </p:tnLst>
    <p:bldLst>
      <p:bldP spid="10" grpId="0"/>
      <p:bldP spid="10" grpId="1"/>
      <p:bldP spid="13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 shadeToTitle="1">
        <a:gradFill flip="none" rotWithShape="1">
          <a:gsLst>
            <a:gs pos="0">
              <a:schemeClr val="accent2">
                <a:lumMod val="67000"/>
              </a:schemeClr>
            </a:gs>
            <a:gs pos="48000">
              <a:schemeClr val="accent2">
                <a:lumMod val="97000"/>
                <a:lumOff val="3000"/>
              </a:schemeClr>
            </a:gs>
            <a:gs pos="100000">
              <a:schemeClr val="accent2">
                <a:lumMod val="60000"/>
                <a:lumOff val="40000"/>
              </a:schemeClr>
            </a:gs>
          </a:gsLst>
          <a:path path="shap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ángulo 5"/>
          <p:cNvSpPr/>
          <p:nvPr/>
        </p:nvSpPr>
        <p:spPr>
          <a:xfrm>
            <a:off x="1055440" y="157127"/>
            <a:ext cx="10153128" cy="64402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3300"/>
              </a:lnSpc>
            </a:pPr>
            <a:r>
              <a:rPr lang="es-ES" sz="4000" b="1" dirty="0">
                <a:solidFill>
                  <a:srgbClr val="A5A5A5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La canela es una de las especias más antiguas del mundo, </a:t>
            </a:r>
          </a:p>
          <a:p>
            <a:pPr algn="ctr">
              <a:lnSpc>
                <a:spcPts val="3300"/>
              </a:lnSpc>
            </a:pPr>
            <a:r>
              <a:rPr lang="es-ES" sz="4000" b="1" dirty="0">
                <a:solidFill>
                  <a:srgbClr val="A5A5A5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siempre presente en nuestra cocina y conocida por dar ese toque de aroma,</a:t>
            </a:r>
          </a:p>
          <a:p>
            <a:pPr algn="ctr">
              <a:lnSpc>
                <a:spcPts val="3300"/>
              </a:lnSpc>
            </a:pPr>
            <a:r>
              <a:rPr lang="es-ES" sz="4000" b="1" dirty="0">
                <a:solidFill>
                  <a:srgbClr val="A5A5A5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tan característico a una amplia variedad de alimentos. </a:t>
            </a:r>
          </a:p>
          <a:p>
            <a:pPr algn="ctr">
              <a:lnSpc>
                <a:spcPts val="3300"/>
              </a:lnSpc>
            </a:pPr>
            <a:endParaRPr lang="es-ES" sz="4000" b="1" dirty="0">
              <a:solidFill>
                <a:srgbClr val="A5A5A5"/>
              </a:solidFill>
              <a:latin typeface="Edwardian Script ITC" panose="030303020407070D0804" pitchFamily="66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lnSpc>
                <a:spcPts val="3300"/>
              </a:lnSpc>
            </a:pPr>
            <a:r>
              <a:rPr lang="es-ES" sz="4000" b="1" dirty="0">
                <a:solidFill>
                  <a:srgbClr val="A5A5A5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Además de su gran sabor, la canela también es famosa </a:t>
            </a:r>
          </a:p>
          <a:p>
            <a:pPr algn="ctr">
              <a:lnSpc>
                <a:spcPts val="3300"/>
              </a:lnSpc>
            </a:pPr>
            <a:r>
              <a:rPr lang="es-ES" sz="4000" b="1" dirty="0">
                <a:solidFill>
                  <a:srgbClr val="A5A5A5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por sus propiedades curativas. </a:t>
            </a:r>
          </a:p>
          <a:p>
            <a:pPr algn="ctr">
              <a:lnSpc>
                <a:spcPts val="3300"/>
              </a:lnSpc>
            </a:pPr>
            <a:endParaRPr lang="es-ES" sz="4000" b="1" dirty="0">
              <a:solidFill>
                <a:srgbClr val="A5A5A5"/>
              </a:solidFill>
              <a:latin typeface="Edwardian Script ITC" panose="030303020407070D0804" pitchFamily="66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lnSpc>
                <a:spcPts val="3300"/>
              </a:lnSpc>
            </a:pPr>
            <a:r>
              <a:rPr lang="es-ES" sz="4000" b="1" dirty="0">
                <a:solidFill>
                  <a:srgbClr val="A5A5A5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Esta especia tiene propiedades antibacterianas y antioxidantes. </a:t>
            </a:r>
          </a:p>
          <a:p>
            <a:pPr algn="ctr">
              <a:lnSpc>
                <a:spcPts val="3300"/>
              </a:lnSpc>
            </a:pPr>
            <a:endParaRPr lang="es-ES" sz="4000" b="1" dirty="0">
              <a:solidFill>
                <a:srgbClr val="A5A5A5"/>
              </a:solidFill>
              <a:latin typeface="Edwardian Script ITC" panose="030303020407070D0804" pitchFamily="66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lnSpc>
                <a:spcPts val="3300"/>
              </a:lnSpc>
            </a:pPr>
            <a:r>
              <a:rPr lang="es-ES" sz="4000" b="1" dirty="0">
                <a:solidFill>
                  <a:srgbClr val="A5A5A5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La canela puede ser consumida, bebida o aplicarla como pomada. </a:t>
            </a:r>
          </a:p>
          <a:p>
            <a:pPr algn="ctr">
              <a:lnSpc>
                <a:spcPts val="3300"/>
              </a:lnSpc>
            </a:pPr>
            <a:endParaRPr lang="es-ES" sz="4000" b="1" dirty="0">
              <a:solidFill>
                <a:srgbClr val="A5A5A5"/>
              </a:solidFill>
              <a:latin typeface="Edwardian Script ITC" panose="030303020407070D0804" pitchFamily="66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lnSpc>
                <a:spcPts val="3300"/>
              </a:lnSpc>
            </a:pPr>
            <a:r>
              <a:rPr lang="es-ES" sz="4000" b="1" dirty="0">
                <a:solidFill>
                  <a:srgbClr val="A5A5A5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Sus usos son inmensos. </a:t>
            </a:r>
          </a:p>
          <a:p>
            <a:pPr algn="ctr">
              <a:lnSpc>
                <a:spcPts val="3300"/>
              </a:lnSpc>
            </a:pPr>
            <a:endParaRPr lang="es-ES" sz="4000" b="1" dirty="0">
              <a:solidFill>
                <a:srgbClr val="A5A5A5"/>
              </a:solidFill>
              <a:latin typeface="Edwardian Script ITC" panose="030303020407070D0804" pitchFamily="66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lnSpc>
                <a:spcPts val="3300"/>
              </a:lnSpc>
            </a:pPr>
            <a:r>
              <a:rPr lang="es-ES" sz="4000" b="1" dirty="0">
                <a:solidFill>
                  <a:srgbClr val="A5A5A5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Aquí te presentamos nuevas formas de usar la canela </a:t>
            </a:r>
          </a:p>
          <a:p>
            <a:pPr algn="ctr">
              <a:lnSpc>
                <a:spcPts val="3300"/>
              </a:lnSpc>
            </a:pPr>
            <a:r>
              <a:rPr lang="es-ES" sz="4000" b="1" dirty="0">
                <a:solidFill>
                  <a:srgbClr val="A5A5A5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que seguro desconocías.</a:t>
            </a:r>
            <a:endParaRPr lang="es-ES" sz="4000" dirty="0"/>
          </a:p>
        </p:txBody>
      </p:sp>
      <p:sp>
        <p:nvSpPr>
          <p:cNvPr id="7" name="CuadroTexto 6"/>
          <p:cNvSpPr txBox="1"/>
          <p:nvPr/>
        </p:nvSpPr>
        <p:spPr>
          <a:xfrm>
            <a:off x="0" y="0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MX" dirty="0"/>
              <a:t> </a:t>
            </a:r>
            <a:endParaRPr lang="es-ES" dirty="0"/>
          </a:p>
        </p:txBody>
      </p:sp>
      <p:sp>
        <p:nvSpPr>
          <p:cNvPr id="5" name="CuadroTexto 4"/>
          <p:cNvSpPr txBox="1"/>
          <p:nvPr/>
        </p:nvSpPr>
        <p:spPr>
          <a:xfrm>
            <a:off x="152400" y="152400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MX" dirty="0"/>
              <a:t> </a:t>
            </a:r>
            <a:endParaRPr lang="es-ES" dirty="0"/>
          </a:p>
        </p:txBody>
      </p:sp>
      <p:pic>
        <p:nvPicPr>
          <p:cNvPr id="4" name="Imagen 3" descr="usos de la canela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0"/>
            <a:ext cx="12192001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9340851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:fade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8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7" presetClass="entr" presetSubtype="4" fill="hold" nodeType="withEffect">
                                  <p:stCondLst>
                                    <p:cond delay="25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4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4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4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4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00"/>
                            </p:stCondLst>
                            <p:childTnLst>
                              <p:par>
                                <p:cTn id="16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 shadeToTitle="1">
        <a:gradFill flip="none" rotWithShape="1">
          <a:gsLst>
            <a:gs pos="0">
              <a:schemeClr val="accent2">
                <a:lumMod val="67000"/>
              </a:schemeClr>
            </a:gs>
            <a:gs pos="48000">
              <a:schemeClr val="accent2">
                <a:lumMod val="97000"/>
                <a:lumOff val="3000"/>
              </a:schemeClr>
            </a:gs>
            <a:gs pos="100000">
              <a:schemeClr val="accent2">
                <a:lumMod val="60000"/>
                <a:lumOff val="40000"/>
              </a:schemeClr>
            </a:gs>
          </a:gsLst>
          <a:path path="shap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ángulo 8"/>
          <p:cNvSpPr/>
          <p:nvPr/>
        </p:nvSpPr>
        <p:spPr>
          <a:xfrm>
            <a:off x="335360" y="3672994"/>
            <a:ext cx="11521280" cy="8361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800"/>
              </a:lnSpc>
              <a:spcAft>
                <a:spcPts val="200"/>
              </a:spcAft>
            </a:pPr>
            <a:r>
              <a:rPr lang="es-ES" sz="3200" b="1" dirty="0">
                <a:solidFill>
                  <a:srgbClr val="A5A5A5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La Casia contiene sustancias  que tienen fuertes propiedades anticoagulantes </a:t>
            </a:r>
          </a:p>
          <a:p>
            <a:pPr algn="ctr">
              <a:lnSpc>
                <a:spcPts val="2800"/>
              </a:lnSpc>
              <a:spcAft>
                <a:spcPts val="200"/>
              </a:spcAft>
            </a:pPr>
            <a:r>
              <a:rPr lang="es-ES" sz="3200" b="1" dirty="0">
                <a:solidFill>
                  <a:srgbClr val="A5A5A5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y que pueden ser perjudiciales para el hígado cuando se consumen en grandes cantidades.</a:t>
            </a:r>
            <a:endParaRPr lang="es-ES" sz="3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2" name="Rectángulo 1"/>
          <p:cNvSpPr/>
          <p:nvPr/>
        </p:nvSpPr>
        <p:spPr>
          <a:xfrm>
            <a:off x="1055440" y="961370"/>
            <a:ext cx="10081120" cy="45140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800"/>
              </a:lnSpc>
              <a:spcAft>
                <a:spcPts val="200"/>
              </a:spcAft>
            </a:pPr>
            <a:r>
              <a:rPr lang="es-ES" sz="3200" b="1" dirty="0">
                <a:solidFill>
                  <a:srgbClr val="A5A5A5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Antes de comenzar a hablar de sus usos, es conveniente detenerse en este aspecto.</a:t>
            </a:r>
            <a:endParaRPr lang="es-ES" sz="3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5" name="Imagen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31504" y="1466781"/>
            <a:ext cx="3528392" cy="1890211"/>
          </a:xfrm>
          <a:prstGeom prst="rect">
            <a:avLst/>
          </a:prstGeom>
        </p:spPr>
      </p:pic>
      <p:sp>
        <p:nvSpPr>
          <p:cNvPr id="3" name="Rectángulo 2"/>
          <p:cNvSpPr/>
          <p:nvPr/>
        </p:nvSpPr>
        <p:spPr>
          <a:xfrm>
            <a:off x="1415480" y="291243"/>
            <a:ext cx="9408368" cy="5155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ts val="3300"/>
              </a:lnSpc>
              <a:spcAft>
                <a:spcPts val="750"/>
              </a:spcAft>
            </a:pPr>
            <a:r>
              <a:rPr lang="es-ES" sz="5400" b="1" dirty="0">
                <a:solidFill>
                  <a:srgbClr val="FFFF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Aprende a identificar la canela auténtica</a:t>
            </a:r>
            <a:endParaRPr lang="es-ES" sz="5400" dirty="0">
              <a:solidFill>
                <a:srgbClr val="FFFF00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CuadroTexto 3"/>
          <p:cNvSpPr txBox="1"/>
          <p:nvPr/>
        </p:nvSpPr>
        <p:spPr>
          <a:xfrm>
            <a:off x="0" y="0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MX" dirty="0"/>
              <a:t> </a:t>
            </a:r>
            <a:endParaRPr lang="es-ES" dirty="0"/>
          </a:p>
        </p:txBody>
      </p:sp>
      <p:pic>
        <p:nvPicPr>
          <p:cNvPr id="7" name="Imagen 6"/>
          <p:cNvPicPr>
            <a:picLocks noChangeAspect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85845" l="5165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60096" y="4509120"/>
            <a:ext cx="3888432" cy="2376264"/>
          </a:xfrm>
          <a:prstGeom prst="rect">
            <a:avLst/>
          </a:prstGeom>
        </p:spPr>
      </p:pic>
      <p:sp>
        <p:nvSpPr>
          <p:cNvPr id="8" name="Rectángulo 7"/>
          <p:cNvSpPr/>
          <p:nvPr/>
        </p:nvSpPr>
        <p:spPr>
          <a:xfrm>
            <a:off x="5015880" y="1484784"/>
            <a:ext cx="6480719" cy="19902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800"/>
              </a:lnSpc>
              <a:spcAft>
                <a:spcPts val="200"/>
              </a:spcAft>
            </a:pPr>
            <a:r>
              <a:rPr lang="es-ES" sz="3200" b="1" dirty="0">
                <a:solidFill>
                  <a:srgbClr val="A5A5A5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Mucha de la canela que encontramos en las tiendas </a:t>
            </a:r>
          </a:p>
          <a:p>
            <a:pPr algn="ctr">
              <a:lnSpc>
                <a:spcPts val="2800"/>
              </a:lnSpc>
              <a:spcAft>
                <a:spcPts val="200"/>
              </a:spcAft>
            </a:pPr>
            <a:r>
              <a:rPr lang="es-ES" sz="3200" b="1" dirty="0">
                <a:solidFill>
                  <a:srgbClr val="A5A5A5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no es realmente canela, es decir, </a:t>
            </a:r>
          </a:p>
          <a:p>
            <a:pPr algn="ctr">
              <a:lnSpc>
                <a:spcPts val="2800"/>
              </a:lnSpc>
              <a:spcAft>
                <a:spcPts val="200"/>
              </a:spcAft>
            </a:pPr>
            <a:r>
              <a:rPr lang="es-ES" sz="3200" b="1" dirty="0">
                <a:solidFill>
                  <a:srgbClr val="FFFF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es-ES" sz="3200" b="1" dirty="0" err="1">
                <a:solidFill>
                  <a:srgbClr val="FFFF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Cinnamon</a:t>
            </a:r>
            <a:r>
              <a:rPr lang="es-ES" sz="3200" b="1">
                <a:solidFill>
                  <a:srgbClr val="FFFF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Verum </a:t>
            </a:r>
          </a:p>
          <a:p>
            <a:pPr algn="ctr">
              <a:lnSpc>
                <a:spcPts val="2800"/>
              </a:lnSpc>
              <a:spcAft>
                <a:spcPts val="200"/>
              </a:spcAft>
            </a:pPr>
            <a:r>
              <a:rPr lang="es-ES" sz="3200" b="1">
                <a:solidFill>
                  <a:srgbClr val="FFFF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o Cinnamomum Zeylancium), </a:t>
            </a:r>
          </a:p>
          <a:p>
            <a:pPr algn="ctr">
              <a:lnSpc>
                <a:spcPts val="2800"/>
              </a:lnSpc>
              <a:spcAft>
                <a:spcPts val="200"/>
              </a:spcAft>
            </a:pPr>
            <a:r>
              <a:rPr lang="es-ES" sz="3200" b="1">
                <a:solidFill>
                  <a:srgbClr val="A5A5A5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sino que es Casia. </a:t>
            </a:r>
            <a:endParaRPr lang="es-ES" sz="320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0" name="Rectángulo 9"/>
          <p:cNvSpPr/>
          <p:nvPr/>
        </p:nvSpPr>
        <p:spPr>
          <a:xfrm>
            <a:off x="335361" y="4941168"/>
            <a:ext cx="6480719" cy="160556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800"/>
              </a:lnSpc>
              <a:spcAft>
                <a:spcPts val="200"/>
              </a:spcAft>
            </a:pPr>
            <a:r>
              <a:rPr lang="es-ES" sz="3200" b="1">
                <a:solidFill>
                  <a:srgbClr val="A5A5A5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Es fácil reconocer la diferencia </a:t>
            </a:r>
          </a:p>
          <a:p>
            <a:pPr algn="ctr">
              <a:lnSpc>
                <a:spcPts val="2800"/>
              </a:lnSpc>
              <a:spcAft>
                <a:spcPts val="200"/>
              </a:spcAft>
            </a:pPr>
            <a:r>
              <a:rPr lang="es-ES" sz="3200" b="1">
                <a:solidFill>
                  <a:srgbClr val="A5A5A5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cuando compramos canela en rama, </a:t>
            </a:r>
          </a:p>
          <a:p>
            <a:pPr algn="ctr">
              <a:lnSpc>
                <a:spcPts val="2800"/>
              </a:lnSpc>
              <a:spcAft>
                <a:spcPts val="200"/>
              </a:spcAft>
            </a:pPr>
            <a:r>
              <a:rPr lang="es-ES" sz="3200" b="1">
                <a:solidFill>
                  <a:srgbClr val="A5A5A5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pero nos resultará mucho más difícil </a:t>
            </a:r>
          </a:p>
          <a:p>
            <a:pPr algn="ctr">
              <a:lnSpc>
                <a:spcPts val="2800"/>
              </a:lnSpc>
              <a:spcAft>
                <a:spcPts val="200"/>
              </a:spcAft>
            </a:pPr>
            <a:r>
              <a:rPr lang="es-ES" sz="3200" b="1">
                <a:solidFill>
                  <a:srgbClr val="A5A5A5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identificar la canela real  si compramos canela en polvo.</a:t>
            </a:r>
            <a:endParaRPr lang="es-ES" sz="320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775413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:fade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2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625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3485"/>
                            </p:stCondLst>
                            <p:childTnLst>
                              <p:par>
                                <p:cTn id="13" presetID="2" presetClass="entr" presetSubtype="12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9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9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425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725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925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125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8105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grpId="0" nodeType="withEffect">
                                  <p:stCondLst>
                                    <p:cond delay="675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41695"/>
                            </p:stCondLst>
                            <p:childTnLst>
                              <p:par>
                                <p:cTn id="40" presetID="42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0" presetClass="entr" presetSubtype="0" fill="hold" grpId="0" nodeType="withEffect">
                                  <p:stCondLst>
                                    <p:cond delay="375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1000"/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0" presetClass="entr" presetSubtype="0" fill="hold" grpId="0" nodeType="withEffect">
                                  <p:stCondLst>
                                    <p:cond delay="675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1000"/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0" presetClass="entr" presetSubtype="0" fill="hold" grpId="0" nodeType="withEffect">
                                  <p:stCondLst>
                                    <p:cond delay="925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55705"/>
                            </p:stCondLst>
                            <p:childTnLst>
                              <p:par>
                                <p:cTn id="58" presetID="1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build="p"/>
      <p:bldP spid="2" grpId="0" uiExpand="1" build="p"/>
      <p:bldP spid="3" grpId="0"/>
      <p:bldP spid="4" grpId="0"/>
      <p:bldP spid="8" grpId="0" build="p"/>
      <p:bldP spid="10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 shadeToTitle="1">
        <a:gradFill flip="none" rotWithShape="1">
          <a:gsLst>
            <a:gs pos="0">
              <a:schemeClr val="accent2">
                <a:lumMod val="67000"/>
              </a:schemeClr>
            </a:gs>
            <a:gs pos="48000">
              <a:schemeClr val="accent2">
                <a:lumMod val="97000"/>
                <a:lumOff val="3000"/>
              </a:schemeClr>
            </a:gs>
            <a:gs pos="100000">
              <a:schemeClr val="accent2">
                <a:lumMod val="60000"/>
                <a:lumOff val="40000"/>
              </a:schemeClr>
            </a:gs>
          </a:gsLst>
          <a:path path="shap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n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32104" y="630975"/>
            <a:ext cx="4824536" cy="3446097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2" name="Rectángulo 1"/>
          <p:cNvSpPr/>
          <p:nvPr/>
        </p:nvSpPr>
        <p:spPr>
          <a:xfrm>
            <a:off x="335360" y="836712"/>
            <a:ext cx="7251426" cy="27597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800"/>
              </a:lnSpc>
              <a:spcAft>
                <a:spcPts val="200"/>
              </a:spcAft>
            </a:pPr>
            <a:r>
              <a:rPr lang="es-ES" sz="3200" b="1">
                <a:solidFill>
                  <a:srgbClr val="A5A5A5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La canela tiene un tono marrón </a:t>
            </a:r>
          </a:p>
          <a:p>
            <a:pPr algn="ctr">
              <a:lnSpc>
                <a:spcPts val="2800"/>
              </a:lnSpc>
              <a:spcAft>
                <a:spcPts val="200"/>
              </a:spcAft>
            </a:pPr>
            <a:r>
              <a:rPr lang="es-ES" sz="3200" b="1">
                <a:solidFill>
                  <a:srgbClr val="A5A5A5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mientras que la casia es de un color más rojizo.</a:t>
            </a:r>
          </a:p>
          <a:p>
            <a:pPr algn="ctr">
              <a:lnSpc>
                <a:spcPts val="2800"/>
              </a:lnSpc>
              <a:spcAft>
                <a:spcPts val="200"/>
              </a:spcAft>
            </a:pPr>
            <a:endParaRPr lang="es-ES" sz="3200" b="1">
              <a:solidFill>
                <a:srgbClr val="A5A5A5"/>
              </a:solidFill>
              <a:latin typeface="Edwardian Script ITC" panose="030303020407070D0804" pitchFamily="66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lnSpc>
                <a:spcPts val="2800"/>
              </a:lnSpc>
              <a:spcAft>
                <a:spcPts val="200"/>
              </a:spcAft>
            </a:pPr>
            <a:r>
              <a:rPr lang="es-ES" sz="3200" b="1">
                <a:solidFill>
                  <a:srgbClr val="A5A5A5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La canela tiene una textura hecha de finas capas. </a:t>
            </a:r>
          </a:p>
          <a:p>
            <a:pPr algn="ctr">
              <a:lnSpc>
                <a:spcPts val="2800"/>
              </a:lnSpc>
              <a:spcAft>
                <a:spcPts val="200"/>
              </a:spcAft>
            </a:pPr>
            <a:endParaRPr lang="es-ES" sz="3200" b="1">
              <a:solidFill>
                <a:srgbClr val="A5A5A5"/>
              </a:solidFill>
              <a:latin typeface="Edwardian Script ITC" panose="030303020407070D0804" pitchFamily="66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lnSpc>
                <a:spcPts val="2800"/>
              </a:lnSpc>
              <a:spcAft>
                <a:spcPts val="200"/>
              </a:spcAft>
            </a:pPr>
            <a:r>
              <a:rPr lang="es-ES" sz="3200" b="1">
                <a:solidFill>
                  <a:srgbClr val="A5A5A5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En cambio la casia presenta una textura más gruesa </a:t>
            </a:r>
          </a:p>
          <a:p>
            <a:pPr algn="ctr">
              <a:lnSpc>
                <a:spcPts val="2800"/>
              </a:lnSpc>
              <a:spcAft>
                <a:spcPts val="200"/>
              </a:spcAft>
            </a:pPr>
            <a:r>
              <a:rPr lang="es-ES" sz="3200" b="1">
                <a:solidFill>
                  <a:srgbClr val="A5A5A5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y está formada solo por unas pocas capas.</a:t>
            </a:r>
          </a:p>
        </p:txBody>
      </p:sp>
      <p:sp>
        <p:nvSpPr>
          <p:cNvPr id="4" name="CuadroTexto 3"/>
          <p:cNvSpPr txBox="1"/>
          <p:nvPr/>
        </p:nvSpPr>
        <p:spPr>
          <a:xfrm>
            <a:off x="0" y="0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MX"/>
              <a:t> </a:t>
            </a:r>
            <a:endParaRPr lang="es-ES"/>
          </a:p>
        </p:txBody>
      </p:sp>
      <p:pic>
        <p:nvPicPr>
          <p:cNvPr id="6" name="Imagen 5" descr="usos de la canela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1384" y="3563300"/>
            <a:ext cx="5246986" cy="3311797"/>
          </a:xfrm>
          <a:prstGeom prst="rect">
            <a:avLst/>
          </a:prstGeom>
          <a:noFill/>
          <a:ln>
            <a:noFill/>
          </a:ln>
          <a:effectLst>
            <a:softEdge rad="317500"/>
          </a:effectLst>
        </p:spPr>
      </p:pic>
      <p:sp>
        <p:nvSpPr>
          <p:cNvPr id="7" name="Rectángulo 6"/>
          <p:cNvSpPr/>
          <p:nvPr/>
        </p:nvSpPr>
        <p:spPr>
          <a:xfrm>
            <a:off x="6096000" y="3935278"/>
            <a:ext cx="5760640" cy="27340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800"/>
              </a:lnSpc>
              <a:spcAft>
                <a:spcPts val="200"/>
              </a:spcAft>
            </a:pPr>
            <a:r>
              <a:rPr lang="es-ES" sz="3200" b="1">
                <a:solidFill>
                  <a:srgbClr val="A5A5A5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Mientras que la canela es frágil </a:t>
            </a:r>
          </a:p>
          <a:p>
            <a:pPr algn="ctr">
              <a:lnSpc>
                <a:spcPts val="2800"/>
              </a:lnSpc>
              <a:spcAft>
                <a:spcPts val="200"/>
              </a:spcAft>
            </a:pPr>
            <a:r>
              <a:rPr lang="es-ES" sz="3200" b="1">
                <a:solidFill>
                  <a:srgbClr val="A5A5A5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y puede trocearse fácilmente, </a:t>
            </a:r>
          </a:p>
          <a:p>
            <a:pPr algn="ctr">
              <a:lnSpc>
                <a:spcPts val="2800"/>
              </a:lnSpc>
              <a:spcAft>
                <a:spcPts val="200"/>
              </a:spcAft>
            </a:pPr>
            <a:r>
              <a:rPr lang="es-ES" sz="3200" b="1">
                <a:solidFill>
                  <a:srgbClr val="A5A5A5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la casia es resistente y más difícil de moler.</a:t>
            </a:r>
          </a:p>
          <a:p>
            <a:pPr algn="ctr">
              <a:lnSpc>
                <a:spcPts val="2800"/>
              </a:lnSpc>
              <a:spcAft>
                <a:spcPts val="200"/>
              </a:spcAft>
            </a:pPr>
            <a:endParaRPr lang="es-ES" sz="3200" b="1">
              <a:solidFill>
                <a:srgbClr val="A5A5A5"/>
              </a:solidFill>
              <a:latin typeface="Edwardian Script ITC" panose="030303020407070D0804" pitchFamily="66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lnSpc>
                <a:spcPts val="2800"/>
              </a:lnSpc>
              <a:spcAft>
                <a:spcPts val="200"/>
              </a:spcAft>
            </a:pPr>
            <a:r>
              <a:rPr lang="es-ES" sz="3200" b="1">
                <a:solidFill>
                  <a:srgbClr val="A5A5A5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La casia es picante </a:t>
            </a:r>
          </a:p>
          <a:p>
            <a:pPr algn="ctr">
              <a:lnSpc>
                <a:spcPts val="2800"/>
              </a:lnSpc>
              <a:spcAft>
                <a:spcPts val="200"/>
              </a:spcAft>
            </a:pPr>
            <a:r>
              <a:rPr lang="es-ES" sz="3200" b="1">
                <a:solidFill>
                  <a:srgbClr val="A5A5A5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mientras que la canela tiene </a:t>
            </a:r>
          </a:p>
          <a:p>
            <a:pPr algn="ctr">
              <a:lnSpc>
                <a:spcPts val="2800"/>
              </a:lnSpc>
              <a:spcAft>
                <a:spcPts val="200"/>
              </a:spcAft>
            </a:pPr>
            <a:r>
              <a:rPr lang="es-ES" sz="3200" b="1">
                <a:solidFill>
                  <a:srgbClr val="A5A5A5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un delicado aroma dulce.</a:t>
            </a:r>
          </a:p>
        </p:txBody>
      </p:sp>
      <p:sp>
        <p:nvSpPr>
          <p:cNvPr id="8" name="Rectángulo 7"/>
          <p:cNvSpPr/>
          <p:nvPr/>
        </p:nvSpPr>
        <p:spPr>
          <a:xfrm>
            <a:off x="1055440" y="-27384"/>
            <a:ext cx="10081120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750"/>
              </a:spcAft>
            </a:pPr>
            <a:r>
              <a:rPr lang="es-ES" sz="5400" b="1">
                <a:solidFill>
                  <a:srgbClr val="FFFF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Consejos para Reconocer  las Diferencias</a:t>
            </a:r>
          </a:p>
        </p:txBody>
      </p:sp>
    </p:spTree>
    <p:extLst>
      <p:ext uri="{BB962C8B-B14F-4D97-AF65-F5344CB8AC3E}">
        <p14:creationId xmlns:p14="http://schemas.microsoft.com/office/powerpoint/2010/main" val="7931379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:fade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8800"/>
                            </p:stCondLst>
                            <p:childTnLst>
                              <p:par>
                                <p:cTn id="9" presetID="2" presetClass="entr" presetSubtype="6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35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634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1540"/>
                            </p:stCondLst>
                            <p:childTnLst>
                              <p:par>
                                <p:cTn id="24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45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9680"/>
                            </p:stCondLst>
                            <p:childTnLst>
                              <p:par>
                                <p:cTn id="31" presetID="10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375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grpId="0" nodeType="withEffect">
                                  <p:stCondLst>
                                    <p:cond delay="60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39640"/>
                            </p:stCondLst>
                            <p:childTnLst>
                              <p:par>
                                <p:cTn id="44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0" presetClass="entr" presetSubtype="0" fill="hold" grpId="0" nodeType="withEffect">
                                  <p:stCondLst>
                                    <p:cond delay="275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0" presetClass="entr" presetSubtype="0" fill="hold" grpId="0" nodeType="withEffect">
                                  <p:stCondLst>
                                    <p:cond delay="475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46990"/>
                            </p:stCondLst>
                            <p:childTnLst>
                              <p:par>
                                <p:cTn id="54" presetID="1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  <p:bldP spid="4" grpId="0"/>
      <p:bldP spid="7" grpId="0" build="p"/>
      <p:bldP spid="8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 shadeToTitle="1">
        <a:gradFill flip="none" rotWithShape="1">
          <a:gsLst>
            <a:gs pos="0">
              <a:schemeClr val="accent2">
                <a:lumMod val="67000"/>
              </a:schemeClr>
            </a:gs>
            <a:gs pos="48000">
              <a:schemeClr val="accent2">
                <a:lumMod val="97000"/>
                <a:lumOff val="3000"/>
              </a:schemeClr>
            </a:gs>
            <a:gs pos="100000">
              <a:schemeClr val="accent2">
                <a:lumMod val="60000"/>
                <a:lumOff val="40000"/>
              </a:schemeClr>
            </a:gs>
          </a:gsLst>
          <a:path path="shap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/>
          <p:cNvSpPr/>
          <p:nvPr/>
        </p:nvSpPr>
        <p:spPr>
          <a:xfrm>
            <a:off x="6960096" y="2543512"/>
            <a:ext cx="4752528" cy="160556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800"/>
              </a:lnSpc>
              <a:spcAft>
                <a:spcPts val="200"/>
              </a:spcAft>
            </a:pPr>
            <a:r>
              <a:rPr lang="es-ES" sz="3200" b="1">
                <a:solidFill>
                  <a:srgbClr val="A5A5A5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Sin embargo, </a:t>
            </a:r>
          </a:p>
          <a:p>
            <a:pPr algn="ctr">
              <a:lnSpc>
                <a:spcPts val="2800"/>
              </a:lnSpc>
              <a:spcAft>
                <a:spcPts val="200"/>
              </a:spcAft>
            </a:pPr>
            <a:r>
              <a:rPr lang="es-ES" sz="3200" b="1">
                <a:solidFill>
                  <a:srgbClr val="A5A5A5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es importante destacar que no existen </a:t>
            </a:r>
          </a:p>
          <a:p>
            <a:pPr algn="ctr">
              <a:lnSpc>
                <a:spcPts val="2800"/>
              </a:lnSpc>
              <a:spcAft>
                <a:spcPts val="200"/>
              </a:spcAft>
            </a:pPr>
            <a:r>
              <a:rPr lang="es-ES" sz="3200" b="1">
                <a:solidFill>
                  <a:srgbClr val="A5A5A5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diferencias nutricionales </a:t>
            </a:r>
          </a:p>
          <a:p>
            <a:pPr algn="ctr">
              <a:lnSpc>
                <a:spcPts val="2800"/>
              </a:lnSpc>
              <a:spcAft>
                <a:spcPts val="200"/>
              </a:spcAft>
            </a:pPr>
            <a:r>
              <a:rPr lang="es-ES" sz="3200" b="1">
                <a:solidFill>
                  <a:srgbClr val="A5A5A5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entre los dos tipos de especias.</a:t>
            </a:r>
          </a:p>
        </p:txBody>
      </p:sp>
      <p:sp>
        <p:nvSpPr>
          <p:cNvPr id="3" name="CuadroTexto 2"/>
          <p:cNvSpPr txBox="1"/>
          <p:nvPr/>
        </p:nvSpPr>
        <p:spPr>
          <a:xfrm>
            <a:off x="0" y="0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MX"/>
              <a:t> </a:t>
            </a:r>
            <a:endParaRPr lang="es-ES"/>
          </a:p>
        </p:txBody>
      </p:sp>
      <p:sp>
        <p:nvSpPr>
          <p:cNvPr id="4" name="Rectángulo 3"/>
          <p:cNvSpPr/>
          <p:nvPr/>
        </p:nvSpPr>
        <p:spPr>
          <a:xfrm>
            <a:off x="6816080" y="1119371"/>
            <a:ext cx="5040560" cy="8694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800"/>
              </a:lnSpc>
              <a:spcAft>
                <a:spcPts val="200"/>
              </a:spcAft>
            </a:pPr>
            <a:r>
              <a:rPr lang="es-ES" sz="3200" b="1">
                <a:solidFill>
                  <a:srgbClr val="A5A5A5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La canela es más cara que la casia </a:t>
            </a:r>
          </a:p>
          <a:p>
            <a:pPr algn="ctr">
              <a:lnSpc>
                <a:spcPts val="2800"/>
              </a:lnSpc>
              <a:spcAft>
                <a:spcPts val="200"/>
              </a:spcAft>
            </a:pPr>
            <a:r>
              <a:rPr lang="es-ES" sz="3200" b="1">
                <a:solidFill>
                  <a:srgbClr val="A5A5A5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y mucho más difícil de obtener.</a:t>
            </a:r>
          </a:p>
        </p:txBody>
      </p:sp>
      <p:sp>
        <p:nvSpPr>
          <p:cNvPr id="5" name="Rectángulo 4"/>
          <p:cNvSpPr/>
          <p:nvPr/>
        </p:nvSpPr>
        <p:spPr>
          <a:xfrm>
            <a:off x="6816080" y="5013176"/>
            <a:ext cx="5040560" cy="12285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800"/>
              </a:lnSpc>
              <a:spcAft>
                <a:spcPts val="200"/>
              </a:spcAft>
            </a:pPr>
            <a:r>
              <a:rPr lang="es-ES" sz="3200" b="1">
                <a:solidFill>
                  <a:srgbClr val="A5A5A5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Para que la diferencia fuera notoria  tendríamos que consumir </a:t>
            </a:r>
          </a:p>
          <a:p>
            <a:pPr algn="ctr">
              <a:lnSpc>
                <a:spcPts val="2800"/>
              </a:lnSpc>
              <a:spcAft>
                <a:spcPts val="200"/>
              </a:spcAft>
            </a:pPr>
            <a:r>
              <a:rPr lang="es-ES" sz="3200" b="1">
                <a:solidFill>
                  <a:srgbClr val="A5A5A5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grandes cantidades.</a:t>
            </a:r>
          </a:p>
        </p:txBody>
      </p:sp>
      <p:pic>
        <p:nvPicPr>
          <p:cNvPr id="6" name="Imagen 5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0" b="93196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3048" y="688291"/>
            <a:ext cx="5715000" cy="56930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356253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:fade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60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155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2020"/>
                            </p:stCondLst>
                            <p:childTnLst>
                              <p:par>
                                <p:cTn id="21" presetID="1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  <p:bldP spid="5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 shadeToTitle="1">
        <a:gradFill flip="none" rotWithShape="1">
          <a:gsLst>
            <a:gs pos="0">
              <a:schemeClr val="accent2">
                <a:lumMod val="67000"/>
              </a:schemeClr>
            </a:gs>
            <a:gs pos="48000">
              <a:schemeClr val="accent2">
                <a:lumMod val="97000"/>
                <a:lumOff val="3000"/>
              </a:schemeClr>
            </a:gs>
            <a:gs pos="100000">
              <a:schemeClr val="accent2">
                <a:lumMod val="60000"/>
                <a:lumOff val="40000"/>
              </a:schemeClr>
            </a:gs>
          </a:gsLst>
          <a:path path="shap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/>
          <p:cNvSpPr/>
          <p:nvPr/>
        </p:nvSpPr>
        <p:spPr>
          <a:xfrm>
            <a:off x="3718586" y="3075057"/>
            <a:ext cx="4754828" cy="5155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3300"/>
              </a:lnSpc>
              <a:spcAft>
                <a:spcPts val="750"/>
              </a:spcAft>
            </a:pPr>
            <a:r>
              <a:rPr lang="es-ES" sz="5400" b="1">
                <a:solidFill>
                  <a:srgbClr val="FFFF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Usos de la canela</a:t>
            </a:r>
          </a:p>
        </p:txBody>
      </p:sp>
      <p:sp>
        <p:nvSpPr>
          <p:cNvPr id="3" name="CuadroTexto 2"/>
          <p:cNvSpPr txBox="1"/>
          <p:nvPr/>
        </p:nvSpPr>
        <p:spPr>
          <a:xfrm>
            <a:off x="0" y="0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MX"/>
              <a:t> </a:t>
            </a:r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7513319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:fade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2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875"/>
                            </p:stCondLst>
                            <p:childTnLst>
                              <p:par>
                                <p:cTn id="9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 shadeToTitle="1">
        <a:gradFill flip="none" rotWithShape="1">
          <a:gsLst>
            <a:gs pos="0">
              <a:schemeClr val="accent2">
                <a:lumMod val="67000"/>
              </a:schemeClr>
            </a:gs>
            <a:gs pos="48000">
              <a:schemeClr val="accent2">
                <a:lumMod val="97000"/>
                <a:lumOff val="3000"/>
              </a:schemeClr>
            </a:gs>
            <a:gs pos="100000">
              <a:schemeClr val="accent2">
                <a:lumMod val="60000"/>
                <a:lumOff val="40000"/>
              </a:schemeClr>
            </a:gs>
          </a:gsLst>
          <a:path path="shap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/>
          <p:cNvSpPr/>
          <p:nvPr/>
        </p:nvSpPr>
        <p:spPr>
          <a:xfrm>
            <a:off x="335360" y="1340768"/>
            <a:ext cx="5760640" cy="122084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800"/>
              </a:lnSpc>
              <a:spcAft>
                <a:spcPts val="200"/>
              </a:spcAft>
            </a:pPr>
            <a:r>
              <a:rPr lang="es-ES" sz="3200" b="1">
                <a:solidFill>
                  <a:srgbClr val="A5A5A5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Estudios científicos han demostrado </a:t>
            </a:r>
          </a:p>
          <a:p>
            <a:pPr algn="ctr">
              <a:lnSpc>
                <a:spcPts val="2800"/>
              </a:lnSpc>
              <a:spcAft>
                <a:spcPts val="200"/>
              </a:spcAft>
            </a:pPr>
            <a:r>
              <a:rPr lang="es-ES" sz="3200" b="1">
                <a:solidFill>
                  <a:srgbClr val="A5A5A5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que oler la canela aumenta la función cognitiva </a:t>
            </a:r>
          </a:p>
          <a:p>
            <a:pPr algn="ctr">
              <a:lnSpc>
                <a:spcPts val="2800"/>
              </a:lnSpc>
              <a:spcAft>
                <a:spcPts val="200"/>
              </a:spcAft>
            </a:pPr>
            <a:r>
              <a:rPr lang="es-ES" sz="3200" b="1">
                <a:solidFill>
                  <a:srgbClr val="A5A5A5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y la memoria.</a:t>
            </a:r>
          </a:p>
        </p:txBody>
      </p:sp>
      <p:sp>
        <p:nvSpPr>
          <p:cNvPr id="3" name="Rectángulo 2"/>
          <p:cNvSpPr/>
          <p:nvPr/>
        </p:nvSpPr>
        <p:spPr>
          <a:xfrm>
            <a:off x="2957160" y="404664"/>
            <a:ext cx="6277681" cy="5155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3300"/>
              </a:lnSpc>
              <a:spcAft>
                <a:spcPts val="750"/>
              </a:spcAft>
            </a:pPr>
            <a:r>
              <a:rPr lang="es-ES" sz="5400" b="1">
                <a:solidFill>
                  <a:srgbClr val="FFFF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Para mejorar la memoria</a:t>
            </a:r>
          </a:p>
        </p:txBody>
      </p:sp>
      <p:sp>
        <p:nvSpPr>
          <p:cNvPr id="4" name="CuadroTexto 3"/>
          <p:cNvSpPr txBox="1"/>
          <p:nvPr/>
        </p:nvSpPr>
        <p:spPr>
          <a:xfrm>
            <a:off x="0" y="0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MX"/>
              <a:t> </a:t>
            </a:r>
            <a:endParaRPr lang="es-ES"/>
          </a:p>
        </p:txBody>
      </p:sp>
      <p:sp>
        <p:nvSpPr>
          <p:cNvPr id="5" name="Rectángulo 4"/>
          <p:cNvSpPr/>
          <p:nvPr/>
        </p:nvSpPr>
        <p:spPr>
          <a:xfrm>
            <a:off x="335360" y="2878772"/>
            <a:ext cx="5760640" cy="8361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800"/>
              </a:lnSpc>
              <a:spcAft>
                <a:spcPts val="200"/>
              </a:spcAft>
            </a:pPr>
            <a:r>
              <a:rPr lang="es-ES" sz="3200" b="1">
                <a:solidFill>
                  <a:srgbClr val="A5A5A5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Es un buen remedio para aquellos días </a:t>
            </a:r>
          </a:p>
          <a:p>
            <a:pPr algn="ctr">
              <a:lnSpc>
                <a:spcPts val="2800"/>
              </a:lnSpc>
              <a:spcAft>
                <a:spcPts val="200"/>
              </a:spcAft>
            </a:pPr>
            <a:r>
              <a:rPr lang="es-ES" sz="3200" b="1">
                <a:solidFill>
                  <a:srgbClr val="A5A5A5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en los que nos sentimos desconcentrados.</a:t>
            </a:r>
          </a:p>
        </p:txBody>
      </p:sp>
      <p:sp>
        <p:nvSpPr>
          <p:cNvPr id="6" name="Rectángulo 5"/>
          <p:cNvSpPr/>
          <p:nvPr/>
        </p:nvSpPr>
        <p:spPr>
          <a:xfrm>
            <a:off x="6096000" y="3888918"/>
            <a:ext cx="5760640" cy="122084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800"/>
              </a:lnSpc>
              <a:spcAft>
                <a:spcPts val="200"/>
              </a:spcAft>
            </a:pPr>
            <a:r>
              <a:rPr lang="es-ES" sz="3200" b="1">
                <a:solidFill>
                  <a:srgbClr val="A5A5A5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Un buen consejo es llevar siempre </a:t>
            </a:r>
          </a:p>
          <a:p>
            <a:pPr algn="ctr">
              <a:lnSpc>
                <a:spcPts val="2800"/>
              </a:lnSpc>
              <a:spcAft>
                <a:spcPts val="200"/>
              </a:spcAft>
            </a:pPr>
            <a:r>
              <a:rPr lang="es-ES" sz="3200" b="1">
                <a:solidFill>
                  <a:srgbClr val="A5A5A5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un ramo de canela a la oficina </a:t>
            </a:r>
          </a:p>
          <a:p>
            <a:pPr algn="ctr">
              <a:lnSpc>
                <a:spcPts val="2800"/>
              </a:lnSpc>
              <a:spcAft>
                <a:spcPts val="200"/>
              </a:spcAft>
            </a:pPr>
            <a:r>
              <a:rPr lang="es-ES" sz="3200" b="1">
                <a:solidFill>
                  <a:srgbClr val="A5A5A5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y olerlo de vez en cuando.</a:t>
            </a:r>
          </a:p>
        </p:txBody>
      </p:sp>
      <p:sp>
        <p:nvSpPr>
          <p:cNvPr id="7" name="Rectángulo 6"/>
          <p:cNvSpPr/>
          <p:nvPr/>
        </p:nvSpPr>
        <p:spPr>
          <a:xfrm>
            <a:off x="6096000" y="5394459"/>
            <a:ext cx="5760640" cy="12285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800"/>
              </a:lnSpc>
              <a:spcAft>
                <a:spcPts val="200"/>
              </a:spcAft>
            </a:pPr>
            <a:r>
              <a:rPr lang="es-ES" sz="3200" b="1">
                <a:solidFill>
                  <a:srgbClr val="A5A5A5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Para empezar el día más centrado </a:t>
            </a:r>
          </a:p>
          <a:p>
            <a:pPr algn="ctr">
              <a:lnSpc>
                <a:spcPts val="2800"/>
              </a:lnSpc>
              <a:spcAft>
                <a:spcPts val="200"/>
              </a:spcAft>
            </a:pPr>
            <a:r>
              <a:rPr lang="es-ES" sz="3200" b="1">
                <a:solidFill>
                  <a:srgbClr val="A5A5A5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también es aconsejable </a:t>
            </a:r>
          </a:p>
          <a:p>
            <a:pPr algn="ctr">
              <a:lnSpc>
                <a:spcPts val="2800"/>
              </a:lnSpc>
              <a:spcAft>
                <a:spcPts val="200"/>
              </a:spcAft>
            </a:pPr>
            <a:r>
              <a:rPr lang="es-ES" sz="3200" b="1">
                <a:solidFill>
                  <a:srgbClr val="A5A5A5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añadir un toque de canela a nuestro café.</a:t>
            </a:r>
          </a:p>
        </p:txBody>
      </p:sp>
      <p:pic>
        <p:nvPicPr>
          <p:cNvPr id="8" name="Imagen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8072" y="3420367"/>
            <a:ext cx="5447928" cy="3629682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9" name="Imagen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43626" y="950194"/>
            <a:ext cx="3356023" cy="2510014"/>
          </a:xfrm>
          <a:prstGeom prst="ellipse">
            <a:avLst/>
          </a:prstGeom>
          <a:ln w="127000" cap="rnd">
            <a:solidFill>
              <a:srgbClr val="C00000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38026184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:fade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2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625"/>
                            </p:stCondLst>
                            <p:childTnLst>
                              <p:par>
                                <p:cTn id="9" presetID="42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8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8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8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100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9825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875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35975"/>
                            </p:stCondLst>
                            <p:childTnLst>
                              <p:par>
                                <p:cTn id="31" presetID="1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  <p:bldP spid="5" grpId="0"/>
      <p:bldP spid="6" grpId="0"/>
      <p:bldP spid="7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 shadeToTitle="1">
        <a:gradFill flip="none" rotWithShape="1">
          <a:gsLst>
            <a:gs pos="0">
              <a:schemeClr val="accent2">
                <a:lumMod val="67000"/>
              </a:schemeClr>
            </a:gs>
            <a:gs pos="48000">
              <a:schemeClr val="accent2">
                <a:lumMod val="97000"/>
                <a:lumOff val="3000"/>
              </a:schemeClr>
            </a:gs>
            <a:gs pos="100000">
              <a:schemeClr val="accent2">
                <a:lumMod val="60000"/>
                <a:lumOff val="40000"/>
              </a:schemeClr>
            </a:gs>
          </a:gsLst>
          <a:path path="shap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/>
          <p:cNvSpPr/>
          <p:nvPr/>
        </p:nvSpPr>
        <p:spPr>
          <a:xfrm>
            <a:off x="335360" y="1343278"/>
            <a:ext cx="6696744" cy="237500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800"/>
              </a:lnSpc>
              <a:spcAft>
                <a:spcPts val="200"/>
              </a:spcAft>
            </a:pPr>
            <a:r>
              <a:rPr lang="es-ES" sz="3200" b="1">
                <a:solidFill>
                  <a:srgbClr val="A5A5A5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¿Qué te parece esta idea?</a:t>
            </a:r>
          </a:p>
          <a:p>
            <a:pPr algn="ctr">
              <a:lnSpc>
                <a:spcPts val="2800"/>
              </a:lnSpc>
              <a:spcAft>
                <a:spcPts val="200"/>
              </a:spcAft>
            </a:pPr>
            <a:r>
              <a:rPr lang="es-ES" sz="3200" b="1">
                <a:solidFill>
                  <a:srgbClr val="A5A5A5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algn="ctr">
              <a:lnSpc>
                <a:spcPts val="2800"/>
              </a:lnSpc>
              <a:spcAft>
                <a:spcPts val="200"/>
              </a:spcAft>
            </a:pPr>
            <a:r>
              <a:rPr lang="es-ES" sz="3200" b="1">
                <a:solidFill>
                  <a:srgbClr val="A5A5A5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Se trata de derramar </a:t>
            </a:r>
          </a:p>
          <a:p>
            <a:pPr algn="ctr">
              <a:lnSpc>
                <a:spcPts val="2800"/>
              </a:lnSpc>
              <a:spcAft>
                <a:spcPts val="200"/>
              </a:spcAft>
            </a:pPr>
            <a:r>
              <a:rPr lang="es-ES" sz="3200" b="1">
                <a:solidFill>
                  <a:srgbClr val="A5A5A5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unas cuantas gotas de aceite esencial de canela </a:t>
            </a:r>
          </a:p>
          <a:p>
            <a:pPr algn="ctr">
              <a:lnSpc>
                <a:spcPts val="2800"/>
              </a:lnSpc>
              <a:spcAft>
                <a:spcPts val="200"/>
              </a:spcAft>
            </a:pPr>
            <a:r>
              <a:rPr lang="es-ES" sz="3200" b="1">
                <a:solidFill>
                  <a:srgbClr val="A5A5A5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sobre un popurrí  y situarlo </a:t>
            </a:r>
          </a:p>
          <a:p>
            <a:pPr algn="ctr">
              <a:lnSpc>
                <a:spcPts val="2800"/>
              </a:lnSpc>
              <a:spcAft>
                <a:spcPts val="200"/>
              </a:spcAft>
            </a:pPr>
            <a:r>
              <a:rPr lang="es-ES" sz="3200" b="1">
                <a:solidFill>
                  <a:srgbClr val="A5A5A5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en el rincón de la casa  que más ventilación reciba. </a:t>
            </a:r>
          </a:p>
        </p:txBody>
      </p:sp>
      <p:sp>
        <p:nvSpPr>
          <p:cNvPr id="3" name="Rectángulo 2"/>
          <p:cNvSpPr/>
          <p:nvPr/>
        </p:nvSpPr>
        <p:spPr>
          <a:xfrm>
            <a:off x="1415480" y="188640"/>
            <a:ext cx="9361040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750"/>
              </a:spcAft>
            </a:pPr>
            <a:r>
              <a:rPr lang="es-ES" sz="5400" b="1">
                <a:solidFill>
                  <a:srgbClr val="FFFF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Para mejorar el aroma en tu hogar</a:t>
            </a:r>
          </a:p>
        </p:txBody>
      </p:sp>
      <p:sp>
        <p:nvSpPr>
          <p:cNvPr id="4" name="CuadroTexto 3"/>
          <p:cNvSpPr txBox="1"/>
          <p:nvPr/>
        </p:nvSpPr>
        <p:spPr>
          <a:xfrm>
            <a:off x="0" y="0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MX"/>
              <a:t> </a:t>
            </a:r>
            <a:endParaRPr lang="es-ES"/>
          </a:p>
        </p:txBody>
      </p:sp>
      <p:sp>
        <p:nvSpPr>
          <p:cNvPr id="6" name="Rectángulo 5"/>
          <p:cNvSpPr/>
          <p:nvPr/>
        </p:nvSpPr>
        <p:spPr>
          <a:xfrm>
            <a:off x="5375920" y="4078327"/>
            <a:ext cx="5760640" cy="237500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800"/>
              </a:lnSpc>
              <a:spcAft>
                <a:spcPts val="200"/>
              </a:spcAft>
            </a:pPr>
            <a:r>
              <a:rPr lang="es-ES" sz="3200" b="1">
                <a:solidFill>
                  <a:srgbClr val="A5A5A5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De esta manera, el aroma se propagará </a:t>
            </a:r>
          </a:p>
          <a:p>
            <a:pPr algn="ctr">
              <a:lnSpc>
                <a:spcPts val="2800"/>
              </a:lnSpc>
              <a:spcAft>
                <a:spcPts val="200"/>
              </a:spcAft>
            </a:pPr>
            <a:r>
              <a:rPr lang="es-ES" sz="3200" b="1">
                <a:solidFill>
                  <a:srgbClr val="A5A5A5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por todos los rincones de la casa. </a:t>
            </a:r>
          </a:p>
          <a:p>
            <a:pPr algn="ctr">
              <a:lnSpc>
                <a:spcPts val="2800"/>
              </a:lnSpc>
              <a:spcAft>
                <a:spcPts val="200"/>
              </a:spcAft>
            </a:pPr>
            <a:endParaRPr lang="es-ES" sz="3200" b="1">
              <a:solidFill>
                <a:srgbClr val="A5A5A5"/>
              </a:solidFill>
              <a:latin typeface="Edwardian Script ITC" panose="030303020407070D0804" pitchFamily="66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lnSpc>
                <a:spcPts val="2800"/>
              </a:lnSpc>
              <a:spcAft>
                <a:spcPts val="200"/>
              </a:spcAft>
            </a:pPr>
            <a:r>
              <a:rPr lang="es-ES" sz="3200" b="1">
                <a:solidFill>
                  <a:srgbClr val="A5A5A5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Toda la casa olerá a canela, </a:t>
            </a:r>
          </a:p>
          <a:p>
            <a:pPr algn="ctr">
              <a:lnSpc>
                <a:spcPts val="2800"/>
              </a:lnSpc>
              <a:spcAft>
                <a:spcPts val="200"/>
              </a:spcAft>
            </a:pPr>
            <a:r>
              <a:rPr lang="es-ES" sz="3200" b="1">
                <a:solidFill>
                  <a:srgbClr val="A5A5A5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lo que resultará agradable </a:t>
            </a:r>
          </a:p>
          <a:p>
            <a:pPr algn="ctr">
              <a:lnSpc>
                <a:spcPts val="2800"/>
              </a:lnSpc>
              <a:spcAft>
                <a:spcPts val="200"/>
              </a:spcAft>
            </a:pPr>
            <a:r>
              <a:rPr lang="es-ES" sz="3200" b="1">
                <a:solidFill>
                  <a:srgbClr val="A5A5A5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cuando llegues a casa después del trabajo.</a:t>
            </a:r>
          </a:p>
        </p:txBody>
      </p:sp>
      <p:pic>
        <p:nvPicPr>
          <p:cNvPr id="7" name="Imagen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2611" y="3501747"/>
            <a:ext cx="5157365" cy="3356254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8" name="Imagen 7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877532">
            <a:off x="7302812" y="736833"/>
            <a:ext cx="3357563" cy="33575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156610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:fade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2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4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7100"/>
                            </p:stCondLst>
                            <p:childTnLst>
                              <p:par>
                                <p:cTn id="13" presetID="17" presetClass="entr" presetSubtype="4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275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625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825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9630"/>
                            </p:stCondLst>
                            <p:childTnLst>
                              <p:par>
                                <p:cTn id="32" presetID="18" presetClass="entr" presetSubtype="12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34" dur="10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grpId="0" nodeType="withEffect">
                                  <p:stCondLst>
                                    <p:cond delay="425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grpId="0" nodeType="withEffect">
                                  <p:stCondLst>
                                    <p:cond delay="85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grpId="0" nodeType="withEffect">
                                  <p:stCondLst>
                                    <p:cond delay="105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0" presetClass="entr" presetSubtype="0" fill="hold" grpId="0" nodeType="withEffect">
                                  <p:stCondLst>
                                    <p:cond delay="125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35930"/>
                            </p:stCondLst>
                            <p:childTnLst>
                              <p:par>
                                <p:cTn id="51" presetID="1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  <p:bldP spid="3" grpId="0"/>
      <p:bldP spid="4" grpId="0"/>
      <p:bldP spid="6" grpId="0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 shadeToTitle="1">
        <a:gradFill flip="none" rotWithShape="1">
          <a:gsLst>
            <a:gs pos="0">
              <a:schemeClr val="accent2">
                <a:lumMod val="67000"/>
              </a:schemeClr>
            </a:gs>
            <a:gs pos="48000">
              <a:schemeClr val="accent2">
                <a:lumMod val="97000"/>
                <a:lumOff val="3000"/>
              </a:schemeClr>
            </a:gs>
            <a:gs pos="100000">
              <a:schemeClr val="accent2">
                <a:lumMod val="60000"/>
                <a:lumOff val="40000"/>
              </a:schemeClr>
            </a:gs>
          </a:gsLst>
          <a:path path="shap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n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9097" y="0"/>
            <a:ext cx="12192000" cy="6858000"/>
          </a:xfrm>
          <a:prstGeom prst="rect">
            <a:avLst/>
          </a:prstGeom>
        </p:spPr>
      </p:pic>
      <p:sp>
        <p:nvSpPr>
          <p:cNvPr id="2" name="Rectángulo 1"/>
          <p:cNvSpPr/>
          <p:nvPr/>
        </p:nvSpPr>
        <p:spPr>
          <a:xfrm>
            <a:off x="6048672" y="1196752"/>
            <a:ext cx="6096000" cy="237500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800"/>
              </a:lnSpc>
              <a:spcAft>
                <a:spcPts val="200"/>
              </a:spcAft>
            </a:pPr>
            <a:r>
              <a:rPr lang="es-ES" sz="3200" b="1">
                <a:solidFill>
                  <a:srgbClr val="9966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Estudios realizados durante 40 días </a:t>
            </a:r>
          </a:p>
          <a:p>
            <a:pPr algn="ctr">
              <a:lnSpc>
                <a:spcPts val="2800"/>
              </a:lnSpc>
              <a:spcAft>
                <a:spcPts val="200"/>
              </a:spcAft>
            </a:pPr>
            <a:r>
              <a:rPr lang="es-ES" sz="3200" b="1">
                <a:solidFill>
                  <a:srgbClr val="9966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a un grupo de pacientes diabéticos </a:t>
            </a:r>
          </a:p>
          <a:p>
            <a:pPr algn="ctr">
              <a:lnSpc>
                <a:spcPts val="2800"/>
              </a:lnSpc>
              <a:spcAft>
                <a:spcPts val="200"/>
              </a:spcAft>
            </a:pPr>
            <a:r>
              <a:rPr lang="es-ES" sz="3200" b="1">
                <a:solidFill>
                  <a:srgbClr val="9966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demostraron que tras consumir </a:t>
            </a:r>
          </a:p>
          <a:p>
            <a:pPr algn="ctr">
              <a:lnSpc>
                <a:spcPts val="2800"/>
              </a:lnSpc>
              <a:spcAft>
                <a:spcPts val="200"/>
              </a:spcAft>
            </a:pPr>
            <a:r>
              <a:rPr lang="es-ES" sz="3200" b="1">
                <a:solidFill>
                  <a:srgbClr val="9966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un cuarto de cucharadita al día de canela, </a:t>
            </a:r>
          </a:p>
          <a:p>
            <a:pPr algn="ctr">
              <a:lnSpc>
                <a:spcPts val="2800"/>
              </a:lnSpc>
              <a:spcAft>
                <a:spcPts val="200"/>
              </a:spcAft>
            </a:pPr>
            <a:r>
              <a:rPr lang="es-ES" sz="3200" b="1">
                <a:solidFill>
                  <a:srgbClr val="9966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los pacientes presentaron mejores niveles </a:t>
            </a:r>
          </a:p>
          <a:p>
            <a:pPr algn="ctr">
              <a:lnSpc>
                <a:spcPts val="2800"/>
              </a:lnSpc>
              <a:spcAft>
                <a:spcPts val="200"/>
              </a:spcAft>
            </a:pPr>
            <a:r>
              <a:rPr lang="es-ES" sz="3200" b="1">
                <a:solidFill>
                  <a:srgbClr val="9966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de triglicéridos, colesterol bueno y colesterol malo.</a:t>
            </a:r>
          </a:p>
        </p:txBody>
      </p:sp>
      <p:sp>
        <p:nvSpPr>
          <p:cNvPr id="3" name="Rectángulo 2"/>
          <p:cNvSpPr/>
          <p:nvPr/>
        </p:nvSpPr>
        <p:spPr>
          <a:xfrm>
            <a:off x="5591944" y="476672"/>
            <a:ext cx="6157455" cy="5155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3300"/>
              </a:lnSpc>
              <a:spcAft>
                <a:spcPts val="750"/>
              </a:spcAft>
            </a:pPr>
            <a:r>
              <a:rPr lang="es-ES" sz="5400" b="1">
                <a:solidFill>
                  <a:srgbClr val="9249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Para reducir el colesterol</a:t>
            </a:r>
          </a:p>
        </p:txBody>
      </p:sp>
      <p:sp>
        <p:nvSpPr>
          <p:cNvPr id="4" name="CuadroTexto 3"/>
          <p:cNvSpPr txBox="1"/>
          <p:nvPr/>
        </p:nvSpPr>
        <p:spPr>
          <a:xfrm>
            <a:off x="0" y="0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MX"/>
              <a:t> </a:t>
            </a:r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401915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:fade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2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70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24320"/>
                            </p:stCondLst>
                            <p:childTnLst>
                              <p:par>
                                <p:cTn id="18" presetID="1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uiExpand="1"/>
      <p:bldP spid="3" grpId="0"/>
      <p:bldP spid="4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 shadeToTitle="1">
        <a:gradFill flip="none" rotWithShape="1">
          <a:gsLst>
            <a:gs pos="0">
              <a:schemeClr val="accent2">
                <a:lumMod val="67000"/>
              </a:schemeClr>
            </a:gs>
            <a:gs pos="48000">
              <a:schemeClr val="accent2">
                <a:lumMod val="97000"/>
                <a:lumOff val="3000"/>
              </a:schemeClr>
            </a:gs>
            <a:gs pos="100000">
              <a:schemeClr val="accent2">
                <a:lumMod val="60000"/>
                <a:lumOff val="40000"/>
              </a:schemeClr>
            </a:gs>
          </a:gsLst>
          <a:path path="shap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/>
          <p:cNvSpPr/>
          <p:nvPr/>
        </p:nvSpPr>
        <p:spPr>
          <a:xfrm>
            <a:off x="335360" y="1340768"/>
            <a:ext cx="11280576" cy="48474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800"/>
              </a:lnSpc>
              <a:spcAft>
                <a:spcPts val="200"/>
              </a:spcAft>
            </a:pPr>
            <a:r>
              <a:rPr lang="es-ES" sz="3200" b="1">
                <a:solidFill>
                  <a:srgbClr val="A5A5A5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La canela tiene grandes propiedades  para repeler las molestas polillas.</a:t>
            </a:r>
          </a:p>
        </p:txBody>
      </p:sp>
      <p:sp>
        <p:nvSpPr>
          <p:cNvPr id="3" name="Rectángulo 2"/>
          <p:cNvSpPr/>
          <p:nvPr/>
        </p:nvSpPr>
        <p:spPr>
          <a:xfrm>
            <a:off x="2214969" y="393194"/>
            <a:ext cx="7762061" cy="5155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3300"/>
              </a:lnSpc>
              <a:spcAft>
                <a:spcPts val="750"/>
              </a:spcAft>
            </a:pPr>
            <a:r>
              <a:rPr lang="es-ES" sz="5400" b="1">
                <a:solidFill>
                  <a:srgbClr val="FFFF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Se usa para repeler las polillas</a:t>
            </a:r>
          </a:p>
        </p:txBody>
      </p:sp>
      <p:sp>
        <p:nvSpPr>
          <p:cNvPr id="4" name="CuadroTexto 3"/>
          <p:cNvSpPr txBox="1"/>
          <p:nvPr/>
        </p:nvSpPr>
        <p:spPr>
          <a:xfrm>
            <a:off x="0" y="0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MX"/>
              <a:t> </a:t>
            </a:r>
            <a:endParaRPr lang="es-ES"/>
          </a:p>
        </p:txBody>
      </p:sp>
      <p:pic>
        <p:nvPicPr>
          <p:cNvPr id="6" name="Imagen 5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1000" b="98222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0080" y="1992825"/>
            <a:ext cx="5879976" cy="4028463"/>
          </a:xfrm>
          <a:prstGeom prst="rect">
            <a:avLst/>
          </a:prstGeom>
          <a:ln w="127000" cap="rnd">
            <a:solidFill>
              <a:srgbClr val="FFC000"/>
            </a:solidFill>
          </a:ln>
          <a:effectLst>
            <a:outerShdw blurRad="76200" dist="95250" dir="10500000" sx="97000" sy="23000" kx="900000" algn="br" rotWithShape="0">
              <a:srgbClr val="000000">
                <a:alpha val="20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7" name="Rectángulo 6"/>
          <p:cNvSpPr/>
          <p:nvPr/>
        </p:nvSpPr>
        <p:spPr>
          <a:xfrm>
            <a:off x="6096000" y="3140968"/>
            <a:ext cx="6096000" cy="160556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800"/>
              </a:lnSpc>
              <a:spcAft>
                <a:spcPts val="200"/>
              </a:spcAft>
            </a:pPr>
            <a:r>
              <a:rPr lang="es-ES" sz="3200" b="1">
                <a:solidFill>
                  <a:srgbClr val="A5A5A5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Para ello llenaremos bolsitas </a:t>
            </a:r>
          </a:p>
          <a:p>
            <a:pPr algn="ctr">
              <a:lnSpc>
                <a:spcPts val="2800"/>
              </a:lnSpc>
              <a:spcAft>
                <a:spcPts val="200"/>
              </a:spcAft>
            </a:pPr>
            <a:r>
              <a:rPr lang="es-ES" sz="3200" b="1">
                <a:solidFill>
                  <a:srgbClr val="A5A5A5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con 4 ramas de canela, </a:t>
            </a:r>
          </a:p>
          <a:p>
            <a:pPr algn="ctr">
              <a:lnSpc>
                <a:spcPts val="2800"/>
              </a:lnSpc>
              <a:spcAft>
                <a:spcPts val="200"/>
              </a:spcAft>
            </a:pPr>
            <a:r>
              <a:rPr lang="es-ES" sz="3200" b="1">
                <a:solidFill>
                  <a:srgbClr val="A5A5A5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media taza de clavos </a:t>
            </a:r>
          </a:p>
          <a:p>
            <a:pPr algn="ctr">
              <a:lnSpc>
                <a:spcPts val="2800"/>
              </a:lnSpc>
              <a:spcAft>
                <a:spcPts val="200"/>
              </a:spcAft>
            </a:pPr>
            <a:r>
              <a:rPr lang="es-ES" sz="3200" b="1">
                <a:solidFill>
                  <a:srgbClr val="A5A5A5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y media taza de pimienta negra.</a:t>
            </a:r>
          </a:p>
        </p:txBody>
      </p:sp>
      <p:sp>
        <p:nvSpPr>
          <p:cNvPr id="8" name="Rectángulo 7"/>
          <p:cNvSpPr/>
          <p:nvPr/>
        </p:nvSpPr>
        <p:spPr>
          <a:xfrm>
            <a:off x="335360" y="6256620"/>
            <a:ext cx="11585376" cy="48474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800"/>
              </a:lnSpc>
              <a:spcAft>
                <a:spcPts val="200"/>
              </a:spcAft>
            </a:pPr>
            <a:r>
              <a:rPr lang="es-ES" sz="3200" b="1">
                <a:solidFill>
                  <a:srgbClr val="A5A5A5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A continuación dejaremos esas bolsitas en los amarios o cajones.</a:t>
            </a:r>
          </a:p>
        </p:txBody>
      </p:sp>
    </p:spTree>
    <p:extLst>
      <p:ext uri="{BB962C8B-B14F-4D97-AF65-F5344CB8AC3E}">
        <p14:creationId xmlns:p14="http://schemas.microsoft.com/office/powerpoint/2010/main" val="887139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:fade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2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4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1880"/>
                            </p:stCondLst>
                            <p:childTnLst>
                              <p:par>
                                <p:cTn id="13" presetID="42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17" presetClass="entr" presetSubtype="1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1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105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7700"/>
                            </p:stCondLst>
                            <p:childTnLst>
                              <p:par>
                                <p:cTn id="29" presetID="1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  <p:bldP spid="3" grpId="0"/>
      <p:bldP spid="4" grpId="0"/>
      <p:bldP spid="7" grpId="0"/>
      <p:bldP spid="8" grpId="0" build="p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 shadeToTitle="1">
        <a:gradFill flip="none" rotWithShape="1">
          <a:gsLst>
            <a:gs pos="0">
              <a:schemeClr val="accent2">
                <a:lumMod val="67000"/>
              </a:schemeClr>
            </a:gs>
            <a:gs pos="48000">
              <a:schemeClr val="accent2">
                <a:lumMod val="97000"/>
                <a:lumOff val="3000"/>
              </a:schemeClr>
            </a:gs>
            <a:gs pos="100000">
              <a:schemeClr val="accent2">
                <a:lumMod val="60000"/>
                <a:lumOff val="40000"/>
              </a:schemeClr>
            </a:gs>
          </a:gsLst>
          <a:path path="shap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n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6813" y="3309307"/>
            <a:ext cx="5759227" cy="3288045"/>
          </a:xfrm>
          <a:prstGeom prst="ellipse">
            <a:avLst/>
          </a:prstGeom>
          <a:ln w="127000" cap="rnd">
            <a:solidFill>
              <a:srgbClr val="FFC000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2" name="Rectángulo 1"/>
          <p:cNvSpPr/>
          <p:nvPr/>
        </p:nvSpPr>
        <p:spPr>
          <a:xfrm>
            <a:off x="720080" y="2088818"/>
            <a:ext cx="6096000" cy="8361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800"/>
              </a:lnSpc>
              <a:spcAft>
                <a:spcPts val="200"/>
              </a:spcAft>
            </a:pPr>
            <a:r>
              <a:rPr lang="es-ES" sz="3200" b="1">
                <a:solidFill>
                  <a:srgbClr val="A5A5A5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Otros estudios científicos también han demostrado </a:t>
            </a:r>
          </a:p>
          <a:p>
            <a:pPr algn="ctr">
              <a:lnSpc>
                <a:spcPts val="2800"/>
              </a:lnSpc>
              <a:spcAft>
                <a:spcPts val="200"/>
              </a:spcAft>
            </a:pPr>
            <a:r>
              <a:rPr lang="es-ES" sz="3200" b="1">
                <a:solidFill>
                  <a:srgbClr val="A5A5A5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que la canela puede mejorar la diabetes.</a:t>
            </a:r>
          </a:p>
        </p:txBody>
      </p:sp>
      <p:sp>
        <p:nvSpPr>
          <p:cNvPr id="3" name="Rectángulo 2"/>
          <p:cNvSpPr/>
          <p:nvPr/>
        </p:nvSpPr>
        <p:spPr>
          <a:xfrm>
            <a:off x="3283370" y="476672"/>
            <a:ext cx="5625259" cy="5155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3300"/>
              </a:lnSpc>
              <a:spcAft>
                <a:spcPts val="750"/>
              </a:spcAft>
            </a:pPr>
            <a:r>
              <a:rPr lang="es-ES" sz="5400" b="1">
                <a:solidFill>
                  <a:srgbClr val="FFFF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Para tratar la diabetes</a:t>
            </a:r>
          </a:p>
        </p:txBody>
      </p:sp>
      <p:sp>
        <p:nvSpPr>
          <p:cNvPr id="4" name="CuadroTexto 3"/>
          <p:cNvSpPr txBox="1"/>
          <p:nvPr/>
        </p:nvSpPr>
        <p:spPr>
          <a:xfrm>
            <a:off x="0" y="0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MX"/>
              <a:t> </a:t>
            </a:r>
            <a:endParaRPr lang="es-ES"/>
          </a:p>
        </p:txBody>
      </p:sp>
      <p:sp>
        <p:nvSpPr>
          <p:cNvPr id="5" name="Rectángulo 4"/>
          <p:cNvSpPr/>
          <p:nvPr/>
        </p:nvSpPr>
        <p:spPr>
          <a:xfrm>
            <a:off x="6096000" y="4149080"/>
            <a:ext cx="6096000" cy="19902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800"/>
              </a:lnSpc>
              <a:spcAft>
                <a:spcPts val="200"/>
              </a:spcAft>
            </a:pPr>
            <a:r>
              <a:rPr lang="es-ES" sz="3200" b="1">
                <a:solidFill>
                  <a:srgbClr val="A5A5A5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Se ha demostrado en pacientes diabéticos </a:t>
            </a:r>
          </a:p>
          <a:p>
            <a:pPr algn="ctr">
              <a:lnSpc>
                <a:spcPts val="2800"/>
              </a:lnSpc>
              <a:spcAft>
                <a:spcPts val="200"/>
              </a:spcAft>
            </a:pPr>
            <a:r>
              <a:rPr lang="es-ES" sz="3200" b="1">
                <a:solidFill>
                  <a:srgbClr val="A5A5A5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que tras tomar media cucharadita de canela </a:t>
            </a:r>
          </a:p>
          <a:p>
            <a:pPr algn="ctr">
              <a:lnSpc>
                <a:spcPts val="2800"/>
              </a:lnSpc>
              <a:spcAft>
                <a:spcPts val="200"/>
              </a:spcAft>
            </a:pPr>
            <a:r>
              <a:rPr lang="es-ES" sz="3200" b="1">
                <a:solidFill>
                  <a:srgbClr val="A5A5A5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durante cuarenta días </a:t>
            </a:r>
          </a:p>
          <a:p>
            <a:pPr algn="ctr">
              <a:lnSpc>
                <a:spcPts val="2800"/>
              </a:lnSpc>
              <a:spcAft>
                <a:spcPts val="200"/>
              </a:spcAft>
            </a:pPr>
            <a:r>
              <a:rPr lang="es-ES" sz="3200" b="1">
                <a:solidFill>
                  <a:srgbClr val="A5A5A5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sus niveles de azúcar en sangre </a:t>
            </a:r>
          </a:p>
          <a:p>
            <a:pPr algn="ctr">
              <a:lnSpc>
                <a:spcPts val="2800"/>
              </a:lnSpc>
              <a:spcAft>
                <a:spcPts val="200"/>
              </a:spcAft>
            </a:pPr>
            <a:r>
              <a:rPr lang="es-ES" sz="3200" b="1">
                <a:solidFill>
                  <a:srgbClr val="A5A5A5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se redujeron hasta en un 30 por ciento.</a:t>
            </a:r>
          </a:p>
        </p:txBody>
      </p:sp>
      <p:pic>
        <p:nvPicPr>
          <p:cNvPr id="6" name="Imagen 5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10350" y="921521"/>
            <a:ext cx="3206130" cy="30921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146955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:fade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2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625"/>
                            </p:stCondLst>
                            <p:childTnLst>
                              <p:par>
                                <p:cTn id="9" presetID="2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8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8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43200000">
                                      <p:cBhvr>
                                        <p:cTn id="14" dur="8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2285"/>
                            </p:stCondLst>
                            <p:childTnLst>
                              <p:par>
                                <p:cTn id="19" presetID="15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6545"/>
                            </p:stCondLst>
                            <p:childTnLst>
                              <p:par>
                                <p:cTn id="29" presetID="1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  <p:bldP spid="5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 shadeToTitle="1">
        <a:gradFill flip="none" rotWithShape="1">
          <a:gsLst>
            <a:gs pos="0">
              <a:schemeClr val="accent2">
                <a:lumMod val="67000"/>
              </a:schemeClr>
            </a:gs>
            <a:gs pos="48000">
              <a:schemeClr val="accent2">
                <a:lumMod val="97000"/>
                <a:lumOff val="3000"/>
              </a:schemeClr>
            </a:gs>
            <a:gs pos="100000">
              <a:schemeClr val="accent2">
                <a:lumMod val="60000"/>
                <a:lumOff val="40000"/>
              </a:schemeClr>
            </a:gs>
          </a:gsLst>
          <a:path path="shap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n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3432" y="1210419"/>
            <a:ext cx="4976936" cy="2799527"/>
          </a:xfrm>
          <a:prstGeom prst="rect">
            <a:avLst/>
          </a:prstGeom>
          <a:solidFill>
            <a:srgbClr val="FFFFFF">
              <a:shade val="85000"/>
            </a:srgbClr>
          </a:solidFill>
          <a:ln w="127000" cap="rnd">
            <a:solidFill>
              <a:srgbClr val="924900"/>
            </a:solidFill>
          </a:ln>
          <a:effectLst>
            <a:outerShdw blurRad="36195" dist="12700" dir="11400000" algn="tl" rotWithShape="0">
              <a:srgbClr val="000000">
                <a:alpha val="33000"/>
              </a:srgbClr>
            </a:outerShdw>
          </a:effectLst>
          <a:scene3d>
            <a:camera prst="perspectiveContrastingLeftFacing">
              <a:rot lat="540000" lon="2100000" rev="0"/>
            </a:camera>
            <a:lightRig rig="soft" dir="t"/>
          </a:scene3d>
          <a:sp3d contourW="12700" prstMaterial="matte">
            <a:bevelT w="63500" h="50800"/>
            <a:contourClr>
              <a:srgbClr val="C0C0C0"/>
            </a:contourClr>
          </a:sp3d>
        </p:spPr>
      </p:pic>
      <p:pic>
        <p:nvPicPr>
          <p:cNvPr id="9" name="Imagen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92144" y="3789040"/>
            <a:ext cx="3454514" cy="2371053"/>
          </a:xfrm>
          <a:prstGeom prst="rect">
            <a:avLst/>
          </a:prstGeom>
          <a:ln w="127000" cap="rnd">
            <a:solidFill>
              <a:srgbClr val="FFC000"/>
            </a:solidFill>
          </a:ln>
          <a:effectLst>
            <a:outerShdw blurRad="76200" dist="95250" dir="10500000" sx="97000" sy="23000" kx="900000" algn="br" rotWithShape="0">
              <a:srgbClr val="000000">
                <a:alpha val="20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2" name="Rectángulo 1"/>
          <p:cNvSpPr/>
          <p:nvPr/>
        </p:nvSpPr>
        <p:spPr>
          <a:xfrm>
            <a:off x="1080120" y="4656425"/>
            <a:ext cx="6096000" cy="122084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800"/>
              </a:lnSpc>
              <a:spcAft>
                <a:spcPts val="200"/>
              </a:spcAft>
            </a:pPr>
            <a:r>
              <a:rPr lang="es-ES" sz="3200" b="1">
                <a:solidFill>
                  <a:srgbClr val="A5A5A5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Por lo tanto, esta especia puede reducir el hambre </a:t>
            </a:r>
          </a:p>
          <a:p>
            <a:pPr algn="ctr">
              <a:lnSpc>
                <a:spcPts val="2800"/>
              </a:lnSpc>
              <a:spcAft>
                <a:spcPts val="200"/>
              </a:spcAft>
            </a:pPr>
            <a:r>
              <a:rPr lang="es-ES" sz="3200" b="1">
                <a:solidFill>
                  <a:srgbClr val="A5A5A5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y la ansiedad  por la comida </a:t>
            </a:r>
          </a:p>
          <a:p>
            <a:pPr algn="ctr">
              <a:lnSpc>
                <a:spcPts val="2800"/>
              </a:lnSpc>
              <a:spcAft>
                <a:spcPts val="200"/>
              </a:spcAft>
            </a:pPr>
            <a:r>
              <a:rPr lang="es-ES" sz="3200" b="1">
                <a:solidFill>
                  <a:srgbClr val="A5A5A5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y contribuir a la pérdida de peso.</a:t>
            </a:r>
          </a:p>
        </p:txBody>
      </p:sp>
      <p:sp>
        <p:nvSpPr>
          <p:cNvPr id="3" name="Rectángulo 2"/>
          <p:cNvSpPr/>
          <p:nvPr/>
        </p:nvSpPr>
        <p:spPr>
          <a:xfrm>
            <a:off x="1991544" y="465202"/>
            <a:ext cx="8424936" cy="5155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3300"/>
              </a:lnSpc>
              <a:spcAft>
                <a:spcPts val="750"/>
              </a:spcAft>
            </a:pPr>
            <a:r>
              <a:rPr lang="es-ES" sz="5400" b="1">
                <a:solidFill>
                  <a:srgbClr val="FFFF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Para promover la pérdida de peso</a:t>
            </a:r>
          </a:p>
        </p:txBody>
      </p:sp>
      <p:sp>
        <p:nvSpPr>
          <p:cNvPr id="4" name="CuadroTexto 3"/>
          <p:cNvSpPr txBox="1"/>
          <p:nvPr/>
        </p:nvSpPr>
        <p:spPr>
          <a:xfrm>
            <a:off x="0" y="0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MX"/>
              <a:t> </a:t>
            </a:r>
            <a:endParaRPr lang="es-ES"/>
          </a:p>
        </p:txBody>
      </p:sp>
      <p:sp>
        <p:nvSpPr>
          <p:cNvPr id="6" name="Rectángulo 5"/>
          <p:cNvSpPr/>
          <p:nvPr/>
        </p:nvSpPr>
        <p:spPr>
          <a:xfrm>
            <a:off x="6048672" y="1700808"/>
            <a:ext cx="6096000" cy="19902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800"/>
              </a:lnSpc>
              <a:spcAft>
                <a:spcPts val="200"/>
              </a:spcAft>
            </a:pPr>
            <a:r>
              <a:rPr lang="es-ES" sz="3200" b="1">
                <a:solidFill>
                  <a:srgbClr val="A5A5A5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Debido a la efectividad de la canela </a:t>
            </a:r>
          </a:p>
          <a:p>
            <a:pPr algn="ctr">
              <a:lnSpc>
                <a:spcPts val="2800"/>
              </a:lnSpc>
              <a:spcAft>
                <a:spcPts val="200"/>
              </a:spcAft>
            </a:pPr>
            <a:r>
              <a:rPr lang="es-ES" sz="3200" b="1">
                <a:solidFill>
                  <a:srgbClr val="A5A5A5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reduciendo la resistencia a la insulina, </a:t>
            </a:r>
          </a:p>
          <a:p>
            <a:pPr algn="ctr">
              <a:lnSpc>
                <a:spcPts val="2800"/>
              </a:lnSpc>
              <a:spcAft>
                <a:spcPts val="200"/>
              </a:spcAft>
            </a:pPr>
            <a:r>
              <a:rPr lang="es-ES" sz="3200" b="1">
                <a:solidFill>
                  <a:srgbClr val="A5A5A5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los investigadores también demostraron </a:t>
            </a:r>
          </a:p>
          <a:p>
            <a:pPr algn="ctr">
              <a:lnSpc>
                <a:spcPts val="2800"/>
              </a:lnSpc>
              <a:spcAft>
                <a:spcPts val="200"/>
              </a:spcAft>
            </a:pPr>
            <a:r>
              <a:rPr lang="es-ES" sz="3200" b="1">
                <a:solidFill>
                  <a:srgbClr val="A5A5A5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que la canela triplica la capacidad de insulina </a:t>
            </a:r>
          </a:p>
          <a:p>
            <a:pPr algn="ctr">
              <a:lnSpc>
                <a:spcPts val="2800"/>
              </a:lnSpc>
              <a:spcAft>
                <a:spcPts val="200"/>
              </a:spcAft>
            </a:pPr>
            <a:r>
              <a:rPr lang="es-ES" sz="3200" b="1">
                <a:solidFill>
                  <a:srgbClr val="A5A5A5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para metabolizar el azúcar en la sangre. </a:t>
            </a:r>
          </a:p>
        </p:txBody>
      </p:sp>
      <p:sp>
        <p:nvSpPr>
          <p:cNvPr id="7" name="Rectángulo 6"/>
          <p:cNvSpPr/>
          <p:nvPr/>
        </p:nvSpPr>
        <p:spPr>
          <a:xfrm>
            <a:off x="360040" y="6184612"/>
            <a:ext cx="11496600" cy="48474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800"/>
              </a:lnSpc>
              <a:spcAft>
                <a:spcPts val="200"/>
              </a:spcAft>
            </a:pPr>
            <a:r>
              <a:rPr lang="es-ES" sz="3200" b="1">
                <a:solidFill>
                  <a:srgbClr val="A5A5A5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La canela es un ingrediente útil para los diabéticos y para los que ganan peso con facilidad.</a:t>
            </a:r>
          </a:p>
        </p:txBody>
      </p:sp>
    </p:spTree>
    <p:extLst>
      <p:ext uri="{BB962C8B-B14F-4D97-AF65-F5344CB8AC3E}">
        <p14:creationId xmlns:p14="http://schemas.microsoft.com/office/powerpoint/2010/main" val="22461657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:fade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2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4500"/>
                            </p:stCondLst>
                            <p:childTnLst>
                              <p:par>
                                <p:cTn id="9" presetID="2" presetClass="entr" presetSubtype="8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14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14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840"/>
                            </p:stCondLst>
                            <p:childTnLst>
                              <p:par>
                                <p:cTn id="17" presetID="2" presetClass="entr" presetSubtype="2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8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8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3062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9200"/>
                            </p:stCondLst>
                            <p:childTnLst>
                              <p:par>
                                <p:cTn id="29" presetID="1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  <p:bldP spid="6" grpId="0"/>
      <p:bldP spid="7" grpId="0" build="p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 shadeToTitle="1">
        <a:gradFill flip="none" rotWithShape="1">
          <a:gsLst>
            <a:gs pos="0">
              <a:schemeClr val="accent2">
                <a:lumMod val="67000"/>
              </a:schemeClr>
            </a:gs>
            <a:gs pos="48000">
              <a:schemeClr val="accent2">
                <a:lumMod val="97000"/>
                <a:lumOff val="3000"/>
              </a:schemeClr>
            </a:gs>
            <a:gs pos="100000">
              <a:schemeClr val="accent2">
                <a:lumMod val="60000"/>
                <a:lumOff val="40000"/>
              </a:schemeClr>
            </a:gs>
          </a:gsLst>
          <a:path path="shap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/>
          <p:cNvSpPr/>
          <p:nvPr/>
        </p:nvSpPr>
        <p:spPr>
          <a:xfrm>
            <a:off x="-24680" y="2662848"/>
            <a:ext cx="7032104" cy="19902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800"/>
              </a:lnSpc>
              <a:spcAft>
                <a:spcPts val="200"/>
              </a:spcAft>
            </a:pPr>
            <a:r>
              <a:rPr lang="es-ES" sz="3200" b="1">
                <a:solidFill>
                  <a:srgbClr val="A5A5A5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Según un estudio del año 2008, </a:t>
            </a:r>
          </a:p>
          <a:p>
            <a:pPr algn="ctr">
              <a:lnSpc>
                <a:spcPts val="2800"/>
              </a:lnSpc>
              <a:spcAft>
                <a:spcPts val="200"/>
              </a:spcAft>
            </a:pPr>
            <a:r>
              <a:rPr lang="es-ES" sz="3200" b="1">
                <a:solidFill>
                  <a:srgbClr val="A5A5A5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publicado por la revista Bioorganic </a:t>
            </a:r>
          </a:p>
          <a:p>
            <a:pPr algn="ctr">
              <a:lnSpc>
                <a:spcPts val="2800"/>
              </a:lnSpc>
              <a:spcAft>
                <a:spcPts val="200"/>
              </a:spcAft>
            </a:pPr>
            <a:r>
              <a:rPr lang="es-ES" sz="3200" b="1">
                <a:solidFill>
                  <a:srgbClr val="A5A5A5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and Medicinal Chemistry, </a:t>
            </a:r>
          </a:p>
          <a:p>
            <a:pPr algn="ctr">
              <a:lnSpc>
                <a:spcPts val="2800"/>
              </a:lnSpc>
              <a:spcAft>
                <a:spcPts val="200"/>
              </a:spcAft>
            </a:pPr>
            <a:r>
              <a:rPr lang="es-ES" sz="3200" b="1">
                <a:solidFill>
                  <a:srgbClr val="A5A5A5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la canela fortalece los huesos </a:t>
            </a:r>
          </a:p>
          <a:p>
            <a:pPr algn="ctr">
              <a:lnSpc>
                <a:spcPts val="2800"/>
              </a:lnSpc>
              <a:spcAft>
                <a:spcPts val="200"/>
              </a:spcAft>
            </a:pPr>
            <a:r>
              <a:rPr lang="es-ES" sz="3200" b="1">
                <a:solidFill>
                  <a:srgbClr val="A5A5A5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y disminuye el riesgo de fractura.</a:t>
            </a:r>
          </a:p>
        </p:txBody>
      </p:sp>
      <p:sp>
        <p:nvSpPr>
          <p:cNvPr id="3" name="CuadroTexto 2"/>
          <p:cNvSpPr txBox="1"/>
          <p:nvPr/>
        </p:nvSpPr>
        <p:spPr>
          <a:xfrm>
            <a:off x="0" y="0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MX"/>
              <a:t> </a:t>
            </a:r>
            <a:endParaRPr lang="es-ES"/>
          </a:p>
        </p:txBody>
      </p:sp>
      <p:sp>
        <p:nvSpPr>
          <p:cNvPr id="4" name="Rectángulo 3"/>
          <p:cNvSpPr/>
          <p:nvPr/>
        </p:nvSpPr>
        <p:spPr>
          <a:xfrm>
            <a:off x="4752523" y="332656"/>
            <a:ext cx="2686954" cy="5155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3300"/>
              </a:lnSpc>
              <a:spcAft>
                <a:spcPts val="750"/>
              </a:spcAft>
            </a:pPr>
            <a:r>
              <a:rPr lang="es-ES" sz="5400" b="1">
                <a:solidFill>
                  <a:srgbClr val="FFFF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La Artritis</a:t>
            </a:r>
          </a:p>
        </p:txBody>
      </p:sp>
      <p:pic>
        <p:nvPicPr>
          <p:cNvPr id="5" name="Imagen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12024" y="354798"/>
            <a:ext cx="4464496" cy="5954522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26766931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:fade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375"/>
                            </p:stCondLst>
                            <p:childTnLst>
                              <p:par>
                                <p:cTn id="9" presetID="8" presetClass="entr" presetSubtype="32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1" dur="10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5435"/>
                            </p:stCondLst>
                            <p:childTnLst>
                              <p:par>
                                <p:cTn id="16" presetID="1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 shadeToTitle="1">
        <a:solidFill>
          <a:srgbClr val="000E2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26580" y="0"/>
            <a:ext cx="12165420" cy="6857999"/>
          </a:xfrm>
          <a:prstGeom prst="rect">
            <a:avLst/>
          </a:prstGeom>
        </p:spPr>
      </p:pic>
      <p:sp>
        <p:nvSpPr>
          <p:cNvPr id="3" name="Rectángulo 2"/>
          <p:cNvSpPr/>
          <p:nvPr/>
        </p:nvSpPr>
        <p:spPr>
          <a:xfrm>
            <a:off x="6096000" y="1844824"/>
            <a:ext cx="6096000" cy="306750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800"/>
              </a:lnSpc>
              <a:spcAft>
                <a:spcPts val="200"/>
              </a:spcAft>
            </a:pPr>
            <a:r>
              <a:rPr lang="es-ES" sz="3200" b="1">
                <a:solidFill>
                  <a:srgbClr val="A5A5A5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Por extraño que parezca la canela puede ser utilizada como ambientador. </a:t>
            </a:r>
          </a:p>
          <a:p>
            <a:pPr algn="ctr">
              <a:lnSpc>
                <a:spcPts val="2800"/>
              </a:lnSpc>
              <a:spcAft>
                <a:spcPts val="200"/>
              </a:spcAft>
            </a:pPr>
            <a:endParaRPr lang="es-ES" sz="3200" b="1">
              <a:solidFill>
                <a:srgbClr val="A5A5A5"/>
              </a:solidFill>
              <a:latin typeface="Edwardian Script ITC" panose="030303020407070D0804" pitchFamily="66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lnSpc>
                <a:spcPts val="2800"/>
              </a:lnSpc>
              <a:spcAft>
                <a:spcPts val="200"/>
              </a:spcAft>
            </a:pPr>
            <a:r>
              <a:rPr lang="es-ES" sz="3200" b="1">
                <a:solidFill>
                  <a:srgbClr val="A5A5A5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Tan solo tienes que echar un par de gotas de aceite esencial de canela sobre una bombilla. </a:t>
            </a:r>
          </a:p>
          <a:p>
            <a:pPr algn="ctr">
              <a:lnSpc>
                <a:spcPts val="2800"/>
              </a:lnSpc>
              <a:spcAft>
                <a:spcPts val="200"/>
              </a:spcAft>
            </a:pPr>
            <a:endParaRPr lang="es-ES" sz="3200" b="1">
              <a:solidFill>
                <a:srgbClr val="A5A5A5"/>
              </a:solidFill>
              <a:latin typeface="Edwardian Script ITC" panose="030303020407070D0804" pitchFamily="66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lnSpc>
                <a:spcPts val="2800"/>
              </a:lnSpc>
              <a:spcAft>
                <a:spcPts val="200"/>
              </a:spcAft>
            </a:pPr>
            <a:r>
              <a:rPr lang="es-ES" sz="3200" b="1">
                <a:solidFill>
                  <a:srgbClr val="A5A5A5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Posteriormente al encender las bombillas, </a:t>
            </a:r>
          </a:p>
          <a:p>
            <a:pPr algn="ctr">
              <a:lnSpc>
                <a:spcPts val="2800"/>
              </a:lnSpc>
              <a:spcAft>
                <a:spcPts val="200"/>
              </a:spcAft>
            </a:pPr>
            <a:r>
              <a:rPr lang="es-ES" sz="3200" b="1">
                <a:solidFill>
                  <a:srgbClr val="A5A5A5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el calor propagará el aroma por toda la habitación.</a:t>
            </a:r>
          </a:p>
        </p:txBody>
      </p:sp>
      <p:sp>
        <p:nvSpPr>
          <p:cNvPr id="4" name="Rectángulo 3"/>
          <p:cNvSpPr/>
          <p:nvPr/>
        </p:nvSpPr>
        <p:spPr>
          <a:xfrm>
            <a:off x="3907741" y="476672"/>
            <a:ext cx="4376519" cy="6174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3300"/>
              </a:lnSpc>
              <a:spcAft>
                <a:spcPts val="750"/>
              </a:spcAft>
            </a:pPr>
            <a:r>
              <a:rPr lang="es-ES" sz="5400" b="1">
                <a:solidFill>
                  <a:srgbClr val="FFFF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Como ambientador</a:t>
            </a:r>
          </a:p>
        </p:txBody>
      </p:sp>
      <p:sp>
        <p:nvSpPr>
          <p:cNvPr id="6" name="CuadroTexto 5"/>
          <p:cNvSpPr txBox="1"/>
          <p:nvPr/>
        </p:nvSpPr>
        <p:spPr>
          <a:xfrm>
            <a:off x="0" y="0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MX"/>
              <a:t> </a:t>
            </a:r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6334989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:fade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3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814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3020"/>
                            </p:stCondLst>
                            <p:childTnLst>
                              <p:par>
                                <p:cTn id="21" presetID="1" presetClass="entr" presetSubtype="0" fill="hold" nodeType="after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75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8130"/>
                            </p:stCondLst>
                            <p:childTnLst>
                              <p:par>
                                <p:cTn id="27" presetID="1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  <p:bldP spid="4" grpId="0"/>
      <p:bldP spid="6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 shadeToTitle="1">
        <a:gradFill flip="none" rotWithShape="1">
          <a:gsLst>
            <a:gs pos="0">
              <a:schemeClr val="accent2">
                <a:lumMod val="67000"/>
              </a:schemeClr>
            </a:gs>
            <a:gs pos="48000">
              <a:schemeClr val="accent2">
                <a:lumMod val="97000"/>
                <a:lumOff val="3000"/>
              </a:schemeClr>
            </a:gs>
            <a:gs pos="100000">
              <a:schemeClr val="accent2">
                <a:lumMod val="60000"/>
                <a:lumOff val="40000"/>
              </a:schemeClr>
            </a:gs>
          </a:gsLst>
          <a:path path="shap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uadroTexto 2"/>
          <p:cNvSpPr txBox="1"/>
          <p:nvPr/>
        </p:nvSpPr>
        <p:spPr>
          <a:xfrm>
            <a:off x="0" y="0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MX"/>
              <a:t> </a:t>
            </a:r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8987002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:fade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 shadeToTitle="1">
        <a:gradFill flip="none" rotWithShape="1">
          <a:gsLst>
            <a:gs pos="0">
              <a:schemeClr val="accent2">
                <a:lumMod val="67000"/>
              </a:schemeClr>
            </a:gs>
            <a:gs pos="48000">
              <a:schemeClr val="accent2">
                <a:lumMod val="97000"/>
                <a:lumOff val="3000"/>
              </a:schemeClr>
            </a:gs>
            <a:gs pos="100000">
              <a:schemeClr val="accent2">
                <a:lumMod val="60000"/>
                <a:lumOff val="40000"/>
              </a:schemeClr>
            </a:gs>
          </a:gsLst>
          <a:path path="shap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/>
          <p:cNvSpPr/>
          <p:nvPr/>
        </p:nvSpPr>
        <p:spPr>
          <a:xfrm>
            <a:off x="0" y="2917537"/>
            <a:ext cx="5159896" cy="20236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800"/>
              </a:lnSpc>
              <a:spcAft>
                <a:spcPts val="200"/>
              </a:spcAft>
            </a:pPr>
            <a:r>
              <a:rPr lang="es-ES" sz="3200" b="1">
                <a:solidFill>
                  <a:srgbClr val="A5A5A5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El consumo de canela </a:t>
            </a:r>
          </a:p>
          <a:p>
            <a:pPr algn="ctr">
              <a:lnSpc>
                <a:spcPts val="2800"/>
              </a:lnSpc>
              <a:spcAft>
                <a:spcPts val="200"/>
              </a:spcAft>
            </a:pPr>
            <a:r>
              <a:rPr lang="es-ES" sz="3200" b="1">
                <a:solidFill>
                  <a:srgbClr val="A5A5A5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reduce las infecciones de tracto urinario </a:t>
            </a:r>
          </a:p>
          <a:p>
            <a:pPr algn="ctr">
              <a:lnSpc>
                <a:spcPts val="2800"/>
              </a:lnSpc>
              <a:spcAft>
                <a:spcPts val="200"/>
              </a:spcAft>
            </a:pPr>
            <a:r>
              <a:rPr lang="es-ES" sz="3200" b="1">
                <a:solidFill>
                  <a:srgbClr val="A5A5A5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o las erradica totalmente. </a:t>
            </a:r>
          </a:p>
          <a:p>
            <a:pPr algn="ctr">
              <a:lnSpc>
                <a:spcPts val="2800"/>
              </a:lnSpc>
              <a:spcAft>
                <a:spcPts val="200"/>
              </a:spcAft>
            </a:pPr>
            <a:endParaRPr lang="es-ES" sz="3200" b="1">
              <a:solidFill>
                <a:srgbClr val="A5A5A5"/>
              </a:solidFill>
              <a:latin typeface="Edwardian Script ITC" panose="030303020407070D0804" pitchFamily="66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lnSpc>
                <a:spcPts val="2800"/>
              </a:lnSpc>
              <a:spcAft>
                <a:spcPts val="200"/>
              </a:spcAft>
            </a:pPr>
            <a:r>
              <a:rPr lang="es-ES" sz="3200" b="1">
                <a:solidFill>
                  <a:srgbClr val="A5A5A5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Esta especie es anti bacteriana y diurética.</a:t>
            </a:r>
          </a:p>
        </p:txBody>
      </p:sp>
      <p:sp>
        <p:nvSpPr>
          <p:cNvPr id="3" name="Rectángulo 2"/>
          <p:cNvSpPr/>
          <p:nvPr/>
        </p:nvSpPr>
        <p:spPr>
          <a:xfrm>
            <a:off x="2713503" y="548680"/>
            <a:ext cx="6764993" cy="5155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3300"/>
              </a:lnSpc>
              <a:spcAft>
                <a:spcPts val="750"/>
              </a:spcAft>
            </a:pPr>
            <a:r>
              <a:rPr lang="es-ES" sz="5400" b="1">
                <a:solidFill>
                  <a:srgbClr val="FFFF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Para tratar infección urinarias</a:t>
            </a:r>
          </a:p>
        </p:txBody>
      </p:sp>
      <p:sp>
        <p:nvSpPr>
          <p:cNvPr id="4" name="CuadroTexto 3"/>
          <p:cNvSpPr txBox="1"/>
          <p:nvPr/>
        </p:nvSpPr>
        <p:spPr>
          <a:xfrm>
            <a:off x="0" y="0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MX"/>
              <a:t> </a:t>
            </a:r>
            <a:endParaRPr lang="es-ES"/>
          </a:p>
        </p:txBody>
      </p:sp>
      <p:pic>
        <p:nvPicPr>
          <p:cNvPr id="5" name="Imagen 5" descr="usos de la canel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59896" y="1556792"/>
            <a:ext cx="6350218" cy="4218359"/>
          </a:xfrm>
          <a:prstGeom prst="rect">
            <a:avLst/>
          </a:prstGeom>
          <a:solidFill>
            <a:srgbClr val="FFFFFF">
              <a:shade val="85000"/>
            </a:srgbClr>
          </a:solidFill>
          <a:ln w="127000" cap="sq">
            <a:solidFill>
              <a:srgbClr val="924900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  <a:extLst/>
        </p:spPr>
      </p:pic>
    </p:spTree>
    <p:extLst>
      <p:ext uri="{BB962C8B-B14F-4D97-AF65-F5344CB8AC3E}">
        <p14:creationId xmlns:p14="http://schemas.microsoft.com/office/powerpoint/2010/main" val="32804593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:fade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2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4625"/>
                            </p:stCondLst>
                            <p:childTnLst>
                              <p:par>
                                <p:cTn id="9" presetID="2" presetClass="entr" presetSubtype="2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1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1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16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30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60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975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8335"/>
                            </p:stCondLst>
                            <p:childTnLst>
                              <p:par>
                                <p:cTn id="30" presetID="1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  <p:bldP spid="3" grpId="0"/>
      <p:bldP spid="4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 shadeToTitle="1">
        <a:gradFill flip="none" rotWithShape="1">
          <a:gsLst>
            <a:gs pos="0">
              <a:schemeClr val="accent2">
                <a:lumMod val="67000"/>
              </a:schemeClr>
            </a:gs>
            <a:gs pos="48000">
              <a:schemeClr val="accent2">
                <a:lumMod val="97000"/>
                <a:lumOff val="3000"/>
              </a:schemeClr>
            </a:gs>
            <a:gs pos="100000">
              <a:schemeClr val="accent2">
                <a:lumMod val="60000"/>
                <a:lumOff val="40000"/>
              </a:schemeClr>
            </a:gs>
          </a:gsLst>
          <a:path path="shap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/>
          <p:cNvSpPr/>
          <p:nvPr/>
        </p:nvSpPr>
        <p:spPr>
          <a:xfrm>
            <a:off x="7002860" y="2708920"/>
            <a:ext cx="5303912" cy="27340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800"/>
              </a:lnSpc>
              <a:spcAft>
                <a:spcPts val="200"/>
              </a:spcAft>
            </a:pPr>
            <a:r>
              <a:rPr lang="es-ES" sz="3200" b="1">
                <a:solidFill>
                  <a:srgbClr val="A5A5A5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La canela alivia el dolor </a:t>
            </a:r>
          </a:p>
          <a:p>
            <a:pPr algn="ctr">
              <a:lnSpc>
                <a:spcPts val="2800"/>
              </a:lnSpc>
              <a:spcAft>
                <a:spcPts val="200"/>
              </a:spcAft>
            </a:pPr>
            <a:r>
              <a:rPr lang="es-ES" sz="3200" b="1">
                <a:solidFill>
                  <a:srgbClr val="A5A5A5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de las picaduras de insectos.</a:t>
            </a:r>
          </a:p>
          <a:p>
            <a:pPr algn="ctr">
              <a:lnSpc>
                <a:spcPts val="2800"/>
              </a:lnSpc>
              <a:spcAft>
                <a:spcPts val="200"/>
              </a:spcAft>
            </a:pPr>
            <a:endParaRPr lang="es-ES" sz="3200" b="1">
              <a:solidFill>
                <a:srgbClr val="A5A5A5"/>
              </a:solidFill>
              <a:latin typeface="Edwardian Script ITC" panose="030303020407070D0804" pitchFamily="66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lnSpc>
                <a:spcPts val="2800"/>
              </a:lnSpc>
              <a:spcAft>
                <a:spcPts val="200"/>
              </a:spcAft>
            </a:pPr>
            <a:r>
              <a:rPr lang="es-ES" sz="3200" b="1">
                <a:solidFill>
                  <a:srgbClr val="A5A5A5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Con una mezcla de canela y miel </a:t>
            </a:r>
          </a:p>
          <a:p>
            <a:pPr algn="ctr">
              <a:lnSpc>
                <a:spcPts val="2800"/>
              </a:lnSpc>
              <a:spcAft>
                <a:spcPts val="200"/>
              </a:spcAft>
            </a:pPr>
            <a:r>
              <a:rPr lang="es-ES" sz="3200" b="1">
                <a:solidFill>
                  <a:srgbClr val="A5A5A5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podremos aliviar el dolor </a:t>
            </a:r>
          </a:p>
          <a:p>
            <a:pPr algn="ctr">
              <a:lnSpc>
                <a:spcPts val="2800"/>
              </a:lnSpc>
              <a:spcAft>
                <a:spcPts val="200"/>
              </a:spcAft>
            </a:pPr>
            <a:r>
              <a:rPr lang="es-ES" sz="3200" b="1">
                <a:solidFill>
                  <a:srgbClr val="A5A5A5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y las molestias de las picaduras, </a:t>
            </a:r>
          </a:p>
          <a:p>
            <a:pPr algn="ctr">
              <a:lnSpc>
                <a:spcPts val="2800"/>
              </a:lnSpc>
              <a:spcAft>
                <a:spcPts val="200"/>
              </a:spcAft>
            </a:pPr>
            <a:r>
              <a:rPr lang="es-ES" sz="3200" b="1">
                <a:solidFill>
                  <a:srgbClr val="A5A5A5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además de hidratar la piel.</a:t>
            </a:r>
          </a:p>
        </p:txBody>
      </p:sp>
      <p:sp>
        <p:nvSpPr>
          <p:cNvPr id="3" name="Rectángulo 2"/>
          <p:cNvSpPr/>
          <p:nvPr/>
        </p:nvSpPr>
        <p:spPr>
          <a:xfrm>
            <a:off x="1703512" y="836712"/>
            <a:ext cx="8784976" cy="5155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3300"/>
              </a:lnSpc>
              <a:spcAft>
                <a:spcPts val="750"/>
              </a:spcAft>
            </a:pPr>
            <a:r>
              <a:rPr lang="es-ES" sz="5400" b="1">
                <a:solidFill>
                  <a:srgbClr val="FFFF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Para tratar las picaduras de insectos</a:t>
            </a:r>
          </a:p>
        </p:txBody>
      </p:sp>
      <p:sp>
        <p:nvSpPr>
          <p:cNvPr id="4" name="CuadroTexto 3"/>
          <p:cNvSpPr txBox="1"/>
          <p:nvPr/>
        </p:nvSpPr>
        <p:spPr>
          <a:xfrm>
            <a:off x="0" y="0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MX"/>
              <a:t> </a:t>
            </a:r>
            <a:endParaRPr lang="es-ES"/>
          </a:p>
        </p:txBody>
      </p:sp>
      <p:pic>
        <p:nvPicPr>
          <p:cNvPr id="6" name="Imagen 5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500" b="5901"/>
          <a:stretch/>
        </p:blipFill>
        <p:spPr>
          <a:xfrm>
            <a:off x="767525" y="1700808"/>
            <a:ext cx="6984659" cy="4536504"/>
          </a:xfrm>
          <a:prstGeom prst="rect">
            <a:avLst/>
          </a:prstGeom>
          <a:ln w="127000">
            <a:solidFill>
              <a:srgbClr val="924900"/>
            </a:solidFill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</p:spPr>
      </p:pic>
    </p:spTree>
    <p:extLst>
      <p:ext uri="{BB962C8B-B14F-4D97-AF65-F5344CB8AC3E}">
        <p14:creationId xmlns:p14="http://schemas.microsoft.com/office/powerpoint/2010/main" val="15277948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:fade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2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125"/>
                            </p:stCondLst>
                            <p:childTnLst>
                              <p:par>
                                <p:cTn id="9" presetID="2" presetClass="entr" presetSubtype="8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1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1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325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725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95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115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1375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21635"/>
                            </p:stCondLst>
                            <p:childTnLst>
                              <p:par>
                                <p:cTn id="32" presetID="1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  <p:bldP spid="3" grpId="0"/>
      <p:bldP spid="4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 shadeToTitle="1">
        <a:gradFill flip="none" rotWithShape="1">
          <a:gsLst>
            <a:gs pos="0">
              <a:schemeClr val="accent2">
                <a:lumMod val="67000"/>
              </a:schemeClr>
            </a:gs>
            <a:gs pos="48000">
              <a:schemeClr val="accent2">
                <a:lumMod val="97000"/>
                <a:lumOff val="3000"/>
              </a:schemeClr>
            </a:gs>
            <a:gs pos="100000">
              <a:schemeClr val="accent2">
                <a:lumMod val="60000"/>
                <a:lumOff val="40000"/>
              </a:schemeClr>
            </a:gs>
          </a:gsLst>
          <a:path path="shap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n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95800" y="1556792"/>
            <a:ext cx="7083152" cy="4752529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</p:spPr>
      </p:pic>
      <p:sp>
        <p:nvSpPr>
          <p:cNvPr id="2" name="Rectángulo 1"/>
          <p:cNvSpPr/>
          <p:nvPr/>
        </p:nvSpPr>
        <p:spPr>
          <a:xfrm>
            <a:off x="0" y="2530639"/>
            <a:ext cx="4871864" cy="27597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800"/>
              </a:lnSpc>
              <a:spcAft>
                <a:spcPts val="200"/>
              </a:spcAft>
            </a:pPr>
            <a:r>
              <a:rPr lang="es-ES" sz="3200" b="1">
                <a:solidFill>
                  <a:srgbClr val="A5A5A5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El uso de la canela </a:t>
            </a:r>
          </a:p>
          <a:p>
            <a:pPr algn="ctr">
              <a:lnSpc>
                <a:spcPts val="2800"/>
              </a:lnSpc>
              <a:spcAft>
                <a:spcPts val="200"/>
              </a:spcAft>
            </a:pPr>
            <a:r>
              <a:rPr lang="es-ES" sz="3200" b="1">
                <a:solidFill>
                  <a:srgbClr val="A5A5A5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para tratar el resfriado y la gripe </a:t>
            </a:r>
          </a:p>
          <a:p>
            <a:pPr algn="ctr">
              <a:lnSpc>
                <a:spcPts val="2800"/>
              </a:lnSpc>
              <a:spcAft>
                <a:spcPts val="200"/>
              </a:spcAft>
            </a:pPr>
            <a:r>
              <a:rPr lang="es-ES" sz="3200" b="1">
                <a:solidFill>
                  <a:srgbClr val="A5A5A5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es bastante conocido en Asia. </a:t>
            </a:r>
          </a:p>
          <a:p>
            <a:pPr algn="ctr">
              <a:lnSpc>
                <a:spcPts val="2800"/>
              </a:lnSpc>
              <a:spcAft>
                <a:spcPts val="200"/>
              </a:spcAft>
            </a:pPr>
            <a:endParaRPr lang="es-ES" sz="3200" b="1">
              <a:solidFill>
                <a:srgbClr val="A5A5A5"/>
              </a:solidFill>
              <a:latin typeface="Edwardian Script ITC" panose="030303020407070D0804" pitchFamily="66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lnSpc>
                <a:spcPts val="2800"/>
              </a:lnSpc>
              <a:spcAft>
                <a:spcPts val="200"/>
              </a:spcAft>
            </a:pPr>
            <a:r>
              <a:rPr lang="es-ES" sz="3200" b="1">
                <a:solidFill>
                  <a:srgbClr val="A5A5A5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Por lo general </a:t>
            </a:r>
          </a:p>
          <a:p>
            <a:pPr algn="ctr">
              <a:lnSpc>
                <a:spcPts val="2800"/>
              </a:lnSpc>
              <a:spcAft>
                <a:spcPts val="200"/>
              </a:spcAft>
            </a:pPr>
            <a:r>
              <a:rPr lang="es-ES" sz="3200" b="1">
                <a:solidFill>
                  <a:srgbClr val="A5A5A5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se combina con jengibre </a:t>
            </a:r>
          </a:p>
          <a:p>
            <a:pPr algn="ctr">
              <a:lnSpc>
                <a:spcPts val="2800"/>
              </a:lnSpc>
              <a:spcAft>
                <a:spcPts val="200"/>
              </a:spcAft>
            </a:pPr>
            <a:r>
              <a:rPr lang="es-ES" sz="3200" b="1">
                <a:solidFill>
                  <a:srgbClr val="A5A5A5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y se toma como infusión.</a:t>
            </a:r>
          </a:p>
        </p:txBody>
      </p:sp>
      <p:sp>
        <p:nvSpPr>
          <p:cNvPr id="3" name="Rectángulo 2"/>
          <p:cNvSpPr/>
          <p:nvPr/>
        </p:nvSpPr>
        <p:spPr>
          <a:xfrm>
            <a:off x="1775520" y="620688"/>
            <a:ext cx="8640960" cy="5155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3300"/>
              </a:lnSpc>
              <a:spcAft>
                <a:spcPts val="750"/>
              </a:spcAft>
            </a:pPr>
            <a:r>
              <a:rPr lang="es-ES" sz="5400" b="1">
                <a:solidFill>
                  <a:srgbClr val="FFFF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Para aliviar el resfriado y la gripe</a:t>
            </a:r>
          </a:p>
        </p:txBody>
      </p:sp>
      <p:sp>
        <p:nvSpPr>
          <p:cNvPr id="4" name="CuadroTexto 3"/>
          <p:cNvSpPr txBox="1"/>
          <p:nvPr/>
        </p:nvSpPr>
        <p:spPr>
          <a:xfrm>
            <a:off x="0" y="0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MX"/>
              <a:t> </a:t>
            </a:r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526239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:fade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2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4875"/>
                            </p:stCondLst>
                            <p:childTnLst>
                              <p:par>
                                <p:cTn id="9" presetID="17" presetClass="entr" presetSubtype="2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275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525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925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105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1275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0145"/>
                            </p:stCondLst>
                            <p:childTnLst>
                              <p:par>
                                <p:cTn id="34" presetID="1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  <p:bldP spid="3" grpId="0"/>
      <p:bldP spid="4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 shadeToTitle="1">
        <a:gradFill flip="none" rotWithShape="1">
          <a:gsLst>
            <a:gs pos="0">
              <a:schemeClr val="accent2">
                <a:lumMod val="67000"/>
              </a:schemeClr>
            </a:gs>
            <a:gs pos="48000">
              <a:schemeClr val="accent2">
                <a:lumMod val="97000"/>
                <a:lumOff val="3000"/>
              </a:schemeClr>
            </a:gs>
            <a:gs pos="100000">
              <a:schemeClr val="accent2">
                <a:lumMod val="60000"/>
                <a:lumOff val="40000"/>
              </a:schemeClr>
            </a:gs>
          </a:gsLst>
          <a:path path="shap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/>
          <p:cNvSpPr/>
          <p:nvPr/>
        </p:nvSpPr>
        <p:spPr>
          <a:xfrm>
            <a:off x="6096000" y="2204864"/>
            <a:ext cx="6096000" cy="27597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800"/>
              </a:lnSpc>
              <a:spcAft>
                <a:spcPts val="200"/>
              </a:spcAft>
            </a:pPr>
            <a:r>
              <a:rPr lang="es-ES" sz="3200" b="1">
                <a:solidFill>
                  <a:srgbClr val="A5A5A5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Un buen remedio casero </a:t>
            </a:r>
          </a:p>
          <a:p>
            <a:pPr algn="ctr">
              <a:lnSpc>
                <a:spcPts val="2800"/>
              </a:lnSpc>
              <a:spcAft>
                <a:spcPts val="200"/>
              </a:spcAft>
            </a:pPr>
            <a:r>
              <a:rPr lang="es-ES" sz="3200" b="1">
                <a:solidFill>
                  <a:srgbClr val="A5A5A5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para aliviar el dolor de estómago </a:t>
            </a:r>
          </a:p>
          <a:p>
            <a:pPr algn="ctr">
              <a:lnSpc>
                <a:spcPts val="2800"/>
              </a:lnSpc>
              <a:spcAft>
                <a:spcPts val="200"/>
              </a:spcAft>
            </a:pPr>
            <a:r>
              <a:rPr lang="es-ES" sz="3200" b="1">
                <a:solidFill>
                  <a:srgbClr val="A5A5A5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es combinar la miel con canela. </a:t>
            </a:r>
          </a:p>
          <a:p>
            <a:pPr algn="ctr">
              <a:lnSpc>
                <a:spcPts val="2800"/>
              </a:lnSpc>
              <a:spcAft>
                <a:spcPts val="200"/>
              </a:spcAft>
            </a:pPr>
            <a:endParaRPr lang="es-ES" sz="3200" b="1">
              <a:solidFill>
                <a:srgbClr val="A5A5A5"/>
              </a:solidFill>
              <a:latin typeface="Edwardian Script ITC" panose="030303020407070D0804" pitchFamily="66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lnSpc>
                <a:spcPts val="2800"/>
              </a:lnSpc>
              <a:spcAft>
                <a:spcPts val="200"/>
              </a:spcAft>
            </a:pPr>
            <a:r>
              <a:rPr lang="es-ES" sz="3200" b="1">
                <a:solidFill>
                  <a:srgbClr val="A5A5A5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Las propiedades de estos dos ingredientes </a:t>
            </a:r>
          </a:p>
          <a:p>
            <a:pPr algn="ctr">
              <a:lnSpc>
                <a:spcPts val="2800"/>
              </a:lnSpc>
              <a:spcAft>
                <a:spcPts val="200"/>
              </a:spcAft>
            </a:pPr>
            <a:r>
              <a:rPr lang="es-ES" sz="3200" b="1">
                <a:solidFill>
                  <a:srgbClr val="A5A5A5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son ideales para tratar las úlceras </a:t>
            </a:r>
          </a:p>
          <a:p>
            <a:pPr algn="ctr">
              <a:lnSpc>
                <a:spcPts val="2800"/>
              </a:lnSpc>
              <a:spcAft>
                <a:spcPts val="200"/>
              </a:spcAft>
            </a:pPr>
            <a:r>
              <a:rPr lang="es-ES" sz="3200" b="1">
                <a:solidFill>
                  <a:srgbClr val="A5A5A5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así como para reducir los gases en el estómago.</a:t>
            </a:r>
          </a:p>
        </p:txBody>
      </p:sp>
      <p:sp>
        <p:nvSpPr>
          <p:cNvPr id="3" name="Rectángulo 2"/>
          <p:cNvSpPr/>
          <p:nvPr/>
        </p:nvSpPr>
        <p:spPr>
          <a:xfrm>
            <a:off x="1487488" y="404664"/>
            <a:ext cx="9289032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750"/>
              </a:spcAft>
            </a:pPr>
            <a:r>
              <a:rPr lang="es-ES" sz="5400" b="1">
                <a:solidFill>
                  <a:srgbClr val="FFFF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Para calmar el dolor de estómago</a:t>
            </a:r>
          </a:p>
        </p:txBody>
      </p:sp>
      <p:sp>
        <p:nvSpPr>
          <p:cNvPr id="4" name="Rectángulo 3"/>
          <p:cNvSpPr/>
          <p:nvPr/>
        </p:nvSpPr>
        <p:spPr>
          <a:xfrm>
            <a:off x="335360" y="5857914"/>
            <a:ext cx="4640560" cy="45140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800"/>
              </a:lnSpc>
              <a:spcAft>
                <a:spcPts val="200"/>
              </a:spcAft>
            </a:pPr>
            <a:r>
              <a:rPr lang="es-ES" sz="2400" b="1">
                <a:solidFill>
                  <a:srgbClr val="A5A5A5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Fuente: </a:t>
            </a:r>
            <a:r>
              <a:rPr lang="es-ES" sz="2400" b="1">
                <a:solidFill>
                  <a:srgbClr val="A5A5A5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  <a:hlinkClick r:id="rId2"/>
              </a:rPr>
              <a:t>ecosalon.com</a:t>
            </a:r>
            <a:r>
              <a:rPr lang="es-ES" sz="2400" b="1">
                <a:solidFill>
                  <a:srgbClr val="A5A5A5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; </a:t>
            </a:r>
            <a:r>
              <a:rPr lang="es-ES" sz="2400" b="1">
                <a:solidFill>
                  <a:srgbClr val="A5A5A5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  <a:hlinkClick r:id="rId3"/>
              </a:rPr>
              <a:t>herbs-info.com</a:t>
            </a:r>
            <a:endParaRPr lang="es-ES" sz="2400" b="1">
              <a:solidFill>
                <a:srgbClr val="A5A5A5"/>
              </a:solidFill>
              <a:latin typeface="Edwardian Script ITC" panose="030303020407070D0804" pitchFamily="66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CuadroTexto 4"/>
          <p:cNvSpPr txBox="1"/>
          <p:nvPr/>
        </p:nvSpPr>
        <p:spPr>
          <a:xfrm>
            <a:off x="0" y="0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MX"/>
              <a:t> </a:t>
            </a:r>
            <a:endParaRPr lang="es-ES"/>
          </a:p>
        </p:txBody>
      </p:sp>
      <p:pic>
        <p:nvPicPr>
          <p:cNvPr id="6" name="Imagen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0904" y="1508758"/>
            <a:ext cx="5693128" cy="4080482"/>
          </a:xfrm>
          <a:prstGeom prst="round2DiagRect">
            <a:avLst>
              <a:gd name="adj1" fmla="val 16667"/>
              <a:gd name="adj2" fmla="val 0"/>
            </a:avLst>
          </a:prstGeom>
          <a:ln w="127000" cap="sq">
            <a:solidFill>
              <a:srgbClr val="C88500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2623406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:fade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2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4500"/>
                            </p:stCondLst>
                            <p:childTnLst>
                              <p:par>
                                <p:cTn id="9" presetID="21" presetClass="entr" presetSubtype="3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3)">
                                      <p:cBhvr>
                                        <p:cTn id="11" dur="1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grpId="0" nodeType="withEffect">
                                  <p:stCondLst>
                                    <p:cond delay="325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575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975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1275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155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4040"/>
                            </p:stCondLst>
                            <p:childTnLst>
                              <p:par>
                                <p:cTn id="31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8680"/>
                            </p:stCondLst>
                            <p:childTnLst>
                              <p:par>
                                <p:cTn id="35" presetID="1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  <p:bldP spid="3" grpId="0"/>
      <p:bldP spid="4" grpId="0" build="p"/>
      <p:bldP spid="5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 shadeToTitle="1">
        <a:gradFill flip="none" rotWithShape="1">
          <a:gsLst>
            <a:gs pos="0">
              <a:schemeClr val="accent2">
                <a:lumMod val="67000"/>
              </a:schemeClr>
            </a:gs>
            <a:gs pos="48000">
              <a:schemeClr val="accent2">
                <a:lumMod val="97000"/>
                <a:lumOff val="3000"/>
              </a:schemeClr>
            </a:gs>
            <a:gs pos="100000">
              <a:schemeClr val="accent2">
                <a:lumMod val="60000"/>
                <a:lumOff val="40000"/>
              </a:schemeClr>
            </a:gs>
          </a:gsLst>
          <a:path path="shap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uadroTexto 1"/>
          <p:cNvSpPr txBox="1"/>
          <p:nvPr/>
        </p:nvSpPr>
        <p:spPr>
          <a:xfrm>
            <a:off x="0" y="0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MX"/>
              <a:t> </a:t>
            </a:r>
            <a:endParaRPr lang="es-ES"/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79576" y="116632"/>
            <a:ext cx="7655335" cy="576064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42925658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:fade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1" presetClass="entr" presetSubtype="0" fill="hold" grpId="0" nodeType="after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 shadeToTitle="1">
        <a:gradFill flip="none" rotWithShape="1">
          <a:gsLst>
            <a:gs pos="0">
              <a:schemeClr val="accent2">
                <a:lumMod val="0"/>
                <a:lumOff val="100000"/>
              </a:schemeClr>
            </a:gs>
            <a:gs pos="15000">
              <a:schemeClr val="accent2">
                <a:lumMod val="0"/>
                <a:lumOff val="100000"/>
              </a:schemeClr>
            </a:gs>
            <a:gs pos="100000">
              <a:schemeClr val="accent2">
                <a:lumMod val="100000"/>
              </a:schemeClr>
            </a:gs>
          </a:gsLst>
          <a:path path="shap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12 CuadroTexto"/>
          <p:cNvSpPr txBox="1"/>
          <p:nvPr/>
        </p:nvSpPr>
        <p:spPr>
          <a:xfrm>
            <a:off x="9983433" y="6229970"/>
            <a:ext cx="2141049" cy="31999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defTabSz="914378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14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cs typeface="Arial"/>
              </a:rPr>
              <a:t>emiliomaguilar8@gmail.com</a:t>
            </a:r>
          </a:p>
        </p:txBody>
      </p:sp>
      <p:sp>
        <p:nvSpPr>
          <p:cNvPr id="5" name="11 CuadroTexto"/>
          <p:cNvSpPr txBox="1"/>
          <p:nvPr/>
        </p:nvSpPr>
        <p:spPr>
          <a:xfrm>
            <a:off x="2447595" y="5536603"/>
            <a:ext cx="10112943" cy="1200329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defTabSz="121914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_tradnl" sz="7200" b="1" i="0" u="none" strike="noStrike" kern="0" cap="none" spc="0" normalizeH="0" baseline="0" noProof="0" dirty="0">
                <a:ln w="11430"/>
                <a:solidFill>
                  <a:prstClr val="black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Arial" charset="0"/>
              </a:rPr>
              <a:t>___________________</a:t>
            </a:r>
            <a:endParaRPr kumimoji="0" lang="es-MX" sz="7200" b="1" i="0" u="none" strike="noStrike" kern="0" cap="none" spc="0" normalizeH="0" baseline="0" noProof="0" dirty="0">
              <a:ln w="11430"/>
              <a:solidFill>
                <a:prstClr val="black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Arial" charset="0"/>
            </a:endParaRPr>
          </a:p>
        </p:txBody>
      </p:sp>
      <p:pic>
        <p:nvPicPr>
          <p:cNvPr id="4" name="Picture 2" descr="C:\Users\capiA\Desktop\Eaglenest 767.pn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342768" y="6021288"/>
            <a:ext cx="1632181" cy="5763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Avion Despegando 24-1 Eaglenest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9696469" y="7200919"/>
            <a:ext cx="304800" cy="304800"/>
          </a:xfrm>
          <a:prstGeom prst="rect">
            <a:avLst/>
          </a:prstGeom>
        </p:spPr>
      </p:pic>
      <p:pic>
        <p:nvPicPr>
          <p:cNvPr id="6" name="Imagen 5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53652" y="5900902"/>
            <a:ext cx="1919644" cy="840466"/>
          </a:xfrm>
          <a:prstGeom prst="rect">
            <a:avLst/>
          </a:prstGeom>
        </p:spPr>
      </p:pic>
      <p:pic>
        <p:nvPicPr>
          <p:cNvPr id="12" name="Imagen 11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176808" y="2945543"/>
            <a:ext cx="864096" cy="303988"/>
          </a:xfrm>
          <a:prstGeom prst="rect">
            <a:avLst/>
          </a:prstGeom>
        </p:spPr>
      </p:pic>
      <p:sp>
        <p:nvSpPr>
          <p:cNvPr id="13" name="7 Rectángulo"/>
          <p:cNvSpPr/>
          <p:nvPr/>
        </p:nvSpPr>
        <p:spPr>
          <a:xfrm rot="21262966">
            <a:off x="135418" y="2738177"/>
            <a:ext cx="1762021" cy="420564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defTabSz="121914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133" b="1" i="0" u="none" strike="noStrike" kern="0" cap="none" spc="0" normalizeH="0" baseline="0" noProof="0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Hasta </a:t>
            </a:r>
            <a:r>
              <a:rPr kumimoji="0" lang="es-MX" sz="2133" b="1" i="0" u="none" strike="noStrike" kern="0" cap="none" spc="0" normalizeH="0" baseline="0" noProof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la vista</a:t>
            </a:r>
            <a:endParaRPr kumimoji="0" lang="es-MX" sz="2133" b="1" i="0" u="none" strike="noStrike" kern="0" cap="none" spc="0" normalizeH="0" baseline="0" noProof="0" dirty="0">
              <a:ln w="11430"/>
              <a:solidFill>
                <a:srgbClr val="F79646">
                  <a:lumMod val="50000"/>
                </a:srgb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cs typeface="Arial"/>
            </a:endParaRPr>
          </a:p>
        </p:txBody>
      </p:sp>
      <p:sp>
        <p:nvSpPr>
          <p:cNvPr id="14" name="10 Rectángulo"/>
          <p:cNvSpPr/>
          <p:nvPr/>
        </p:nvSpPr>
        <p:spPr>
          <a:xfrm rot="21302569">
            <a:off x="9932338" y="1823757"/>
            <a:ext cx="806631" cy="420564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defTabSz="121914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133" b="1" i="0" u="none" strike="noStrike" kern="0" cap="none" spc="0" normalizeH="0" baseline="0" noProof="0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Chao</a:t>
            </a:r>
            <a:endParaRPr kumimoji="0" lang="es-MX" sz="2133" b="1" i="0" u="none" strike="noStrike" kern="0" cap="none" spc="0" normalizeH="0" baseline="0" noProof="0" dirty="0">
              <a:ln w="11430"/>
              <a:solidFill>
                <a:srgbClr val="F79646">
                  <a:lumMod val="50000"/>
                </a:srgb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cs typeface="Arial"/>
            </a:endParaRPr>
          </a:p>
        </p:txBody>
      </p:sp>
      <p:sp>
        <p:nvSpPr>
          <p:cNvPr id="15" name="5 Rectángulo"/>
          <p:cNvSpPr/>
          <p:nvPr/>
        </p:nvSpPr>
        <p:spPr>
          <a:xfrm rot="21296279">
            <a:off x="6576004" y="2052353"/>
            <a:ext cx="2207656" cy="420564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defTabSz="121914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133" b="1" i="0" u="none" strike="noStrike" kern="0" cap="none" spc="0" normalizeH="0" baseline="0" noProof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Auf </a:t>
            </a:r>
            <a:r>
              <a:rPr kumimoji="0" lang="es-MX" sz="2133" b="1" i="0" u="none" strike="noStrike" kern="0" cap="none" spc="0" normalizeH="0" baseline="0" noProof="0" dirty="0" err="1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wiedersehen</a:t>
            </a:r>
            <a:r>
              <a:rPr kumimoji="0" lang="es-MX" sz="2133" b="1" i="0" u="none" strike="noStrike" kern="0" cap="none" spc="0" normalizeH="0" baseline="0" noProof="0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 </a:t>
            </a:r>
            <a:endParaRPr kumimoji="0" lang="es-MX" sz="2133" b="1" i="0" u="none" strike="noStrike" kern="0" cap="none" spc="0" normalizeH="0" baseline="0" noProof="0" dirty="0">
              <a:ln w="11430"/>
              <a:solidFill>
                <a:srgbClr val="F79646">
                  <a:lumMod val="50000"/>
                </a:srgb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cs typeface="Arial"/>
            </a:endParaRPr>
          </a:p>
        </p:txBody>
      </p:sp>
      <p:sp>
        <p:nvSpPr>
          <p:cNvPr id="16" name="6 Rectángulo"/>
          <p:cNvSpPr/>
          <p:nvPr/>
        </p:nvSpPr>
        <p:spPr>
          <a:xfrm rot="21391232">
            <a:off x="3259394" y="2428822"/>
            <a:ext cx="1385316" cy="420564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defTabSz="121914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133" b="1" i="0" u="none" strike="noStrike" kern="0" cap="none" spc="0" normalizeH="0" baseline="0" noProof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Au </a:t>
            </a:r>
            <a:r>
              <a:rPr kumimoji="0" lang="es-MX" sz="2133" b="1" i="0" u="none" strike="noStrike" kern="0" cap="none" spc="0" normalizeH="0" baseline="0" noProof="0" dirty="0" err="1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revoir</a:t>
            </a:r>
            <a:r>
              <a:rPr kumimoji="0" lang="es-MX" sz="2133" b="1" i="0" u="none" strike="noStrike" kern="0" cap="none" spc="0" normalizeH="0" baseline="0" noProof="0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 </a:t>
            </a:r>
          </a:p>
        </p:txBody>
      </p:sp>
      <p:pic>
        <p:nvPicPr>
          <p:cNvPr id="17" name="Eagle 1 - avion crucero 18">
            <a:hlinkClick r:id="" action="ppaction://media"/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5791200" y="7317432"/>
            <a:ext cx="432048" cy="432048"/>
          </a:xfrm>
          <a:prstGeom prst="rect">
            <a:avLst/>
          </a:prstGeom>
        </p:spPr>
      </p:pic>
      <p:sp>
        <p:nvSpPr>
          <p:cNvPr id="19" name="1 Rectángulo"/>
          <p:cNvSpPr/>
          <p:nvPr/>
        </p:nvSpPr>
        <p:spPr>
          <a:xfrm rot="20909568">
            <a:off x="2723774" y="2967336"/>
            <a:ext cx="6901889" cy="923331"/>
          </a:xfrm>
          <a:prstGeom prst="rect">
            <a:avLst/>
          </a:prstGeom>
          <a:noFill/>
        </p:spPr>
        <p:txBody>
          <a:bodyPr wrap="none" lIns="121920" tIns="60960" rIns="121920" bIns="60960" numCol="1">
            <a:prstTxWarp prst="textCurveDown">
              <a:avLst>
                <a:gd name="adj" fmla="val 56338"/>
              </a:avLst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ctr" defTabSz="121914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7200" b="1" i="0" u="none" strike="noStrike" kern="0" cap="none" spc="0" normalizeH="0" baseline="0" noProof="0" dirty="0" err="1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Verdana" pitchFamily="34" charset="0"/>
                <a:cs typeface="Arial"/>
              </a:rPr>
              <a:t>Pasenla</a:t>
            </a:r>
            <a:r>
              <a:rPr kumimoji="0" lang="es-ES" sz="7200" b="1" i="0" u="none" strike="noStrike" kern="0" cap="none" spc="0" normalizeH="0" baseline="0" noProof="0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Verdana" pitchFamily="34" charset="0"/>
                <a:cs typeface="Arial"/>
              </a:rPr>
              <a:t> Bien</a:t>
            </a:r>
          </a:p>
        </p:txBody>
      </p:sp>
      <p:sp>
        <p:nvSpPr>
          <p:cNvPr id="9" name="9 Rectángulo"/>
          <p:cNvSpPr/>
          <p:nvPr/>
        </p:nvSpPr>
        <p:spPr>
          <a:xfrm>
            <a:off x="3791744" y="116635"/>
            <a:ext cx="4512501" cy="6622663"/>
          </a:xfrm>
          <a:prstGeom prst="rect">
            <a:avLst/>
          </a:prstGeom>
          <a:noFill/>
        </p:spPr>
        <p:txBody>
          <a:bodyPr>
            <a:prstTxWarp prst="textPlain">
              <a:avLst/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ctr" defTabSz="121914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 err="1">
                <a:ln w="11430"/>
                <a:solidFill>
                  <a:srgbClr val="0000FF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Edwardian Script ITC" pitchFamily="66" charset="0"/>
              </a:rPr>
              <a:t>Imagenes</a:t>
            </a:r>
            <a:r>
              <a:rPr kumimoji="0" lang="es-ES" sz="3200" b="1" i="0" u="none" strike="noStrike" kern="0" cap="none" spc="0" normalizeH="0" baseline="0" noProof="0" dirty="0">
                <a:ln w="11430"/>
                <a:solidFill>
                  <a:srgbClr val="0000FF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Edwardian Script ITC" pitchFamily="66" charset="0"/>
              </a:rPr>
              <a:t> y texto :</a:t>
            </a:r>
          </a:p>
          <a:p>
            <a:pPr marL="0" marR="0" lvl="0" indent="0" algn="ctr" defTabSz="121914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Edwardian Script ITC" pitchFamily="66" charset="0"/>
              </a:rPr>
              <a:t>De la red</a:t>
            </a:r>
          </a:p>
          <a:p>
            <a:pPr marL="0" marR="0" lvl="0" indent="0" algn="ctr" defTabSz="121914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3200" b="1" i="0" u="none" strike="noStrike" kern="0" cap="none" spc="0" normalizeH="0" baseline="0" noProof="0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Edwardian Script ITC" pitchFamily="66" charset="0"/>
            </a:endParaRPr>
          </a:p>
          <a:p>
            <a:pPr marL="0" marR="0" lvl="0" indent="0" algn="ctr" defTabSz="121914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>
                <a:ln w="11430"/>
                <a:solidFill>
                  <a:prstClr val="black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Edwardian Script ITC" pitchFamily="66" charset="0"/>
              </a:rPr>
              <a:t>Música:</a:t>
            </a:r>
          </a:p>
          <a:p>
            <a:pPr marL="0" marR="0" lvl="0" indent="0" algn="ctr" defTabSz="121914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67" b="1" i="0" u="none" strike="noStrike" kern="0" cap="none" spc="0" normalizeH="0" baseline="0" noProof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Algerian" pitchFamily="82" charset="0"/>
              </a:rPr>
              <a:t>André rieu medley</a:t>
            </a:r>
            <a:endParaRPr kumimoji="0" lang="es-ES" sz="1867" b="1" i="0" u="none" strike="noStrike" kern="0" cap="none" spc="0" normalizeH="0" baseline="0" noProof="0" dirty="0">
              <a:ln w="11430"/>
              <a:solidFill>
                <a:srgbClr val="C0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Algerian" pitchFamily="82" charset="0"/>
            </a:endParaRPr>
          </a:p>
          <a:p>
            <a:pPr marL="0" marR="0" lvl="0" indent="0" algn="ctr" defTabSz="121914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67" b="1" i="0" u="none" strike="noStrike" kern="0" cap="none" spc="0" normalizeH="0" baseline="0" noProof="0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Algerian" pitchFamily="82" charset="0"/>
            </a:endParaRPr>
          </a:p>
          <a:p>
            <a:pPr marL="0" marR="0" lvl="0" indent="0" algn="ctr" defTabSz="121914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>
                <a:ln w="11430"/>
                <a:solidFill>
                  <a:prstClr val="black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Edwardian Script ITC" pitchFamily="66" charset="0"/>
              </a:rPr>
              <a:t>Interprete:</a:t>
            </a:r>
          </a:p>
          <a:p>
            <a:pPr marL="0" marR="0" lvl="0" indent="0" algn="ctr" defTabSz="121914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Edwardian Script ITC" pitchFamily="66" charset="0"/>
              </a:rPr>
              <a:t>André Rieu</a:t>
            </a:r>
            <a:endParaRPr kumimoji="0" lang="es-ES" sz="3200" b="1" i="0" u="none" strike="noStrike" kern="0" cap="none" spc="0" normalizeH="0" baseline="0" noProof="0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Edwardian Script ITC" pitchFamily="66" charset="0"/>
            </a:endParaRPr>
          </a:p>
          <a:p>
            <a:pPr marL="0" marR="0" lvl="0" indent="0" algn="ctr" defTabSz="121914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3200" b="1" i="0" u="none" strike="noStrike" kern="0" cap="none" spc="0" normalizeH="0" baseline="0" noProof="0" dirty="0">
              <a:ln w="11430"/>
              <a:solidFill>
                <a:prstClr val="black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Edwardian Script ITC" pitchFamily="66" charset="0"/>
            </a:endParaRPr>
          </a:p>
          <a:p>
            <a:pPr marL="0" marR="0" lvl="0" indent="0" algn="ctr" defTabSz="121914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>
                <a:ln w="11430"/>
                <a:solidFill>
                  <a:prstClr val="black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Edwardian Script ITC" pitchFamily="66" charset="0"/>
              </a:rPr>
              <a:t>Edición:</a:t>
            </a:r>
          </a:p>
          <a:p>
            <a:pPr marL="0" marR="0" lvl="0" indent="0" algn="ctr" defTabSz="121914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 err="1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Edwardian Script ITC" pitchFamily="66" charset="0"/>
              </a:rPr>
              <a:t>Eaglenest</a:t>
            </a:r>
            <a:r>
              <a:rPr kumimoji="0" lang="es-ES" sz="3200" b="1" i="0" u="none" strike="noStrike" kern="0" cap="none" spc="0" normalizeH="0" baseline="0" noProof="0" dirty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Edwardian Script ITC" pitchFamily="66" charset="0"/>
              </a:rPr>
              <a:t> </a:t>
            </a:r>
          </a:p>
          <a:p>
            <a:pPr marL="0" marR="0" lvl="0" indent="0" algn="ctr" defTabSz="121914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3200" b="1" i="0" u="none" strike="noStrike" kern="0" cap="none" spc="0" normalizeH="0" baseline="0" noProof="0" dirty="0">
              <a:ln w="11430"/>
              <a:solidFill>
                <a:srgbClr val="0000FF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Edwardian Script ITC" pitchFamily="66" charset="0"/>
            </a:endParaRPr>
          </a:p>
          <a:p>
            <a:pPr marL="0" marR="0" lvl="0" indent="0" algn="ctr" defTabSz="121914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>
                <a:ln w="11430"/>
                <a:solidFill>
                  <a:prstClr val="black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Edwardian Script ITC" pitchFamily="66" charset="0"/>
              </a:rPr>
              <a:t>Duración :</a:t>
            </a:r>
          </a:p>
          <a:p>
            <a:pPr marL="0" marR="0" lvl="0" indent="0" algn="ctr" defTabSz="121914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Cooper Black" pitchFamily="18" charset="0"/>
              </a:rPr>
              <a:t>11 </a:t>
            </a:r>
            <a:r>
              <a:rPr kumimoji="0" lang="es-ES" sz="3200" b="1" i="0" u="none" strike="noStrike" kern="0" cap="none" spc="0" normalizeH="0" baseline="0" noProof="0" dirty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Cooper Black" pitchFamily="18" charset="0"/>
              </a:rPr>
              <a:t>minutos</a:t>
            </a:r>
          </a:p>
          <a:p>
            <a:pPr marL="0" marR="0" lvl="0" indent="0" algn="ctr" defTabSz="121914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s-ES" sz="3200" b="1" kern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ooper Black" pitchFamily="18" charset="0"/>
              </a:rPr>
              <a:t>36</a:t>
            </a:r>
            <a:r>
              <a:rPr kumimoji="0" lang="es-ES" sz="3200" b="1" i="0" u="none" strike="noStrike" kern="0" cap="none" spc="0" normalizeH="0" baseline="0" noProof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Cooper Black" pitchFamily="18" charset="0"/>
              </a:rPr>
              <a:t> </a:t>
            </a:r>
            <a:r>
              <a:rPr kumimoji="0" lang="es-ES" sz="3200" b="1" i="0" u="none" strike="noStrike" kern="0" cap="none" spc="0" normalizeH="0" baseline="0" noProof="0" dirty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Cooper Black" pitchFamily="18" charset="0"/>
              </a:rPr>
              <a:t>segundos</a:t>
            </a:r>
            <a:endParaRPr kumimoji="0" lang="es-ES" sz="3200" b="1" i="0" u="none" strike="noStrike" kern="0" cap="none" spc="0" normalizeH="0" baseline="0" noProof="0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Edwardian Script ITC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6127493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8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8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8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43" presetClass="path" presetSubtype="0" accel="50000" decel="50000" fill="hold" nodeType="withEffect">
                                  <p:stCondLst>
                                    <p:cond delay="11000"/>
                                  </p:stCondLst>
                                  <p:childTnLst>
                                    <p:animMotion origin="layout" path="M -4.375E-6 2.59259E-6 L -0.22031 2.59259E-6 C -0.29726 -0.00185 -0.42057 -0.00347 -0.46302 -0.00741 C -0.53815 -0.02824 -0.65585 -0.0706 -0.6996 -0.09468 " pathEditMode="relative" rAng="0" ptsTypes="AAAA">
                                      <p:cBhvr>
                                        <p:cTn id="14" dur="1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4987" y="-4745"/>
                                    </p:animMotion>
                                  </p:childTnLst>
                                </p:cTn>
                              </p:par>
                              <p:par>
                                <p:cTn id="15" presetID="1" presetClass="mediacall" presetSubtype="0" fill="hold" nodeType="withEffect">
                                  <p:stCondLst>
                                    <p:cond delay="10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16" dur="23674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17" presetID="41" presetClass="entr" presetSubtype="0" fill="hold" grpId="0" nodeType="withEffect">
                                  <p:stCondLst>
                                    <p:cond delay="12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2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2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2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2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250" tmFilter="0,0; .5, 1; 1, 1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8" presetClass="emph" presetSubtype="0" fill="hold" grpId="1" nodeType="withEffect">
                                  <p:stCondLst>
                                    <p:cond delay="12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animRot by="-43200000">
                                      <p:cBhvr>
                                        <p:cTn id="25" dur="22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" presetID="1" presetClass="exit" presetSubtype="0" fill="hold" nodeType="withEffect">
                                  <p:stCondLst>
                                    <p:cond delay="2065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nodeType="withEffect">
                                  <p:stCondLst>
                                    <p:cond delay="205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3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43" presetClass="path" presetSubtype="0" accel="50000" decel="50000" fill="hold" nodeType="withEffect">
                                  <p:stCondLst>
                                    <p:cond delay="16500"/>
                                  </p:stCondLst>
                                  <p:childTnLst>
                                    <p:animMotion origin="layout" path="M -0.01355 7.40741E-7 L -0.65261 -0.23009 " pathEditMode="relative" rAng="0" ptsTypes="AA">
                                      <p:cBhvr>
                                        <p:cTn id="32" dur="1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1953" y="-11505"/>
                                    </p:animMotion>
                                  </p:childTnLst>
                                </p:cTn>
                              </p:par>
                              <p:par>
                                <p:cTn id="33" presetID="1" presetClass="mediacall" presetSubtype="0" fill="hold" nodeType="withEffect">
                                  <p:stCondLst>
                                    <p:cond delay="24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34" dur="17992" fill="hold"/>
                                        <p:tgtEl>
                                          <p:spTgt spid="1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35" presetID="63" presetClass="path" presetSubtype="0" accel="50000" decel="50000" fill="hold" nodeType="withEffect">
                                  <p:stCondLst>
                                    <p:cond delay="26000"/>
                                  </p:stCondLst>
                                  <p:childTnLst>
                                    <p:animMotion origin="layout" path="M -2.29167E-6 0.00208 L 1.20716 -0.2037 " pathEditMode="relative" rAng="0" ptsTypes="AA">
                                      <p:cBhvr>
                                        <p:cTn id="36" dur="18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0352" y="-10301"/>
                                    </p:animMotion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30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25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8" presetClass="emph" presetSubtype="0" fill="hold" grpId="1" nodeType="withEffect">
                                  <p:stCondLst>
                                    <p:cond delay="30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Rot by="21600000">
                                      <p:cBhvr>
                                        <p:cTn id="41" dur="2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grpId="0" nodeType="withEffect">
                                  <p:stCondLst>
                                    <p:cond delay="33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8" presetClass="emph" presetSubtype="0" fill="hold" grpId="1" nodeType="withEffect">
                                  <p:stCondLst>
                                    <p:cond delay="33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Rot by="43200000">
                                      <p:cBhvr>
                                        <p:cTn id="46" dur="22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" presetID="10" presetClass="entr" presetSubtype="0" fill="hold" grpId="0" nodeType="withEffect">
                                  <p:stCondLst>
                                    <p:cond delay="35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8" presetClass="emph" presetSubtype="0" fill="hold" grpId="1" nodeType="withEffect">
                                  <p:stCondLst>
                                    <p:cond delay="35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Rot by="21600000">
                                      <p:cBhvr>
                                        <p:cTn id="51" dur="22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10" presetClass="entr" presetSubtype="0" fill="hold" grpId="0" nodeType="withEffect">
                                  <p:stCondLst>
                                    <p:cond delay="37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8" presetClass="emph" presetSubtype="0" fill="hold" grpId="1" nodeType="withEffect">
                                  <p:stCondLst>
                                    <p:cond delay="375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21600000">
                                      <p:cBhvr>
                                        <p:cTn id="56" dur="22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" presetID="53" presetClass="entr" presetSubtype="16" fill="hold" grpId="0" nodeType="withEffect">
                                  <p:stCondLst>
                                    <p:cond delay="2600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5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6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  <p:audio>
              <p:cMediaNode vol="25758">
                <p:cTn id="6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7"/>
                </p:tgtEl>
              </p:cMediaNode>
            </p:audio>
          </p:childTnLst>
        </p:cTn>
      </p:par>
    </p:tnLst>
    <p:bldLst>
      <p:bldP spid="18" grpId="0"/>
      <p:bldP spid="18" grpId="1"/>
      <p:bldP spid="13" grpId="0"/>
      <p:bldP spid="13" grpId="1"/>
      <p:bldP spid="14" grpId="0"/>
      <p:bldP spid="14" grpId="1"/>
      <p:bldP spid="15" grpId="0"/>
      <p:bldP spid="15" grpId="1"/>
      <p:bldP spid="16" grpId="0"/>
      <p:bldP spid="16" grpId="1"/>
      <p:bldP spid="19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7805183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00">
        <p:fade/>
      </p:transition>
    </mc:Choice>
    <mc:Fallback xmlns="">
      <p:transition spd="slow" advTm="1000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2"/>
          <p:cNvSpPr>
            <a:spLocks noChangeArrowheads="1"/>
          </p:cNvSpPr>
          <p:nvPr/>
        </p:nvSpPr>
        <p:spPr bwMode="auto">
          <a:xfrm>
            <a:off x="0" y="1600200"/>
            <a:ext cx="12192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altLang="es-MX" sz="1800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</a:endParaRPr>
          </a:p>
        </p:txBody>
      </p:sp>
      <p:sp>
        <p:nvSpPr>
          <p:cNvPr id="29699" name="Rectangle 3"/>
          <p:cNvSpPr>
            <a:spLocks noChangeArrowheads="1"/>
          </p:cNvSpPr>
          <p:nvPr/>
        </p:nvSpPr>
        <p:spPr bwMode="auto">
          <a:xfrm>
            <a:off x="0" y="1828800"/>
            <a:ext cx="12192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altLang="es-MX" sz="1800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</a:endParaRPr>
          </a:p>
        </p:txBody>
      </p:sp>
      <p:pic>
        <p:nvPicPr>
          <p:cNvPr id="29700" name="Picture 4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92400" y="0"/>
            <a:ext cx="6502400" cy="1562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9701" name="Text Box 5"/>
          <p:cNvSpPr txBox="1">
            <a:spLocks noChangeArrowheads="1"/>
          </p:cNvSpPr>
          <p:nvPr/>
        </p:nvSpPr>
        <p:spPr bwMode="auto">
          <a:xfrm>
            <a:off x="1524000" y="1905000"/>
            <a:ext cx="9144000" cy="2369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altLang="es-MX" sz="6000" b="1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</a:rPr>
              <a:t>¿Te ha gustado?</a:t>
            </a:r>
            <a:r>
              <a:rPr kumimoji="0" lang="es-ES" altLang="es-MX" sz="4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</a:rPr>
              <a:t> </a:t>
            </a:r>
            <a:br>
              <a:rPr kumimoji="0" lang="es-ES" altLang="es-MX" sz="4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</a:rPr>
            </a:br>
            <a:r>
              <a:rPr kumimoji="0" lang="es-ES" altLang="es-MX" sz="4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</a:rPr>
              <a:t>Puedes ver más entrando </a:t>
            </a:r>
            <a:br>
              <a:rPr kumimoji="0" lang="es-ES" altLang="es-MX" sz="4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</a:rPr>
            </a:br>
            <a:r>
              <a:rPr kumimoji="0" lang="es-ES" altLang="es-MX" sz="4400" b="1" i="0" u="none" strike="noStrike" kern="0" cap="none" spc="0" normalizeH="0" baseline="0" noProof="0">
                <a:ln>
                  <a:noFill/>
                </a:ln>
                <a:solidFill>
                  <a:srgbClr val="40F903"/>
                </a:solidFill>
                <a:effectLst/>
                <a:uLnTx/>
                <a:uFillTx/>
                <a:latin typeface="Kristen ITC" panose="03050502040202030202" pitchFamily="66" charset="0"/>
                <a:hlinkClick r:id="rId2"/>
              </a:rPr>
              <a:t>Aquí</a:t>
            </a:r>
            <a:endParaRPr kumimoji="0" lang="es-ES" altLang="es-MX" sz="4400" b="1" i="0" u="none" strike="noStrike" kern="0" cap="none" spc="0" normalizeH="0" baseline="0" noProof="0">
              <a:ln>
                <a:noFill/>
              </a:ln>
              <a:solidFill>
                <a:srgbClr val="40F903"/>
              </a:solidFill>
              <a:effectLst/>
              <a:uLnTx/>
              <a:uFillTx/>
              <a:latin typeface="Kristen ITC" panose="03050502040202030202" pitchFamily="66" charset="0"/>
            </a:endParaRPr>
          </a:p>
        </p:txBody>
      </p:sp>
      <p:sp>
        <p:nvSpPr>
          <p:cNvPr id="29702" name="Text Box 6"/>
          <p:cNvSpPr txBox="1">
            <a:spLocks noChangeArrowheads="1"/>
          </p:cNvSpPr>
          <p:nvPr/>
        </p:nvSpPr>
        <p:spPr bwMode="auto">
          <a:xfrm>
            <a:off x="2667000" y="4724401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_tradnl" altLang="es-MX" sz="1800" b="1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</a:rPr>
              <a:t>Además puedes recibir powerpoints en tu correo electrónico suscribiéndote aquí:</a:t>
            </a:r>
            <a:r>
              <a:rPr kumimoji="0" lang="es-ES_tradnl" altLang="es-MX" sz="1800" b="1" i="0" u="none" strike="noStrike" kern="0" cap="none" spc="0" normalizeH="0" baseline="0" noProof="0">
                <a:ln>
                  <a:noFill/>
                </a:ln>
                <a:solidFill>
                  <a:srgbClr val="0066FF"/>
                </a:solidFill>
                <a:effectLst/>
                <a:uLnTx/>
                <a:uFillTx/>
                <a:latin typeface="Arial" panose="020B0604020202020204" pitchFamily="34" charset="0"/>
              </a:rPr>
              <a:t>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altLang="es-MX" sz="1800" b="1" i="0" u="none" strike="noStrike" kern="0" cap="none" spc="0" normalizeH="0" baseline="0" noProof="0">
              <a:ln>
                <a:noFill/>
              </a:ln>
              <a:solidFill>
                <a:srgbClr val="0066FF"/>
              </a:solidFill>
              <a:effectLst/>
              <a:uLnTx/>
              <a:uFillTx/>
              <a:latin typeface="Arial" panose="020B0604020202020204" pitchFamily="34" charset="0"/>
            </a:endParaRPr>
          </a:p>
        </p:txBody>
      </p:sp>
      <p:pic>
        <p:nvPicPr>
          <p:cNvPr id="29703" name="Picture 7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2800" y="4191000"/>
            <a:ext cx="2362200" cy="2362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4" name="Picture 8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62600" y="4876800"/>
            <a:ext cx="1219200" cy="990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5" name="Picture 9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29718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6" name="Picture 10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35052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7" name="Picture 11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0386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8" name="Picture 12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5720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9709" name="1 CuadroTexto"/>
          <p:cNvSpPr txBox="1">
            <a:spLocks noChangeArrowheads="1"/>
          </p:cNvSpPr>
          <p:nvPr/>
        </p:nvSpPr>
        <p:spPr bwMode="auto">
          <a:xfrm>
            <a:off x="12299950" y="44450"/>
            <a:ext cx="444500" cy="215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_tradnl" altLang="es-MX" sz="8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</a:rPr>
              <a:t>12:00</a:t>
            </a:r>
            <a:endParaRPr kumimoji="0" lang="es-MX" altLang="es-MX" sz="8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6333517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curtains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5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709" grpId="0"/>
    </p:bld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Diseño predeterminado">
  <a:themeElements>
    <a:clrScheme name="1_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1_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1_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1_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1699</TotalTime>
  <Words>1010</Words>
  <Application>Microsoft Office PowerPoint</Application>
  <PresentationFormat>Panorámica</PresentationFormat>
  <Paragraphs>204</Paragraphs>
  <Slides>24</Slides>
  <Notes>0</Notes>
  <HiddenSlides>1</HiddenSlides>
  <MMClips>6</MMClips>
  <ScaleCrop>false</ScaleCrop>
  <HeadingPairs>
    <vt:vector size="6" baseType="variant">
      <vt:variant>
        <vt:lpstr>Fuentes usadas</vt:lpstr>
      </vt:variant>
      <vt:variant>
        <vt:i4>10</vt:i4>
      </vt:variant>
      <vt:variant>
        <vt:lpstr>Tema</vt:lpstr>
      </vt:variant>
      <vt:variant>
        <vt:i4>3</vt:i4>
      </vt:variant>
      <vt:variant>
        <vt:lpstr>Títulos de diapositiva</vt:lpstr>
      </vt:variant>
      <vt:variant>
        <vt:i4>24</vt:i4>
      </vt:variant>
    </vt:vector>
  </HeadingPairs>
  <TitlesOfParts>
    <vt:vector size="37" baseType="lpstr">
      <vt:lpstr>Algerian</vt:lpstr>
      <vt:lpstr>Arial</vt:lpstr>
      <vt:lpstr>Arial Narrow</vt:lpstr>
      <vt:lpstr>Calibri</vt:lpstr>
      <vt:lpstr>Calibri Light</vt:lpstr>
      <vt:lpstr>Cooper Black</vt:lpstr>
      <vt:lpstr>Edwardian Script ITC</vt:lpstr>
      <vt:lpstr>Kristen ITC</vt:lpstr>
      <vt:lpstr>Times New Roman</vt:lpstr>
      <vt:lpstr>Verdana</vt:lpstr>
      <vt:lpstr>Tema de Office</vt:lpstr>
      <vt:lpstr>1_Diseño predeterminado</vt:lpstr>
      <vt:lpstr>1_Tema de Office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Sorprendentes Usos De La Canela</dc:title>
  <dc:creator>Eaglenest</dc:creator>
  <cp:lastModifiedBy>Emilio M Aguilar P</cp:lastModifiedBy>
  <cp:revision>180</cp:revision>
  <dcterms:created xsi:type="dcterms:W3CDTF">2015-03-21T13:32:37Z</dcterms:created>
  <dcterms:modified xsi:type="dcterms:W3CDTF">2016-03-29T20:25:39Z</dcterms:modified>
  <cp:contentStatus/>
</cp:coreProperties>
</file>