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83" r:id="rId3"/>
    <p:sldId id="311" r:id="rId4"/>
    <p:sldId id="298" r:id="rId5"/>
    <p:sldId id="276" r:id="rId6"/>
    <p:sldId id="306" r:id="rId7"/>
    <p:sldId id="299" r:id="rId8"/>
    <p:sldId id="273" r:id="rId9"/>
    <p:sldId id="296" r:id="rId10"/>
    <p:sldId id="269" r:id="rId11"/>
    <p:sldId id="280" r:id="rId12"/>
    <p:sldId id="275" r:id="rId13"/>
    <p:sldId id="278" r:id="rId14"/>
    <p:sldId id="279" r:id="rId15"/>
    <p:sldId id="303" r:id="rId16"/>
    <p:sldId id="281" r:id="rId17"/>
    <p:sldId id="308" r:id="rId18"/>
    <p:sldId id="294" r:id="rId19"/>
    <p:sldId id="277" r:id="rId20"/>
    <p:sldId id="301" r:id="rId21"/>
    <p:sldId id="282" r:id="rId22"/>
    <p:sldId id="284" r:id="rId23"/>
    <p:sldId id="266" r:id="rId24"/>
    <p:sldId id="287" r:id="rId25"/>
    <p:sldId id="290" r:id="rId26"/>
    <p:sldId id="300" r:id="rId27"/>
    <p:sldId id="292" r:id="rId28"/>
    <p:sldId id="309" r:id="rId29"/>
    <p:sldId id="297" r:id="rId30"/>
    <p:sldId id="310" r:id="rId31"/>
    <p:sldId id="302" r:id="rId32"/>
    <p:sldId id="285" r:id="rId33"/>
    <p:sldId id="307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MBLttH9144ngaa/gTWVvg" hashData="aJBe6afyVeKyR3Yph38rCiESeO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FF"/>
    <a:srgbClr val="3366FF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0947-C5F3-47D0-8EB4-FB6E69988AEE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B40D7-982C-4565-92D2-4EAF43A6F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A0AC5C-ACC8-4491-AA1F-033A93852411}" type="slidenum">
              <a:rPr lang="es-E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B40D7-982C-4565-92D2-4EAF43A6F258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4E4B30F-54BA-492D-A35F-1D2DC49EA3E0}" type="slidenum">
              <a:rPr lang="es-ES" smtClean="0"/>
              <a:pPr/>
              <a:t>15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D90DC-BD0D-4601-A40B-484829E77772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23A6-4356-4A3A-A903-163B47B833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1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4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1" y="5436354"/>
            <a:ext cx="891455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90"/>
            <a:ext cx="3071835" cy="422817"/>
          </a:xfrm>
          <a:prstGeom prst="rect">
            <a:avLst/>
          </a:prstGeom>
          <a:ln>
            <a:noFill/>
          </a:ln>
        </p:spPr>
        <p:txBody>
          <a:bodyPr lIns="83448" tIns="41724" rIns="83448" bIns="41724">
            <a:spAutoFit/>
          </a:bodyPr>
          <a:lstStyle/>
          <a:p>
            <a:pPr algn="ctr">
              <a:defRPr/>
            </a:pPr>
            <a:r>
              <a:rPr lang="es-ES" sz="2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7" y="1772817"/>
            <a:ext cx="6737972" cy="7613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785786" y="1142984"/>
            <a:ext cx="8001056" cy="3777582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¿PUEDES</a:t>
            </a:r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DEJAR  </a:t>
            </a:r>
          </a:p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DE  FUMAR?</a:t>
            </a:r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10" y="332657"/>
            <a:ext cx="168590" cy="361262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sndAc>
      <p:stSnd>
        <p:snd r:embed="rId3" name="What a wonderfu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estaticos04.elmundo.es/especiales/2003/12/resumen/images/enboca_taba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gifsdivertidos.com/wp-content/uploads/2013/04/muy-fumado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06" y="500042"/>
            <a:ext cx="9265406" cy="607220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1"/>
            <a:ext cx="9144000" cy="6921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fum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0"/>
            <a:ext cx="5646227" cy="6858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1785918" y="0"/>
            <a:ext cx="564360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1287171" y="2928934"/>
            <a:ext cx="45719" cy="7143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4214817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5143500"/>
            <a:ext cx="1785938" cy="1714500"/>
          </a:xfrm>
          <a:prstGeom prst="donut">
            <a:avLst>
              <a:gd name="adj" fmla="val 1452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214470"/>
            <a:ext cx="71438" cy="4571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0" y="3500438"/>
            <a:ext cx="1785938" cy="1785937"/>
          </a:xfrm>
          <a:prstGeom prst="donut">
            <a:avLst>
              <a:gd name="adj" fmla="val 12472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429500" y="0"/>
            <a:ext cx="1714500" cy="1700213"/>
          </a:xfrm>
          <a:prstGeom prst="donut">
            <a:avLst>
              <a:gd name="adj" fmla="val 12472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1773238"/>
            <a:ext cx="1785938" cy="1785937"/>
          </a:xfrm>
          <a:prstGeom prst="donut">
            <a:avLst>
              <a:gd name="adj" fmla="val 12472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0"/>
            <a:ext cx="1785938" cy="1785938"/>
          </a:xfrm>
          <a:prstGeom prst="donut">
            <a:avLst>
              <a:gd name="adj" fmla="val 12472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429500" y="1700213"/>
            <a:ext cx="1714500" cy="1728787"/>
          </a:xfrm>
          <a:prstGeom prst="donut">
            <a:avLst>
              <a:gd name="adj" fmla="val 12472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429500" y="3429000"/>
            <a:ext cx="1714500" cy="1728788"/>
          </a:xfrm>
          <a:prstGeom prst="donut">
            <a:avLst>
              <a:gd name="adj" fmla="val 12472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429500" y="5157788"/>
            <a:ext cx="1714500" cy="170021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357422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atin typeface="Arial" pitchFamily="34" charset="0"/>
              </a:rPr>
              <a:t>Aunque suene irónico el 71% de los fumadores desearían poder dejarlo</a:t>
            </a:r>
            <a:endParaRPr lang="es-ES" b="1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mispps.com/almacen/images/2014/08/25/UAs9i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7457" y="0"/>
            <a:ext cx="10817034" cy="68580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 rot="5400000">
            <a:off x="-1107281" y="1107282"/>
            <a:ext cx="6858000" cy="4643438"/>
          </a:xfrm>
          <a:prstGeom prst="triangle">
            <a:avLst>
              <a:gd name="adj" fmla="val 4888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393283" y="1107282"/>
            <a:ext cx="6858000" cy="4643437"/>
          </a:xfrm>
          <a:prstGeom prst="triangle">
            <a:avLst>
              <a:gd name="adj" fmla="val 4833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Combinar"/>
          <p:cNvSpPr/>
          <p:nvPr/>
        </p:nvSpPr>
        <p:spPr>
          <a:xfrm>
            <a:off x="0" y="1"/>
            <a:ext cx="9144000" cy="3286125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Extracto"/>
          <p:cNvSpPr/>
          <p:nvPr/>
        </p:nvSpPr>
        <p:spPr>
          <a:xfrm>
            <a:off x="0" y="3357565"/>
            <a:ext cx="9144000" cy="3500438"/>
          </a:xfrm>
          <a:prstGeom prst="flowChartExtra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1.bp.blogspot.com/-Dxtr4rim1ZI/VAJ_NBYYWwI/AAAAAAAABrg/Tbd4wvEITtA/s1600/tumblr_maj32zTemt1rf78s5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79271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 rot="8477020">
            <a:off x="423864" y="2132014"/>
            <a:ext cx="6215062" cy="101600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Proceso"/>
          <p:cNvSpPr/>
          <p:nvPr/>
        </p:nvSpPr>
        <p:spPr>
          <a:xfrm rot="8480153" flipV="1">
            <a:off x="2330451" y="4121150"/>
            <a:ext cx="6215063" cy="100012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Proceso"/>
          <p:cNvSpPr/>
          <p:nvPr/>
        </p:nvSpPr>
        <p:spPr>
          <a:xfrm rot="8477020" flipV="1">
            <a:off x="900114" y="2278064"/>
            <a:ext cx="5686425" cy="101600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Proceso"/>
          <p:cNvSpPr/>
          <p:nvPr/>
        </p:nvSpPr>
        <p:spPr>
          <a:xfrm rot="8480153">
            <a:off x="2573339" y="3995738"/>
            <a:ext cx="5403850" cy="80962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Proceso"/>
          <p:cNvSpPr/>
          <p:nvPr/>
        </p:nvSpPr>
        <p:spPr>
          <a:xfrm rot="8477020" flipV="1">
            <a:off x="1414464" y="2395539"/>
            <a:ext cx="5013325" cy="93662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Proceso"/>
          <p:cNvSpPr/>
          <p:nvPr/>
        </p:nvSpPr>
        <p:spPr>
          <a:xfrm rot="8480153">
            <a:off x="2886076" y="3779839"/>
            <a:ext cx="4502150" cy="96837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Proceso"/>
          <p:cNvSpPr/>
          <p:nvPr/>
        </p:nvSpPr>
        <p:spPr>
          <a:xfrm rot="8477020" flipV="1">
            <a:off x="1762125" y="2603500"/>
            <a:ext cx="4592637" cy="103187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Proceso"/>
          <p:cNvSpPr/>
          <p:nvPr/>
        </p:nvSpPr>
        <p:spPr>
          <a:xfrm rot="8480153">
            <a:off x="2971802" y="3663951"/>
            <a:ext cx="3984625" cy="98426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Proceso"/>
          <p:cNvSpPr/>
          <p:nvPr/>
        </p:nvSpPr>
        <p:spPr>
          <a:xfrm rot="8477020">
            <a:off x="2406651" y="2751139"/>
            <a:ext cx="3584575" cy="101600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Proceso"/>
          <p:cNvSpPr/>
          <p:nvPr/>
        </p:nvSpPr>
        <p:spPr>
          <a:xfrm rot="8480153">
            <a:off x="3290889" y="3406777"/>
            <a:ext cx="3294062" cy="100012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Proceso"/>
          <p:cNvSpPr/>
          <p:nvPr/>
        </p:nvSpPr>
        <p:spPr>
          <a:xfrm rot="8477020">
            <a:off x="2813050" y="2911477"/>
            <a:ext cx="3059113" cy="87312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Proceso"/>
          <p:cNvSpPr/>
          <p:nvPr/>
        </p:nvSpPr>
        <p:spPr>
          <a:xfrm rot="8480153">
            <a:off x="3521076" y="3228976"/>
            <a:ext cx="2652713" cy="101600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Proceso"/>
          <p:cNvSpPr/>
          <p:nvPr/>
        </p:nvSpPr>
        <p:spPr>
          <a:xfrm rot="8477020">
            <a:off x="3451226" y="3079751"/>
            <a:ext cx="2117725" cy="104775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Proceso"/>
          <p:cNvSpPr/>
          <p:nvPr/>
        </p:nvSpPr>
        <p:spPr>
          <a:xfrm rot="8480153" flipV="1">
            <a:off x="3771900" y="3105151"/>
            <a:ext cx="1930400" cy="95250"/>
          </a:xfrm>
          <a:prstGeom prst="flowChartProcess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131328679166159736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0"/>
            <a:ext cx="6624736" cy="55206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0"/>
            <a:ext cx="3744416" cy="3096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187624" y="3140968"/>
            <a:ext cx="3744416" cy="3096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555776" y="4005064"/>
            <a:ext cx="3744416" cy="25922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C:\Documents and Settings\Dell\Escritorio\9975.jpg"/>
          <p:cNvPicPr>
            <a:picLocks noChangeAspect="1" noChangeArrowheads="1"/>
          </p:cNvPicPr>
          <p:nvPr/>
        </p:nvPicPr>
        <p:blipFill>
          <a:blip r:embed="rId3" cstate="print"/>
          <a:srcRect b="6360"/>
          <a:stretch>
            <a:fillRect/>
          </a:stretch>
        </p:blipFill>
        <p:spPr bwMode="auto">
          <a:xfrm>
            <a:off x="-1" y="1628800"/>
            <a:ext cx="5292081" cy="5229200"/>
          </a:xfrm>
          <a:prstGeom prst="rect">
            <a:avLst/>
          </a:prstGeom>
          <a:noFill/>
        </p:spPr>
      </p:pic>
      <p:sp>
        <p:nvSpPr>
          <p:cNvPr id="7" name="2 Rectángulo"/>
          <p:cNvSpPr/>
          <p:nvPr/>
        </p:nvSpPr>
        <p:spPr>
          <a:xfrm>
            <a:off x="-422864" y="2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5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2 Rectángulo"/>
          <p:cNvSpPr/>
          <p:nvPr/>
        </p:nvSpPr>
        <p:spPr>
          <a:xfrm flipH="1">
            <a:off x="2" y="0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5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2.bp.blogspot.com/-1UNeJVTVh2o/VQS3PueUOsI/AAAAAAAAAd8/gG2MyydV0H8/s1600/tabaquismo%2Bgifs%2Besd199tm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500958" cy="721521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191837">
            <a:off x="-412750" y="1397000"/>
            <a:ext cx="4754564" cy="1825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9246806">
            <a:off x="-463549" y="5199065"/>
            <a:ext cx="4684713" cy="20002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153358">
            <a:off x="5141914" y="1447801"/>
            <a:ext cx="4495799" cy="1698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3444277">
            <a:off x="5245100" y="5097464"/>
            <a:ext cx="4492625" cy="18573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191837">
            <a:off x="-379413" y="1643064"/>
            <a:ext cx="4384676" cy="19208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9246806">
            <a:off x="-412750" y="5029200"/>
            <a:ext cx="4283075" cy="18415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9153358">
            <a:off x="5491164" y="1655764"/>
            <a:ext cx="4068762" cy="1555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3444277">
            <a:off x="5662614" y="4929189"/>
            <a:ext cx="3976687" cy="18573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191837">
            <a:off x="-334963" y="1908177"/>
            <a:ext cx="4065588" cy="165099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9246806">
            <a:off x="-338138" y="4778376"/>
            <a:ext cx="3940176" cy="1952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9153358">
            <a:off x="5786438" y="1787525"/>
            <a:ext cx="3759200" cy="1682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3444277">
            <a:off x="5973764" y="4759326"/>
            <a:ext cx="3646487" cy="1666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2331-1536-4FD3-8537-0B41F3E61F84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85852" y="714356"/>
            <a:ext cx="728667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smtClean="0">
                <a:solidFill>
                  <a:srgbClr val="0000FF"/>
                </a:solidFill>
              </a:rPr>
              <a:t>Enfermedades más frecuentes provocadas por la adicción al </a:t>
            </a:r>
            <a:r>
              <a:rPr lang="es-ES" sz="4000" b="1" i="1" dirty="0" smtClean="0">
                <a:solidFill>
                  <a:srgbClr val="0000FF"/>
                </a:solidFill>
              </a:rPr>
              <a:t>cigarrillo. </a:t>
            </a:r>
            <a:endParaRPr lang="es-ES" sz="3200" i="1" dirty="0" smtClean="0">
              <a:solidFill>
                <a:srgbClr val="0000FF"/>
              </a:solidFill>
            </a:endParaRPr>
          </a:p>
          <a:p>
            <a:r>
              <a:rPr lang="es-ES" sz="3200" b="1" i="1" dirty="0" smtClean="0">
                <a:solidFill>
                  <a:srgbClr val="0000FF"/>
                </a:solidFill>
              </a:rPr>
              <a:t>-</a:t>
            </a:r>
            <a:r>
              <a:rPr lang="es-ES" sz="3200" i="1" dirty="0" smtClean="0">
                <a:solidFill>
                  <a:srgbClr val="0000FF"/>
                </a:solidFill>
              </a:rPr>
              <a:t>Cánceres de pulmón, garganta, laringe, orofaringe, esófago, estómago, páncreas, hígado, colon, recto, riñón, vejiga, mama, aparato genital, linfático</a:t>
            </a:r>
          </a:p>
          <a:p>
            <a:r>
              <a:rPr lang="es-ES" sz="3200" b="1" i="1" dirty="0" smtClean="0">
                <a:solidFill>
                  <a:srgbClr val="0000FF"/>
                </a:solidFill>
              </a:rPr>
              <a:t>-</a:t>
            </a:r>
            <a:r>
              <a:rPr lang="es-ES" sz="3200" i="1" dirty="0" smtClean="0">
                <a:solidFill>
                  <a:srgbClr val="0000FF"/>
                </a:solidFill>
              </a:rPr>
              <a:t>Bronquitis</a:t>
            </a:r>
          </a:p>
          <a:p>
            <a:r>
              <a:rPr lang="es-ES" sz="3200" b="1" i="1" dirty="0" smtClean="0">
                <a:solidFill>
                  <a:srgbClr val="0000FF"/>
                </a:solidFill>
              </a:rPr>
              <a:t>-</a:t>
            </a:r>
            <a:r>
              <a:rPr lang="es-ES" sz="3200" i="1" dirty="0" smtClean="0">
                <a:solidFill>
                  <a:srgbClr val="0000FF"/>
                </a:solidFill>
              </a:rPr>
              <a:t>Enfisema pulmonar</a:t>
            </a:r>
          </a:p>
          <a:p>
            <a:r>
              <a:rPr lang="es-ES" sz="3200" b="1" i="1" dirty="0" smtClean="0">
                <a:solidFill>
                  <a:srgbClr val="0000FF"/>
                </a:solidFill>
              </a:rPr>
              <a:t>-</a:t>
            </a:r>
            <a:r>
              <a:rPr lang="es-ES" sz="3200" i="1" dirty="0" smtClean="0">
                <a:solidFill>
                  <a:srgbClr val="0000FF"/>
                </a:solidFill>
              </a:rPr>
              <a:t>Elevación del ritmo cardíaco, la frecuencia respiratoria y la tensión arterial</a:t>
            </a:r>
            <a:endParaRPr lang="es-ES" sz="3200" i="1" dirty="0">
              <a:solidFill>
                <a:srgbClr val="0000FF"/>
              </a:solidFill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70409"/>
            <a:ext cx="1357290" cy="1287591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-422864" y="71427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2 Rectángulo"/>
          <p:cNvSpPr/>
          <p:nvPr/>
        </p:nvSpPr>
        <p:spPr>
          <a:xfrm flipH="1">
            <a:off x="0" y="0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ancer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2" descr="cancer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5" y="2051"/>
            <a:ext cx="9134475" cy="6855949"/>
          </a:xfrm>
          <a:prstGeom prst="flowChartExtract">
            <a:avLst/>
          </a:prstGeom>
          <a:solidFill>
            <a:srgbClr val="FF0000">
              <a:alpha val="60000"/>
            </a:srgbClr>
          </a:solidFill>
          <a:ln w="38100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5" y="0"/>
            <a:ext cx="9134475" cy="6858000"/>
          </a:xfrm>
          <a:prstGeom prst="flowChartMerge">
            <a:avLst/>
          </a:prstGeom>
          <a:solidFill>
            <a:srgbClr val="FF0000">
              <a:alpha val="60000"/>
            </a:srgbClr>
          </a:solidFill>
          <a:ln w="38100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pulmon_sano_pulmon_de_un_fumador.jpg"/>
          <p:cNvPicPr>
            <a:picLocks noChangeAspect="1" noChangeArrowheads="1"/>
          </p:cNvPicPr>
          <p:nvPr/>
        </p:nvPicPr>
        <p:blipFill>
          <a:blip r:embed="rId2" cstate="print"/>
          <a:srcRect l="5281" b="12943"/>
          <a:stretch>
            <a:fillRect/>
          </a:stretch>
        </p:blipFill>
        <p:spPr bwMode="auto">
          <a:xfrm>
            <a:off x="0" y="0"/>
            <a:ext cx="9191990" cy="6858000"/>
          </a:xfrm>
          <a:prstGeom prst="rect">
            <a:avLst/>
          </a:prstGeom>
          <a:noFill/>
        </p:spPr>
      </p:pic>
      <p:sp>
        <p:nvSpPr>
          <p:cNvPr id="11" name="10 Arco de bloque"/>
          <p:cNvSpPr/>
          <p:nvPr/>
        </p:nvSpPr>
        <p:spPr>
          <a:xfrm rot="5400000">
            <a:off x="5256213" y="-134937"/>
            <a:ext cx="3168650" cy="3816350"/>
          </a:xfrm>
          <a:prstGeom prst="blockArc">
            <a:avLst>
              <a:gd name="adj1" fmla="val 10801916"/>
              <a:gd name="adj2" fmla="val 21386851"/>
              <a:gd name="adj3" fmla="val 8334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>
            <a:off x="898525" y="-171449"/>
            <a:ext cx="3241675" cy="3816350"/>
          </a:xfrm>
          <a:prstGeom prst="blockArc">
            <a:avLst>
              <a:gd name="adj1" fmla="val 10823328"/>
              <a:gd name="adj2" fmla="val 21489985"/>
              <a:gd name="adj3" fmla="val 6040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5400000">
            <a:off x="935038" y="3249613"/>
            <a:ext cx="3168650" cy="3816350"/>
          </a:xfrm>
          <a:prstGeom prst="blockArc">
            <a:avLst>
              <a:gd name="adj1" fmla="val 10768302"/>
              <a:gd name="adj2" fmla="val 21485642"/>
              <a:gd name="adj3" fmla="val 7231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>
            <a:off x="5364162" y="3213101"/>
            <a:ext cx="3095625" cy="3816350"/>
          </a:xfrm>
          <a:prstGeom prst="blockArc">
            <a:avLst>
              <a:gd name="adj1" fmla="val 10845365"/>
              <a:gd name="adj2" fmla="val 21263854"/>
              <a:gd name="adj3" fmla="val 7468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16200000">
            <a:off x="5111750" y="-134937"/>
            <a:ext cx="3168650" cy="3816350"/>
          </a:xfrm>
          <a:prstGeom prst="blockArc">
            <a:avLst>
              <a:gd name="adj1" fmla="val 10815172"/>
              <a:gd name="adj2" fmla="val 21517560"/>
              <a:gd name="adj3" fmla="val 8376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 rot="16200000">
            <a:off x="5256213" y="3176588"/>
            <a:ext cx="3095625" cy="3889375"/>
          </a:xfrm>
          <a:prstGeom prst="blockArc">
            <a:avLst>
              <a:gd name="adj1" fmla="val 10762504"/>
              <a:gd name="adj2" fmla="val 21265463"/>
              <a:gd name="adj3" fmla="val 7798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 rot="16200000">
            <a:off x="792163" y="3249613"/>
            <a:ext cx="3168650" cy="3816350"/>
          </a:xfrm>
          <a:prstGeom prst="blockArc">
            <a:avLst>
              <a:gd name="adj1" fmla="val 10804590"/>
              <a:gd name="adj2" fmla="val 21413752"/>
              <a:gd name="adj3" fmla="val 7262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6200000">
            <a:off x="755650" y="-171449"/>
            <a:ext cx="3241675" cy="3816350"/>
          </a:xfrm>
          <a:prstGeom prst="blockArc">
            <a:avLst>
              <a:gd name="adj1" fmla="val 10839416"/>
              <a:gd name="adj2" fmla="val 21487988"/>
              <a:gd name="adj3" fmla="val 6824"/>
            </a:avLst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811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4129" y="0"/>
            <a:ext cx="9368129" cy="68580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 Cheurón"/>
          <p:cNvSpPr/>
          <p:nvPr/>
        </p:nvSpPr>
        <p:spPr>
          <a:xfrm rot="5400000" flipH="1" flipV="1">
            <a:off x="6250782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Documents and Settings\Dell\Escritorio\4cigarrillo2.jpg"/>
          <p:cNvPicPr>
            <a:picLocks noChangeAspect="1" noChangeArrowheads="1"/>
          </p:cNvPicPr>
          <p:nvPr/>
        </p:nvPicPr>
        <p:blipFill>
          <a:blip r:embed="rId2" cstate="print"/>
          <a:srcRect l="10928" b="16085"/>
          <a:stretch>
            <a:fillRect/>
          </a:stretch>
        </p:blipFill>
        <p:spPr bwMode="auto">
          <a:xfrm>
            <a:off x="0" y="0"/>
            <a:ext cx="9148859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 rot="13290098">
            <a:off x="1244600" y="908050"/>
            <a:ext cx="2749550" cy="2209800"/>
          </a:xfrm>
          <a:prstGeom prst="moon">
            <a:avLst>
              <a:gd name="adj" fmla="val 18393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Luna"/>
          <p:cNvSpPr/>
          <p:nvPr/>
        </p:nvSpPr>
        <p:spPr>
          <a:xfrm rot="19620462">
            <a:off x="4994275" y="646113"/>
            <a:ext cx="2941638" cy="2422525"/>
          </a:xfrm>
          <a:prstGeom prst="moon">
            <a:avLst>
              <a:gd name="adj" fmla="val 17533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una"/>
          <p:cNvSpPr/>
          <p:nvPr/>
        </p:nvSpPr>
        <p:spPr>
          <a:xfrm rot="8736296">
            <a:off x="1017588" y="3644900"/>
            <a:ext cx="3005137" cy="2284413"/>
          </a:xfrm>
          <a:prstGeom prst="moon">
            <a:avLst>
              <a:gd name="adj" fmla="val 1829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 rot="2345729">
            <a:off x="4735513" y="3652838"/>
            <a:ext cx="2776537" cy="2220912"/>
          </a:xfrm>
          <a:prstGeom prst="moon">
            <a:avLst>
              <a:gd name="adj" fmla="val 1766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 rot="13290098">
            <a:off x="1133475" y="730250"/>
            <a:ext cx="2282825" cy="1912938"/>
          </a:xfrm>
          <a:prstGeom prst="moon">
            <a:avLst>
              <a:gd name="adj" fmla="val 17560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rot="13290098">
            <a:off x="1101725" y="614363"/>
            <a:ext cx="1830388" cy="1644650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0" name="9 Luna"/>
          <p:cNvSpPr/>
          <p:nvPr/>
        </p:nvSpPr>
        <p:spPr>
          <a:xfrm rot="19554271">
            <a:off x="5626100" y="690563"/>
            <a:ext cx="2282825" cy="1911350"/>
          </a:xfrm>
          <a:prstGeom prst="moon">
            <a:avLst>
              <a:gd name="adj" fmla="val 17560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Luna"/>
          <p:cNvSpPr/>
          <p:nvPr/>
        </p:nvSpPr>
        <p:spPr>
          <a:xfrm rot="19404489">
            <a:off x="6167438" y="598488"/>
            <a:ext cx="1830387" cy="1644650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Luna"/>
          <p:cNvSpPr/>
          <p:nvPr/>
        </p:nvSpPr>
        <p:spPr>
          <a:xfrm rot="8746212">
            <a:off x="1022350" y="3943350"/>
            <a:ext cx="2282825" cy="2041525"/>
          </a:xfrm>
          <a:prstGeom prst="moon">
            <a:avLst>
              <a:gd name="adj" fmla="val 14155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rot="8944796">
            <a:off x="1006475" y="4283075"/>
            <a:ext cx="1831975" cy="1644650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 rot="2317560">
            <a:off x="5348288" y="4075113"/>
            <a:ext cx="2282825" cy="1912937"/>
          </a:xfrm>
          <a:prstGeom prst="moon">
            <a:avLst>
              <a:gd name="adj" fmla="val 17560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rot="2206474">
            <a:off x="5881688" y="4456113"/>
            <a:ext cx="1831975" cy="1644650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http://mxqnoticias.mx/wp-content/uploads/2015/02/920_marihuana_1-960x623-820x5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8847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726973">
            <a:off x="4112420" y="2010570"/>
            <a:ext cx="3725862" cy="206375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748650">
            <a:off x="1507332" y="4407694"/>
            <a:ext cx="3724275" cy="195262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9019794">
            <a:off x="1571626" y="1884363"/>
            <a:ext cx="3725864" cy="214312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9019794">
            <a:off x="4171950" y="4573589"/>
            <a:ext cx="3725864" cy="180974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9019794">
            <a:off x="1749426" y="2074863"/>
            <a:ext cx="3725864" cy="190501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9019794">
            <a:off x="4000501" y="4386263"/>
            <a:ext cx="3725864" cy="209550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726973">
            <a:off x="3929857" y="2212182"/>
            <a:ext cx="3771900" cy="185737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748650">
            <a:off x="1720058" y="4306094"/>
            <a:ext cx="3725861" cy="196850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9019794">
            <a:off x="1901825" y="2227263"/>
            <a:ext cx="3725864" cy="190501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726973">
            <a:off x="3703639" y="2363789"/>
            <a:ext cx="3889374" cy="193675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748650">
            <a:off x="1854994" y="4110832"/>
            <a:ext cx="3790951" cy="201612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9019794">
            <a:off x="3860801" y="4232275"/>
            <a:ext cx="3646488" cy="190501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9000">
    <p:sndAc>
      <p:stSnd>
        <p:snd r:embed="rId2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0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10 Cosas Que Desconocias De Fum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heurón"/>
          <p:cNvSpPr/>
          <p:nvPr/>
        </p:nvSpPr>
        <p:spPr>
          <a:xfrm rot="2441467">
            <a:off x="3424238" y="2327275"/>
            <a:ext cx="1438275" cy="1174750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8227759">
            <a:off x="4494213" y="2332038"/>
            <a:ext cx="1438275" cy="1176337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380634">
            <a:off x="3422650" y="3243263"/>
            <a:ext cx="1439863" cy="1176337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018612">
            <a:off x="4565650" y="3243263"/>
            <a:ext cx="1439863" cy="1174750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441467">
            <a:off x="2781300" y="1827213"/>
            <a:ext cx="1438275" cy="1174750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27759">
            <a:off x="5065713" y="1831975"/>
            <a:ext cx="1438275" cy="1176338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018612">
            <a:off x="5208588" y="3743325"/>
            <a:ext cx="1439862" cy="1174750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380634">
            <a:off x="2779713" y="3671888"/>
            <a:ext cx="1439862" cy="1176337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441467">
            <a:off x="2209800" y="1327150"/>
            <a:ext cx="1438275" cy="1174750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27759">
            <a:off x="5637213" y="1331913"/>
            <a:ext cx="1438275" cy="1176337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18612">
            <a:off x="5851525" y="4243388"/>
            <a:ext cx="1439863" cy="1174750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380634">
            <a:off x="2136775" y="4100513"/>
            <a:ext cx="1439863" cy="1176337"/>
          </a:xfrm>
          <a:prstGeom prst="chevron">
            <a:avLst>
              <a:gd name="adj" fmla="val 72146"/>
            </a:avLst>
          </a:prstGeom>
          <a:solidFill>
            <a:srgbClr val="00B05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285720" y="4429132"/>
            <a:ext cx="16430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Arial" pitchFamily="34" charset="0"/>
              </a:rPr>
              <a:t>15 billones de cigarros son fumados día a día alrededor de todo el mundo. </a:t>
            </a:r>
            <a:endParaRPr lang="es-E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357290" y="0"/>
            <a:ext cx="664373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smtClean="0">
                <a:solidFill>
                  <a:srgbClr val="0000CC"/>
                </a:solidFill>
              </a:rPr>
              <a:t>Consejos para dejar de fumar</a:t>
            </a:r>
          </a:p>
          <a:p>
            <a:r>
              <a:rPr lang="es-ES" sz="2800" b="1" i="1" dirty="0" smtClean="0">
                <a:solidFill>
                  <a:srgbClr val="0000CC"/>
                </a:solidFill>
              </a:rPr>
              <a:t/>
            </a:r>
            <a:br>
              <a:rPr lang="es-ES" sz="2800" b="1" i="1" dirty="0" smtClean="0">
                <a:solidFill>
                  <a:srgbClr val="0000CC"/>
                </a:solidFill>
              </a:rPr>
            </a:br>
            <a:r>
              <a:rPr lang="es-ES" sz="3600" b="1" i="1" dirty="0" smtClean="0">
                <a:solidFill>
                  <a:srgbClr val="0000CC"/>
                </a:solidFill>
              </a:rPr>
              <a:t>Tomar conciencia para un cambio de actitud: </a:t>
            </a:r>
            <a:r>
              <a:rPr lang="es-ES" sz="2800" b="1" i="1" dirty="0" smtClean="0">
                <a:solidFill>
                  <a:srgbClr val="0000CC"/>
                </a:solidFill>
              </a:rPr>
              <a:t/>
            </a:r>
            <a:br>
              <a:rPr lang="es-ES" sz="2800" b="1" i="1" dirty="0" smtClean="0">
                <a:solidFill>
                  <a:srgbClr val="0000CC"/>
                </a:solidFill>
              </a:rPr>
            </a:br>
            <a:r>
              <a:rPr lang="es-ES" sz="2000" b="1" i="1" dirty="0" smtClean="0">
                <a:solidFill>
                  <a:srgbClr val="0000CC"/>
                </a:solidFill>
              </a:rPr>
              <a:t/>
            </a:r>
            <a:br>
              <a:rPr lang="es-ES" sz="2000" b="1" i="1" dirty="0" smtClean="0">
                <a:solidFill>
                  <a:srgbClr val="0000CC"/>
                </a:solidFill>
              </a:rPr>
            </a:br>
            <a:r>
              <a:rPr lang="es-ES" sz="2000" b="1" i="1" dirty="0" smtClean="0">
                <a:solidFill>
                  <a:srgbClr val="0000CC"/>
                </a:solidFill>
              </a:rPr>
              <a:t>Lo primero que debe hacer es cambiar una mentalidad que le lleva a un hábito que perjudica muy seriamente su salud. Si desea dejar el tabaco, debe tomar conciencia del perjuicio de fumar. Esta concienciación debe servir para fortalecer su voluntad y auto prohibirse practicar "la cabeza de avestruz". Es decir, usted esconde la cabeza cada vez que escucha los riesgos asociados al tabaco. Sáquela y escuche, lea, sea una esponja a la hora de conocer con detalle todos los males que le provoca el tabaco y el hábito de fumar. Una vez que se haya informado bien, haga una lista con las razones a favor y en contra del tabaco y repásela diariamente. </a:t>
            </a:r>
            <a:endParaRPr lang="es-ES" sz="2000" b="1" i="1" dirty="0">
              <a:solidFill>
                <a:srgbClr val="0000CC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70409"/>
            <a:ext cx="1357290" cy="1287591"/>
          </a:xfrm>
          <a:prstGeom prst="rect">
            <a:avLst/>
          </a:prstGeom>
          <a:noFill/>
        </p:spPr>
      </p:pic>
      <p:sp>
        <p:nvSpPr>
          <p:cNvPr id="6" name="2 Rectángulo"/>
          <p:cNvSpPr/>
          <p:nvPr/>
        </p:nvSpPr>
        <p:spPr>
          <a:xfrm flipH="1">
            <a:off x="0" y="142852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F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2 Rectángulo"/>
          <p:cNvSpPr/>
          <p:nvPr/>
        </p:nvSpPr>
        <p:spPr>
          <a:xfrm>
            <a:off x="-422864" y="71427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F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1180633569_02.jpg"/>
          <p:cNvPicPr>
            <a:picLocks noChangeAspect="1" noChangeArrowheads="1"/>
          </p:cNvPicPr>
          <p:nvPr/>
        </p:nvPicPr>
        <p:blipFill>
          <a:blip r:embed="rId2" cstate="print"/>
          <a:srcRect l="8640" b="16333"/>
          <a:stretch>
            <a:fillRect/>
          </a:stretch>
        </p:blipFill>
        <p:spPr bwMode="auto">
          <a:xfrm>
            <a:off x="0" y="0"/>
            <a:ext cx="9204563" cy="6858000"/>
          </a:xfrm>
          <a:prstGeom prst="rect">
            <a:avLst/>
          </a:prstGeom>
          <a:noFill/>
        </p:spPr>
      </p:pic>
      <p:sp>
        <p:nvSpPr>
          <p:cNvPr id="14339" name="5 CuadroTexto"/>
          <p:cNvSpPr txBox="1">
            <a:spLocks noChangeArrowheads="1"/>
          </p:cNvSpPr>
          <p:nvPr/>
        </p:nvSpPr>
        <p:spPr bwMode="auto">
          <a:xfrm>
            <a:off x="2928939" y="7500941"/>
            <a:ext cx="5786438" cy="36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448" tIns="41724" rIns="83448" bIns="41724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9" name="18 Lágrima"/>
          <p:cNvSpPr/>
          <p:nvPr/>
        </p:nvSpPr>
        <p:spPr>
          <a:xfrm rot="19083135">
            <a:off x="3273425" y="4003677"/>
            <a:ext cx="2786063" cy="2786063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2762101">
            <a:off x="1331914" y="1989138"/>
            <a:ext cx="2786062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1 Lágrima"/>
          <p:cNvSpPr/>
          <p:nvPr/>
        </p:nvSpPr>
        <p:spPr>
          <a:xfrm rot="8206448">
            <a:off x="3419476" y="115889"/>
            <a:ext cx="2786063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4" name="23 Lágrima"/>
          <p:cNvSpPr/>
          <p:nvPr/>
        </p:nvSpPr>
        <p:spPr>
          <a:xfrm rot="13917186">
            <a:off x="5341939" y="2255839"/>
            <a:ext cx="2786062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sustancias-en-el-cigarrillo.jpg"/>
          <p:cNvPicPr>
            <a:picLocks noChangeAspect="1" noChangeArrowheads="1"/>
          </p:cNvPicPr>
          <p:nvPr/>
        </p:nvPicPr>
        <p:blipFill>
          <a:blip r:embed="rId2" cstate="print"/>
          <a:srcRect l="3524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>
            <a:off x="4500563" y="1143000"/>
            <a:ext cx="714375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5929313" y="1143000"/>
            <a:ext cx="714375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5143500" y="1143000"/>
            <a:ext cx="785813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643688" y="1143000"/>
            <a:ext cx="714375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8072438" y="1143000"/>
            <a:ext cx="1071562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86625" y="1143000"/>
            <a:ext cx="785813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1" y="1143000"/>
            <a:ext cx="928688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1643063" y="1143000"/>
            <a:ext cx="714375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857250" y="1143000"/>
            <a:ext cx="785813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357438" y="1143000"/>
            <a:ext cx="714375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3786188" y="1143000"/>
            <a:ext cx="714375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3000375" y="1143000"/>
            <a:ext cx="785813" cy="5715000"/>
          </a:xfrm>
          <a:prstGeom prst="triangle">
            <a:avLst/>
          </a:prstGeom>
          <a:solidFill>
            <a:srgbClr val="00B05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C:\Documents and Settings\Jose Luis\Escritorio\AntiTabac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64402" cy="6858000"/>
          </a:xfrm>
          <a:prstGeom prst="rect">
            <a:avLst/>
          </a:prstGeom>
          <a:noFill/>
        </p:spPr>
      </p:pic>
      <p:sp>
        <p:nvSpPr>
          <p:cNvPr id="8" name="7 Paralelogramo"/>
          <p:cNvSpPr/>
          <p:nvPr/>
        </p:nvSpPr>
        <p:spPr>
          <a:xfrm flipH="1">
            <a:off x="1714481" y="1428737"/>
            <a:ext cx="2428892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>
            <a:off x="4643439" y="1428737"/>
            <a:ext cx="2276491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5143505" y="1428737"/>
            <a:ext cx="2276491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flipH="1">
            <a:off x="2295509" y="1438261"/>
            <a:ext cx="2428892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571472" y="1428737"/>
            <a:ext cx="2428892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1152501" y="1438261"/>
            <a:ext cx="2428892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5643571" y="1428737"/>
            <a:ext cx="2276491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6143637" y="1428737"/>
            <a:ext cx="2276491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0" y="1428737"/>
            <a:ext cx="2428892" cy="4000527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6643702" y="1428737"/>
            <a:ext cx="2214579" cy="4000527"/>
          </a:xfrm>
          <a:prstGeom prst="parallelogram">
            <a:avLst>
              <a:gd name="adj" fmla="val 81381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igarril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0"/>
            <a:ext cx="600079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161925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71604" y="0"/>
            <a:ext cx="6000792" cy="6858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142844" y="285728"/>
            <a:ext cx="1285884" cy="3416320"/>
          </a:xfrm>
          <a:prstGeom prst="rect">
            <a:avLst/>
          </a:prstGeom>
          <a:solidFill>
            <a:srgbClr val="00B050">
              <a:alpha val="58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latin typeface="Arial" pitchFamily="34" charset="0"/>
              </a:rPr>
              <a:t>Cada cigarro que fumas reduce tu tiempo de vida en aproximadamente 11 minutos. </a:t>
            </a:r>
            <a:r>
              <a:rPr lang="es-ES" dirty="0" smtClean="0">
                <a:latin typeface="Arial" pitchFamily="34" charset="0"/>
              </a:rPr>
              <a:t/>
            </a:r>
            <a:br>
              <a:rPr lang="es-ES" dirty="0" smtClean="0">
                <a:latin typeface="Arial" pitchFamily="34" charset="0"/>
              </a:rPr>
            </a:br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u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>
            <a:off x="1" y="1"/>
            <a:ext cx="1143000" cy="6858000"/>
          </a:xfrm>
          <a:prstGeom prst="donut">
            <a:avLst>
              <a:gd name="adj" fmla="val 32612"/>
            </a:avLst>
          </a:prstGeom>
          <a:solidFill>
            <a:srgbClr val="00B0F0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39" y="1"/>
            <a:ext cx="1214438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76" y="1"/>
            <a:ext cx="1285875" cy="6858000"/>
          </a:xfrm>
          <a:prstGeom prst="donut">
            <a:avLst>
              <a:gd name="adj" fmla="val 32612"/>
            </a:avLst>
          </a:prstGeom>
          <a:solidFill>
            <a:srgbClr val="00B0F0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51" y="1"/>
            <a:ext cx="1143000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857751" y="1"/>
            <a:ext cx="1143000" cy="6858000"/>
          </a:xfrm>
          <a:prstGeom prst="donut">
            <a:avLst>
              <a:gd name="adj" fmla="val 32612"/>
            </a:avLst>
          </a:prstGeom>
          <a:solidFill>
            <a:srgbClr val="00B0F0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000751" y="1"/>
            <a:ext cx="1071562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072314" y="1"/>
            <a:ext cx="1071562" cy="6858000"/>
          </a:xfrm>
          <a:prstGeom prst="donut">
            <a:avLst>
              <a:gd name="adj" fmla="val 32612"/>
            </a:avLst>
          </a:prstGeom>
          <a:solidFill>
            <a:srgbClr val="00B0F0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143875" y="0"/>
            <a:ext cx="1000125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143108" y="5715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Arial" pitchFamily="34" charset="0"/>
              </a:rPr>
              <a:t>Estar expuesto al humo del cigarro es igual o incluso mas dañino que ser un fumador. </a:t>
            </a:r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otas curios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1545" y="0"/>
            <a:ext cx="701245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1643050"/>
            <a:ext cx="203275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rgbClr val="0000FF"/>
                </a:solidFill>
                <a:latin typeface="Arial" pitchFamily="34" charset="0"/>
              </a:rPr>
              <a:t>QUE BURRADA</a:t>
            </a:r>
          </a:p>
          <a:p>
            <a:pPr algn="ctr"/>
            <a:endParaRPr lang="es-ES" sz="2000" b="1" i="1" dirty="0" smtClean="0">
              <a:solidFill>
                <a:srgbClr val="0000FF"/>
              </a:solidFill>
              <a:latin typeface="Arial" pitchFamily="34" charset="0"/>
            </a:endParaRPr>
          </a:p>
          <a:p>
            <a:pPr algn="ctr"/>
            <a:r>
              <a:rPr lang="es-ES" sz="2000" b="1" i="1" dirty="0" smtClean="0">
                <a:solidFill>
                  <a:srgbClr val="0000FF"/>
                </a:solidFill>
                <a:latin typeface="Arial" pitchFamily="34" charset="0"/>
              </a:rPr>
              <a:t>Un </a:t>
            </a:r>
            <a:r>
              <a:rPr lang="es-ES" sz="2000" b="1" i="1" dirty="0" smtClean="0">
                <a:solidFill>
                  <a:srgbClr val="0000FF"/>
                </a:solidFill>
                <a:latin typeface="Arial" pitchFamily="34" charset="0"/>
              </a:rPr>
              <a:t>hombre llamado Mark Smith posee el record mundial de la mayor cantidad de cigarros fumados al mismo tiempo, y dicho record es de 154 cigarros. </a:t>
            </a:r>
            <a:r>
              <a:rPr lang="es-ES" dirty="0" smtClean="0">
                <a:latin typeface="Arial" pitchFamily="34" charset="0"/>
              </a:rPr>
              <a:t/>
            </a:r>
            <a:br>
              <a:rPr lang="es-ES" dirty="0" smtClean="0">
                <a:latin typeface="Arial" pitchFamily="34" charset="0"/>
              </a:rPr>
            </a:br>
            <a:endParaRPr lang="es-ES" dirty="0"/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54000" contrast="2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solidFill>
            <a:srgbClr val="CC00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1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igarr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0"/>
            <a:ext cx="5172073" cy="6858000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6786563" y="928690"/>
            <a:ext cx="2357437" cy="5072062"/>
          </a:xfrm>
          <a:prstGeom prst="moon">
            <a:avLst>
              <a:gd name="adj" fmla="val 32222"/>
            </a:avLst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0" y="928690"/>
            <a:ext cx="2357438" cy="5072062"/>
          </a:xfrm>
          <a:prstGeom prst="moon">
            <a:avLst>
              <a:gd name="adj" fmla="val 32222"/>
            </a:avLst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Luna"/>
          <p:cNvSpPr/>
          <p:nvPr/>
        </p:nvSpPr>
        <p:spPr>
          <a:xfrm flipH="1">
            <a:off x="1000125" y="928690"/>
            <a:ext cx="2357438" cy="5072062"/>
          </a:xfrm>
          <a:prstGeom prst="moon">
            <a:avLst>
              <a:gd name="adj" fmla="val 32222"/>
            </a:avLst>
          </a:prstGeom>
          <a:solidFill>
            <a:srgbClr val="00B05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2000250" y="928690"/>
            <a:ext cx="2357438" cy="5072062"/>
          </a:xfrm>
          <a:prstGeom prst="moon">
            <a:avLst>
              <a:gd name="adj" fmla="val 32222"/>
            </a:avLst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5786439" y="1000125"/>
            <a:ext cx="2357437" cy="5072063"/>
          </a:xfrm>
          <a:prstGeom prst="moon">
            <a:avLst>
              <a:gd name="adj" fmla="val 32222"/>
            </a:avLst>
          </a:prstGeom>
          <a:solidFill>
            <a:srgbClr val="00B05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Luna"/>
          <p:cNvSpPr/>
          <p:nvPr/>
        </p:nvSpPr>
        <p:spPr>
          <a:xfrm>
            <a:off x="4857750" y="1000125"/>
            <a:ext cx="2357438" cy="5072063"/>
          </a:xfrm>
          <a:prstGeom prst="moon">
            <a:avLst>
              <a:gd name="adj" fmla="val 32222"/>
            </a:avLst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2331-1536-4FD3-8537-0B41F3E61F84}" type="slidenum">
              <a:rPr lang="fr-FR" smtClean="0"/>
              <a:pPr/>
              <a:t>23</a:t>
            </a:fld>
            <a:endParaRPr lang="fr-FR"/>
          </a:p>
        </p:txBody>
      </p:sp>
      <p:sp>
        <p:nvSpPr>
          <p:cNvPr id="15" name="14 Rectángulo"/>
          <p:cNvSpPr/>
          <p:nvPr/>
        </p:nvSpPr>
        <p:spPr>
          <a:xfrm>
            <a:off x="142844" y="1000108"/>
            <a:ext cx="19288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00FF"/>
                </a:solidFill>
                <a:latin typeface="Arial" pitchFamily="34" charset="0"/>
              </a:rPr>
              <a:t>La primer campaña antitabaco de la era moderna fue dirigida por el mismísimo </a:t>
            </a:r>
            <a:r>
              <a:rPr lang="es-ES" sz="2400" b="1" dirty="0" err="1" smtClean="0">
                <a:solidFill>
                  <a:srgbClr val="0000FF"/>
                </a:solidFill>
                <a:latin typeface="Arial" pitchFamily="34" charset="0"/>
              </a:rPr>
              <a:t>Hittler</a:t>
            </a:r>
            <a:r>
              <a:rPr lang="es-ES" sz="2400" b="1" dirty="0" smtClean="0">
                <a:solidFill>
                  <a:srgbClr val="0000FF"/>
                </a:solidFill>
                <a:latin typeface="Arial" pitchFamily="34" charset="0"/>
              </a:rPr>
              <a:t>. </a:t>
            </a:r>
            <a:endParaRPr lang="es-ES" sz="2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10 cosas que no sabias"/>
          <p:cNvPicPr>
            <a:picLocks noChangeAspect="1" noChangeArrowheads="1"/>
          </p:cNvPicPr>
          <p:nvPr/>
        </p:nvPicPr>
        <p:blipFill>
          <a:blip r:embed="rId2" cstate="print"/>
          <a:srcRect b="99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Anillo"/>
          <p:cNvSpPr/>
          <p:nvPr/>
        </p:nvSpPr>
        <p:spPr>
          <a:xfrm>
            <a:off x="285751" y="2428876"/>
            <a:ext cx="2000250" cy="1928813"/>
          </a:xfrm>
          <a:prstGeom prst="donut">
            <a:avLst/>
          </a:prstGeom>
          <a:solidFill>
            <a:srgbClr val="C09200">
              <a:alpha val="67000"/>
            </a:srgbClr>
          </a:solid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929438" y="2500314"/>
            <a:ext cx="2000250" cy="1928811"/>
          </a:xfrm>
          <a:prstGeom prst="donut">
            <a:avLst/>
          </a:prstGeom>
          <a:solidFill>
            <a:srgbClr val="C09200">
              <a:alpha val="67000"/>
            </a:srgbClr>
          </a:solid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484439" y="2420939"/>
            <a:ext cx="2000250" cy="1928811"/>
          </a:xfrm>
          <a:prstGeom prst="donut">
            <a:avLst/>
          </a:prstGeom>
          <a:solidFill>
            <a:srgbClr val="00B05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716464" y="2492376"/>
            <a:ext cx="2000250" cy="1928813"/>
          </a:xfrm>
          <a:prstGeom prst="donut">
            <a:avLst/>
          </a:prstGeom>
          <a:solidFill>
            <a:srgbClr val="00B05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2331-1536-4FD3-8537-0B41F3E61F84}" type="slidenum">
              <a:rPr lang="fr-FR" smtClean="0"/>
              <a:pPr/>
              <a:t>24</a:t>
            </a:fld>
            <a:endParaRPr lang="fr-FR"/>
          </a:p>
        </p:txBody>
      </p:sp>
      <p:sp>
        <p:nvSpPr>
          <p:cNvPr id="14" name="13 Rectángulo"/>
          <p:cNvSpPr/>
          <p:nvPr/>
        </p:nvSpPr>
        <p:spPr>
          <a:xfrm>
            <a:off x="4929190" y="285728"/>
            <a:ext cx="37861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 smtClean="0">
                <a:solidFill>
                  <a:srgbClr val="0000FF"/>
                </a:solidFill>
                <a:latin typeface="Arial" pitchFamily="34" charset="0"/>
              </a:rPr>
              <a:t>Serbia ,Bulgaria y Grecia son los 3 países con mayor consumo de cigarros per cápita increíblemente cada persona adulta fuma aproximadamente 2800 cigarros al año. </a:t>
            </a:r>
            <a:endParaRPr lang="es-E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gifmania.com/Gif-Animados-Personas/Imagenes-Mujeres/Mujeres-Goticas/Mujer-Gotica-Fumando-9007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0"/>
            <a:ext cx="10644262" cy="7072338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 rot="5400000">
            <a:off x="-1107281" y="1107282"/>
            <a:ext cx="6858000" cy="4643438"/>
          </a:xfrm>
          <a:prstGeom prst="triangle">
            <a:avLst>
              <a:gd name="adj" fmla="val 4888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393283" y="1107282"/>
            <a:ext cx="6858000" cy="4643437"/>
          </a:xfrm>
          <a:prstGeom prst="triangle">
            <a:avLst>
              <a:gd name="adj" fmla="val 4833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Combinar"/>
          <p:cNvSpPr/>
          <p:nvPr/>
        </p:nvSpPr>
        <p:spPr>
          <a:xfrm>
            <a:off x="0" y="1"/>
            <a:ext cx="9144000" cy="3286125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Extracto"/>
          <p:cNvSpPr/>
          <p:nvPr/>
        </p:nvSpPr>
        <p:spPr>
          <a:xfrm>
            <a:off x="0" y="3357565"/>
            <a:ext cx="9144000" cy="3500438"/>
          </a:xfrm>
          <a:prstGeom prst="flowChartExtra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11000">
    <p:sndAc>
      <p:stSnd>
        <p:snd r:embed="rId2" name="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cosas que no sabi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5819" cy="6858000"/>
          </a:xfrm>
          <a:prstGeom prst="rect">
            <a:avLst/>
          </a:prstGeom>
          <a:noFill/>
        </p:spPr>
      </p:pic>
      <p:sp>
        <p:nvSpPr>
          <p:cNvPr id="8" name="7 Elipse"/>
          <p:cNvSpPr/>
          <p:nvPr/>
        </p:nvSpPr>
        <p:spPr>
          <a:xfrm>
            <a:off x="7500940" y="642939"/>
            <a:ext cx="928686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8215315" y="2"/>
            <a:ext cx="928686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5929315" y="2000251"/>
            <a:ext cx="928686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6643691" y="1285876"/>
            <a:ext cx="928686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0" y="2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642940" y="785813"/>
            <a:ext cx="928686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1357315" y="1428752"/>
            <a:ext cx="928686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2071691" y="2071689"/>
            <a:ext cx="928686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0" y="5929314"/>
            <a:ext cx="928687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857251" y="5357813"/>
            <a:ext cx="928687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1643064" y="4786314"/>
            <a:ext cx="928686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2500315" y="4071938"/>
            <a:ext cx="928686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Elipse"/>
          <p:cNvSpPr/>
          <p:nvPr/>
        </p:nvSpPr>
        <p:spPr>
          <a:xfrm>
            <a:off x="8215315" y="5929314"/>
            <a:ext cx="928686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Elipse"/>
          <p:cNvSpPr/>
          <p:nvPr/>
        </p:nvSpPr>
        <p:spPr>
          <a:xfrm>
            <a:off x="7358065" y="5357813"/>
            <a:ext cx="928686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1 Elipse"/>
          <p:cNvSpPr/>
          <p:nvPr/>
        </p:nvSpPr>
        <p:spPr>
          <a:xfrm>
            <a:off x="6429376" y="4786314"/>
            <a:ext cx="928687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Elipse"/>
          <p:cNvSpPr/>
          <p:nvPr/>
        </p:nvSpPr>
        <p:spPr>
          <a:xfrm>
            <a:off x="5572126" y="4214814"/>
            <a:ext cx="928687" cy="928686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5" name="2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2331-1536-4FD3-8537-0B41F3E61F84}" type="slidenum">
              <a:rPr lang="fr-FR" smtClean="0"/>
              <a:pPr/>
              <a:t>26</a:t>
            </a:fld>
            <a:endParaRPr lang="fr-FR"/>
          </a:p>
        </p:txBody>
      </p:sp>
      <p:sp>
        <p:nvSpPr>
          <p:cNvPr id="26" name="2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8" name="27 Rectángulo"/>
          <p:cNvSpPr/>
          <p:nvPr/>
        </p:nvSpPr>
        <p:spPr>
          <a:xfrm>
            <a:off x="428596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Arial" pitchFamily="34" charset="0"/>
              </a:rPr>
              <a:t>Los cigarros son el articulo individual mas vendido en todo el mundo generando mas de 400 billones de dólares al año. </a:t>
            </a:r>
            <a:endParaRPr lang="es-E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728" y="714356"/>
            <a:ext cx="600077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i="1" dirty="0" smtClean="0">
                <a:solidFill>
                  <a:srgbClr val="0000CC"/>
                </a:solidFill>
              </a:rPr>
              <a:t>Aprenda a superar el impulso de fumar: </a:t>
            </a:r>
            <a:r>
              <a:rPr lang="es-ES" sz="2400" b="1" i="1" dirty="0" smtClean="0">
                <a:solidFill>
                  <a:srgbClr val="0000CC"/>
                </a:solidFill>
              </a:rPr>
              <a:t/>
            </a:r>
            <a:br>
              <a:rPr lang="es-ES" sz="2400" b="1" i="1" dirty="0" smtClean="0">
                <a:solidFill>
                  <a:srgbClr val="0000CC"/>
                </a:solidFill>
              </a:rPr>
            </a:br>
            <a:r>
              <a:rPr lang="es-ES" sz="2400" b="1" i="1" dirty="0" smtClean="0">
                <a:solidFill>
                  <a:srgbClr val="0000CC"/>
                </a:solidFill>
              </a:rPr>
              <a:t/>
            </a:r>
            <a:br>
              <a:rPr lang="es-ES" sz="2400" b="1" i="1" dirty="0" smtClean="0">
                <a:solidFill>
                  <a:srgbClr val="0000CC"/>
                </a:solidFill>
              </a:rPr>
            </a:br>
            <a:r>
              <a:rPr lang="es-ES" sz="2400" b="1" i="1" dirty="0" smtClean="0">
                <a:solidFill>
                  <a:srgbClr val="0000CC"/>
                </a:solidFill>
              </a:rPr>
              <a:t/>
            </a:r>
            <a:br>
              <a:rPr lang="es-ES" sz="2400" b="1" i="1" dirty="0" smtClean="0">
                <a:solidFill>
                  <a:srgbClr val="0000CC"/>
                </a:solidFill>
              </a:rPr>
            </a:br>
            <a:r>
              <a:rPr lang="es-ES" sz="2400" b="1" i="1" dirty="0" smtClean="0">
                <a:solidFill>
                  <a:srgbClr val="0000CC"/>
                </a:solidFill>
              </a:rPr>
              <a:t>Si </a:t>
            </a:r>
            <a:r>
              <a:rPr lang="es-ES" sz="2400" b="1" i="1" dirty="0" smtClean="0">
                <a:solidFill>
                  <a:srgbClr val="0000CC"/>
                </a:solidFill>
              </a:rPr>
              <a:t>gana una lucha de 3-5 minutos cada vez que le da el "irreprimible" impulso de fumar, ganará la batalla. Así que tome conciencia, ayude a </a:t>
            </a:r>
            <a:r>
              <a:rPr lang="es-ES" sz="2400" b="1" i="1" dirty="0" smtClean="0">
                <a:solidFill>
                  <a:srgbClr val="0000CC"/>
                </a:solidFill>
              </a:rPr>
              <a:t>auto conocerse </a:t>
            </a:r>
            <a:r>
              <a:rPr lang="es-ES" sz="2400" b="1" i="1" dirty="0" smtClean="0">
                <a:solidFill>
                  <a:srgbClr val="0000CC"/>
                </a:solidFill>
              </a:rPr>
              <a:t>a la hora de aprender cómo dominar ese impulso. Cada persona puede combatirlo de la forma que sea más efectiva. Si está en buena forma física, haga 30 flexiones, </a:t>
            </a:r>
            <a:r>
              <a:rPr lang="es-ES" sz="2400" b="1" i="1" dirty="0" smtClean="0">
                <a:solidFill>
                  <a:srgbClr val="0000CC"/>
                </a:solidFill>
              </a:rPr>
              <a:t>dese </a:t>
            </a:r>
            <a:r>
              <a:rPr lang="es-ES" sz="2400" b="1" i="1" dirty="0" smtClean="0">
                <a:solidFill>
                  <a:srgbClr val="0000CC"/>
                </a:solidFill>
              </a:rPr>
              <a:t>una ducha, inicie una actividad disuasiva... Ayúdese usted mismo contra los impulsos que le empujan a fumar. </a:t>
            </a:r>
            <a:endParaRPr lang="es-ES" sz="2400" b="1" i="1" dirty="0">
              <a:solidFill>
                <a:srgbClr val="0000CC"/>
              </a:solidFill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70409"/>
            <a:ext cx="1357290" cy="1287591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-571536" y="0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CC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2 Rectángulo"/>
          <p:cNvSpPr/>
          <p:nvPr/>
        </p:nvSpPr>
        <p:spPr>
          <a:xfrm flipH="1">
            <a:off x="0" y="0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CC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33.media.tumblr.com/d8b0dfa5d3ff338ccd18757171a03b4e/tumblr_nojwrqHdUE1s2cr3q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157" y="928670"/>
            <a:ext cx="9152157" cy="514351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2"/>
            <a:ext cx="9144000" cy="47625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6381751"/>
            <a:ext cx="9144000" cy="47625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428604"/>
            <a:ext cx="9144000" cy="504825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5876926"/>
            <a:ext cx="9144000" cy="504825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57422" y="1714488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>
                <a:solidFill>
                  <a:srgbClr val="0000CC"/>
                </a:solidFill>
              </a:rPr>
              <a:t>No se haga la víctima y genere pensamientos positivos. </a:t>
            </a:r>
            <a:br>
              <a:rPr lang="es-ES" sz="2400" b="1" i="1" dirty="0" smtClean="0">
                <a:solidFill>
                  <a:srgbClr val="0000CC"/>
                </a:solidFill>
              </a:rPr>
            </a:br>
            <a:r>
              <a:rPr lang="es-ES" sz="2400" b="1" i="1" dirty="0" smtClean="0">
                <a:solidFill>
                  <a:srgbClr val="0000CC"/>
                </a:solidFill>
              </a:rPr>
              <a:t/>
            </a:r>
            <a:br>
              <a:rPr lang="es-ES" sz="2400" b="1" i="1" dirty="0" smtClean="0">
                <a:solidFill>
                  <a:srgbClr val="0000CC"/>
                </a:solidFill>
              </a:rPr>
            </a:br>
            <a:r>
              <a:rPr lang="es-ES" sz="2400" b="1" i="1" dirty="0" smtClean="0">
                <a:solidFill>
                  <a:srgbClr val="0000CC"/>
                </a:solidFill>
              </a:rPr>
              <a:t/>
            </a:r>
            <a:br>
              <a:rPr lang="es-ES" sz="2400" b="1" i="1" dirty="0" smtClean="0">
                <a:solidFill>
                  <a:srgbClr val="0000CC"/>
                </a:solidFill>
              </a:rPr>
            </a:br>
            <a:r>
              <a:rPr lang="es-ES" sz="2400" b="1" i="1" dirty="0" smtClean="0">
                <a:solidFill>
                  <a:srgbClr val="0000CC"/>
                </a:solidFill>
              </a:rPr>
              <a:t>Dejar de fumar es un regalo para usted, su cuerpo, su familia, sus compañeros de trabajo. No se haga la víctima, intente atraer su mente con pensamientos positivos, aprenda a pensar en positivo. </a:t>
            </a:r>
            <a:endParaRPr lang="es-ES" sz="2400" b="1" i="1" dirty="0">
              <a:solidFill>
                <a:srgbClr val="0000CC"/>
              </a:solidFill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70409"/>
            <a:ext cx="1357290" cy="1287591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 flipH="1">
            <a:off x="0" y="142852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FF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2 Rectángulo"/>
          <p:cNvSpPr/>
          <p:nvPr/>
        </p:nvSpPr>
        <p:spPr>
          <a:xfrm>
            <a:off x="-422864" y="71427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FF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gifmania.com/Gif-Animados-Peliculas-Cine/Imagenes-Actores/Brad-Pitt/Brad-Pitt-Fumando-6793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857232"/>
            <a:ext cx="6572264" cy="5500726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714348" y="428604"/>
            <a:ext cx="7929562" cy="6143625"/>
          </a:xfrm>
          <a:prstGeom prst="frame">
            <a:avLst>
              <a:gd name="adj1" fmla="val 8159"/>
            </a:avLst>
          </a:prstGeom>
          <a:solidFill>
            <a:srgbClr val="9E7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6" y="1000126"/>
            <a:ext cx="6786563" cy="5000625"/>
          </a:xfrm>
          <a:prstGeom prst="frame">
            <a:avLst>
              <a:gd name="adj1" fmla="val 10445"/>
            </a:avLst>
          </a:prstGeom>
          <a:solidFill>
            <a:srgbClr val="C09200">
              <a:alpha val="9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5" y="1571626"/>
            <a:ext cx="5500686" cy="3857625"/>
          </a:xfrm>
          <a:prstGeom prst="frame">
            <a:avLst>
              <a:gd name="adj1" fmla="val 12914"/>
            </a:avLst>
          </a:prstGeom>
          <a:solidFill>
            <a:srgbClr val="ACA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6"/>
            <a:ext cx="4286250" cy="2714625"/>
          </a:xfrm>
          <a:prstGeom prst="frame">
            <a:avLst>
              <a:gd name="adj1" fmla="val 17826"/>
            </a:avLst>
          </a:prstGeom>
          <a:solidFill>
            <a:srgbClr val="DEA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9" y="1700807"/>
            <a:ext cx="5663140" cy="2792681"/>
          </a:xfrm>
          <a:prstGeom prst="rect">
            <a:avLst/>
          </a:prstGeom>
        </p:spPr>
        <p:txBody>
          <a:bodyPr wrap="square" lIns="83432" tIns="41716" rIns="83432" bIns="41716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1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4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6" y="5500690"/>
            <a:ext cx="1000125" cy="105251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2"/>
            <a:ext cx="3071835" cy="530539"/>
          </a:xfrm>
          <a:prstGeom prst="rect">
            <a:avLst/>
          </a:prstGeom>
          <a:ln>
            <a:noFill/>
          </a:ln>
        </p:spPr>
        <p:txBody>
          <a:bodyPr lIns="83448" tIns="41724" rIns="83448" bIns="41724">
            <a:spAutoFit/>
          </a:bodyPr>
          <a:lstStyle/>
          <a:p>
            <a:pPr algn="ctr">
              <a:defRPr/>
            </a:pPr>
            <a:r>
              <a:rPr lang="es-ES" sz="2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9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3331D-F974-478F-8DC8-9630FA9E4E49}" type="datetime2">
              <a:rPr lang="es-ES" smtClean="0"/>
              <a:pPr/>
              <a:t>lunes, 19 de octubre de 2015</a:t>
            </a:fld>
            <a:endParaRPr lang="fr-FR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2331-1536-4FD3-8537-0B41F3E61F84}" type="slidenum">
              <a:rPr lang="fr-FR" smtClean="0"/>
              <a:pPr/>
              <a:t>31</a:t>
            </a:fld>
            <a:endParaRPr lang="fr-FR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UEDES DEJAR DE FUM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PUEDES DEJAR DE FUMAR</Template>
  <TotalTime>38</TotalTime>
  <Words>280</Words>
  <Application>Microsoft Office PowerPoint</Application>
  <PresentationFormat>Presentación en pantalla (4:3)</PresentationFormat>
  <Paragraphs>37</Paragraphs>
  <Slides>32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PUEDES DEJAR DE FUMAR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4</cp:revision>
  <dcterms:created xsi:type="dcterms:W3CDTF">2015-10-19T12:58:03Z</dcterms:created>
  <dcterms:modified xsi:type="dcterms:W3CDTF">2015-10-19T13:36:17Z</dcterms:modified>
</cp:coreProperties>
</file>