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0"/>
  </p:notesMasterIdLst>
  <p:sldIdLst>
    <p:sldId id="257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258" r:id="rId28"/>
    <p:sldId id="300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99FF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B6F02A-A06B-4560-A45E-0221CF6DE870}" type="slidenum">
              <a:rPr lang="es-ES" smtClean="0"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domingo, 21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5000">
    <p:comb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domingo, 21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5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5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 descr="C:\Users\Jose Luis\Desktop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-214338"/>
            <a:ext cx="9975936" cy="7500990"/>
          </a:xfrm>
          <a:prstGeom prst="rect">
            <a:avLst/>
          </a:prstGeom>
          <a:noFill/>
        </p:spPr>
      </p:pic>
      <p:pic>
        <p:nvPicPr>
          <p:cNvPr id="1026" name="Picture 2" descr="C:\Users\Jose Luis\Desktop\081%20Verbena%20Lanai%20Candy%20Cane%205%20(Goldfisch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32598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1000100" y="714356"/>
            <a:ext cx="6605605" cy="10620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 pitchFamily="82" charset="0"/>
                <a:ea typeface="Tahoma"/>
                <a:cs typeface="Tahoma"/>
              </a:rPr>
              <a:t>PLANTAS  MAGICAS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 pitchFamily="82" charset="0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0825" y="6237288"/>
            <a:ext cx="2511425" cy="32226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>
                <a:solidFill>
                  <a:schemeClr val="bg1"/>
                </a:solidFill>
              </a:rPr>
              <a:t>ERNESTO CORTAZAR</a:t>
            </a: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3850" y="5445125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31913" y="5445125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556608" flipV="1">
            <a:off x="1187450" y="5373688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 dir="vert"/>
    <p:sndAc>
      <p:stSnd>
        <p:snd r:embed="rId2" name="Ernesto-Cortazar-Etername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blog.masalladelaciencia.es/wp-content/ajenjo-ch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7298"/>
          </a:xfrm>
          <a:prstGeom prst="rect">
            <a:avLst/>
          </a:prstGeom>
          <a:noFill/>
        </p:spPr>
      </p:pic>
      <p:sp>
        <p:nvSpPr>
          <p:cNvPr id="8" name="7 Disco magnético"/>
          <p:cNvSpPr/>
          <p:nvPr/>
        </p:nvSpPr>
        <p:spPr>
          <a:xfrm>
            <a:off x="4071934" y="0"/>
            <a:ext cx="4786346" cy="6858000"/>
          </a:xfrm>
          <a:prstGeom prst="flowChartMagneticDisk">
            <a:avLst/>
          </a:prstGeom>
          <a:solidFill>
            <a:srgbClr val="00FFFF">
              <a:alpha val="3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dirty="0" smtClean="0">
              <a:solidFill>
                <a:srgbClr val="FF0000"/>
              </a:solidFill>
              <a:latin typeface="Berlin Sans FB Demi" pitchFamily="34" charset="0"/>
            </a:endParaRPr>
          </a:p>
          <a:p>
            <a:pPr algn="ctr"/>
            <a:endParaRPr lang="es-ES" sz="2400" dirty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Nombre de la Planta : </a:t>
            </a:r>
            <a:r>
              <a:rPr lang="es-ES" sz="2400" b="1" dirty="0" smtClean="0">
                <a:solidFill>
                  <a:schemeClr val="tx1"/>
                </a:solidFill>
                <a:latin typeface="Berlin Sans FB Demi" pitchFamily="34" charset="0"/>
              </a:rPr>
              <a:t>Ajenjo</a:t>
            </a:r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 </a:t>
            </a:r>
          </a:p>
          <a:p>
            <a:pPr algn="ctr"/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Propiedades medicinales : Estimula la vitalidad, el apetito, el hígado y la vesícula biliar</a:t>
            </a:r>
          </a:p>
          <a:p>
            <a:pPr algn="ctr"/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Propiedades Mágicas : Tónico de vitalidad, para después de las sesiones mágicas </a:t>
            </a:r>
          </a:p>
          <a:p>
            <a:pPr algn="ctr"/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Partes a usar : Flores y Hojas </a:t>
            </a:r>
          </a:p>
          <a:p>
            <a:pPr algn="ctr"/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Forma de uso en </a:t>
            </a:r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magia </a:t>
            </a:r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: Infusión: 5 g en 100 ml de agua. </a:t>
            </a:r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Utilícese </a:t>
            </a:r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en conjuros. </a:t>
            </a:r>
            <a:endParaRPr lang="es-ES" sz="24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214942" y="642918"/>
            <a:ext cx="2374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AJENJO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714428"/>
            <a:ext cx="9473375" cy="7858204"/>
          </a:xfrm>
          <a:prstGeom prst="rect">
            <a:avLst/>
          </a:prstGeom>
          <a:noFill/>
        </p:spPr>
      </p:pic>
      <p:sp>
        <p:nvSpPr>
          <p:cNvPr id="6" name="5 Disco magnético"/>
          <p:cNvSpPr/>
          <p:nvPr/>
        </p:nvSpPr>
        <p:spPr>
          <a:xfrm>
            <a:off x="4357686" y="214290"/>
            <a:ext cx="4500594" cy="6143668"/>
          </a:xfrm>
          <a:prstGeom prst="flowChartMagneticDisk">
            <a:avLst/>
          </a:prstGeom>
          <a:solidFill>
            <a:srgbClr val="FF00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2643182"/>
            <a:ext cx="42862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FFFF00"/>
                </a:solidFill>
                <a:latin typeface="Berlin Sans FB Demi" pitchFamily="34" charset="0"/>
              </a:rPr>
              <a:t>Ajo</a:t>
            </a:r>
            <a:endParaRPr lang="es-ES" sz="2000" dirty="0" smtClean="0">
              <a:solidFill>
                <a:srgbClr val="FFFF00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medicinales : Digestivo, </a:t>
            </a:r>
            <a:r>
              <a:rPr lang="es-ES" sz="2000" dirty="0" err="1" smtClean="0">
                <a:solidFill>
                  <a:srgbClr val="FFFF00"/>
                </a:solidFill>
                <a:latin typeface="Berlin Sans FB Demi" pitchFamily="34" charset="0"/>
              </a:rPr>
              <a:t>antiseptico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, purificador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Mágicas : Hechizo protector. Te mantiene fuerte. Hace falta que la familia este junta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Partes a usar : Bulbo (dientes de ajo)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: Colgar en la cocina, el patio o el alfeizar de la ventana </a:t>
            </a:r>
            <a:endParaRPr lang="es-ES" sz="20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072198" y="928670"/>
            <a:ext cx="1330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AJO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5" y="-285776"/>
            <a:ext cx="9880927" cy="7429552"/>
          </a:xfrm>
          <a:prstGeom prst="rect">
            <a:avLst/>
          </a:prstGeom>
          <a:noFill/>
        </p:spPr>
      </p:pic>
      <p:sp>
        <p:nvSpPr>
          <p:cNvPr id="6" name="5 Disco magnético"/>
          <p:cNvSpPr/>
          <p:nvPr/>
        </p:nvSpPr>
        <p:spPr>
          <a:xfrm>
            <a:off x="4286248" y="285728"/>
            <a:ext cx="4500594" cy="6143668"/>
          </a:xfrm>
          <a:prstGeom prst="flowChartMagneticDisk">
            <a:avLst/>
          </a:prstGeom>
          <a:solidFill>
            <a:srgbClr val="FF99FF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2357430"/>
            <a:ext cx="40005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Berlin Sans FB Demi" pitchFamily="34" charset="0"/>
              </a:rPr>
              <a:t>Nombre de la Planta : </a:t>
            </a:r>
            <a:r>
              <a:rPr lang="es-ES" b="1" dirty="0" smtClean="0">
                <a:latin typeface="Berlin Sans FB Demi" pitchFamily="34" charset="0"/>
              </a:rPr>
              <a:t>Albahaca </a:t>
            </a:r>
            <a:endParaRPr lang="es-ES" dirty="0" smtClean="0">
              <a:latin typeface="Berlin Sans FB Demi" pitchFamily="34" charset="0"/>
            </a:endParaRPr>
          </a:p>
          <a:p>
            <a:pPr algn="ctr"/>
            <a:r>
              <a:rPr lang="es-ES" dirty="0" smtClean="0">
                <a:latin typeface="Berlin Sans FB Demi" pitchFamily="34" charset="0"/>
              </a:rPr>
              <a:t>Propiedades medicinales : Abre el apetito, es aromática, tónica, antiinflamatoria, antiséptica y antiespasmódica </a:t>
            </a:r>
          </a:p>
          <a:p>
            <a:pPr algn="ctr"/>
            <a:r>
              <a:rPr lang="es-ES" dirty="0" smtClean="0">
                <a:latin typeface="Berlin Sans FB Demi" pitchFamily="34" charset="0"/>
              </a:rPr>
              <a:t>Propiedades Mágicas : Se la conoce desde tiempos antiguos por su propiedad mágica de traer riqueza </a:t>
            </a:r>
          </a:p>
          <a:p>
            <a:pPr algn="ctr"/>
            <a:r>
              <a:rPr lang="es-ES" dirty="0" smtClean="0">
                <a:latin typeface="Berlin Sans FB Demi" pitchFamily="34" charset="0"/>
              </a:rPr>
              <a:t>Partes a usar : Flores y hojas </a:t>
            </a:r>
          </a:p>
          <a:p>
            <a:pPr algn="ctr"/>
            <a:r>
              <a:rPr lang="es-ES" dirty="0" smtClean="0">
                <a:latin typeface="Berlin Sans FB Demi" pitchFamily="34" charset="0"/>
              </a:rPr>
              <a:t>Forma de uso en </a:t>
            </a:r>
            <a:r>
              <a:rPr lang="es-ES" dirty="0" smtClean="0">
                <a:latin typeface="Berlin Sans FB Demi" pitchFamily="34" charset="0"/>
              </a:rPr>
              <a:t>magia </a:t>
            </a:r>
            <a:r>
              <a:rPr lang="es-ES" dirty="0" smtClean="0">
                <a:latin typeface="Berlin Sans FB Demi" pitchFamily="34" charset="0"/>
              </a:rPr>
              <a:t>: Albahaca en polvo para la riqueza y la prosperidad. Espolvorearla encima de la persona</a:t>
            </a:r>
            <a:endParaRPr lang="es-ES" dirty="0">
              <a:latin typeface="Berlin Sans FB Demi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857752" y="857232"/>
            <a:ext cx="33870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ALBAHACA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1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Jose Luis\Desktop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776"/>
            <a:ext cx="9715568" cy="7291562"/>
          </a:xfrm>
          <a:prstGeom prst="rect">
            <a:avLst/>
          </a:prstGeom>
          <a:noFill/>
        </p:spPr>
      </p:pic>
      <p:sp>
        <p:nvSpPr>
          <p:cNvPr id="6" name="5 Disco magnético"/>
          <p:cNvSpPr/>
          <p:nvPr/>
        </p:nvSpPr>
        <p:spPr>
          <a:xfrm>
            <a:off x="4429124" y="357166"/>
            <a:ext cx="4500594" cy="6143668"/>
          </a:xfrm>
          <a:prstGeom prst="flowChartMagneticDisk">
            <a:avLst/>
          </a:prstGeom>
          <a:solidFill>
            <a:schemeClr val="bg2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2571744"/>
            <a:ext cx="41433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FFFF00"/>
                </a:solidFill>
                <a:latin typeface="Berlin Sans FB Demi" pitchFamily="34" charset="0"/>
              </a:rPr>
              <a:t>Angélica</a:t>
            </a:r>
            <a:endParaRPr lang="es-ES" sz="2000" dirty="0" smtClean="0">
              <a:solidFill>
                <a:srgbClr val="FFFF00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medicinales : Abre el apetito, es digestiva, tónica y antiespasmódica. Es tónica en pequeñas dosis y depresiva en grandes dosis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Mágicas : Esta hierba aporta el don de la templanza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Partes a usar : Raíces y frutos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Forma de uso en magia : En elixir </a:t>
            </a:r>
            <a:endParaRPr lang="es-ES" sz="20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72066" y="857232"/>
            <a:ext cx="31566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ANGÉLICA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Jose Luis\Desktop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500090"/>
            <a:ext cx="10001320" cy="7358090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429124" y="357166"/>
            <a:ext cx="4500594" cy="6143668"/>
          </a:xfrm>
          <a:prstGeom prst="flowChartMagneticDisk">
            <a:avLst/>
          </a:prstGeom>
          <a:solidFill>
            <a:schemeClr val="accent6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rgbClr val="00FFFF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rgbClr val="00FFFF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Nombre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de la Planta : </a:t>
            </a:r>
            <a:r>
              <a:rPr lang="es-ES" sz="2000" b="1" dirty="0" smtClean="0">
                <a:solidFill>
                  <a:srgbClr val="00FFFF"/>
                </a:solidFill>
                <a:latin typeface="Berlin Sans FB Demi" pitchFamily="34" charset="0"/>
              </a:rPr>
              <a:t>Anís</a:t>
            </a:r>
            <a:endParaRPr lang="es-ES" sz="2000" dirty="0" smtClean="0">
              <a:solidFill>
                <a:srgbClr val="00FFFF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Propiedades medicinales : Digestivo, estimulante, tónico, sedativo en casos de insomnio y nerviosismo 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Propiedades Mágicas : El aroma del fruto de esta hierba tiene el poder de despertar energías sutiles necesarias para la magia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Partes a usar </a:t>
            </a:r>
            <a:r>
              <a:rPr lang="es-ES" sz="2000" b="1" dirty="0" smtClean="0">
                <a:solidFill>
                  <a:srgbClr val="00FFFF"/>
                </a:solidFill>
                <a:latin typeface="Berlin Sans FB Demi" pitchFamily="34" charset="0"/>
              </a:rPr>
              <a:t>: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 Frutos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: Envuelve los frutos en tela de lino para vestidos mágicos </a:t>
            </a: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5000628" y="2571744"/>
            <a:ext cx="39290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000760" y="928670"/>
            <a:ext cx="1598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ANÍS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594734" cy="7572428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429124" y="357166"/>
            <a:ext cx="4500594" cy="6143668"/>
          </a:xfrm>
          <a:prstGeom prst="flowChartMagneticDisk">
            <a:avLst/>
          </a:prstGeom>
          <a:solidFill>
            <a:schemeClr val="accent6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786314" y="2428868"/>
            <a:ext cx="378618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00FFFF"/>
                </a:solidFill>
                <a:latin typeface="Berlin Sans FB Demi" pitchFamily="34" charset="0"/>
              </a:rPr>
              <a:t>Artemisa</a:t>
            </a:r>
            <a:endParaRPr lang="es-ES" sz="2000" dirty="0" smtClean="0">
              <a:solidFill>
                <a:srgbClr val="00FFFF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Propiedades medicinales : Abre el apetito, es digestiva y sedativa 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Propiedades Mágicas : Es la hierba del viajero. Protege los viajes y las vacaciones seguras y felices 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Partes a usar : Rizomas y hojas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: Guárdalas en un saquito y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llévalo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contigo</a:t>
            </a:r>
            <a:endParaRPr lang="es-ES" sz="2000" dirty="0">
              <a:solidFill>
                <a:srgbClr val="00FFFF"/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143504" y="1071546"/>
            <a:ext cx="3248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ARTEMISA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ose Luis\Desktop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0404" y="-285776"/>
            <a:ext cx="10079857" cy="7572428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429124" y="357166"/>
            <a:ext cx="4500594" cy="6143668"/>
          </a:xfrm>
          <a:prstGeom prst="flowChartMagneticDisk">
            <a:avLst/>
          </a:prstGeom>
          <a:solidFill>
            <a:srgbClr val="D816CA">
              <a:alpha val="3568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500562" y="2571744"/>
            <a:ext cx="44291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Berlin Sans FB Demi" pitchFamily="34" charset="0"/>
              </a:rPr>
              <a:t>Nombre de la Planta : </a:t>
            </a:r>
            <a:r>
              <a:rPr lang="es-ES" b="1" dirty="0" smtClean="0">
                <a:latin typeface="Berlin Sans FB Demi" pitchFamily="34" charset="0"/>
              </a:rPr>
              <a:t>Bálsamo (melisa)</a:t>
            </a:r>
            <a:endParaRPr lang="es-ES" dirty="0" smtClean="0">
              <a:latin typeface="Berlin Sans FB Demi" pitchFamily="34" charset="0"/>
            </a:endParaRPr>
          </a:p>
          <a:p>
            <a:pPr algn="ctr"/>
            <a:r>
              <a:rPr lang="es-ES" dirty="0" smtClean="0">
                <a:latin typeface="Berlin Sans FB Demi" pitchFamily="34" charset="0"/>
              </a:rPr>
              <a:t>Propiedades medicinales : Digestivo, sedativo, útil para las molestias femeninas y los problemas nerviosos, purificador y descongestionador de la piel </a:t>
            </a:r>
          </a:p>
          <a:p>
            <a:pPr algn="ctr"/>
            <a:r>
              <a:rPr lang="es-ES" dirty="0" smtClean="0">
                <a:latin typeface="Berlin Sans FB Demi" pitchFamily="34" charset="0"/>
              </a:rPr>
              <a:t>Propiedades Mágicas : Suaviza las heridas y temores en los conjuros relacionados con los desengaños amorosos</a:t>
            </a:r>
          </a:p>
          <a:p>
            <a:pPr algn="ctr"/>
            <a:r>
              <a:rPr lang="es-ES" dirty="0" smtClean="0">
                <a:latin typeface="Berlin Sans FB Demi" pitchFamily="34" charset="0"/>
              </a:rPr>
              <a:t>Partes a usar : Flores y hojas</a:t>
            </a:r>
          </a:p>
          <a:p>
            <a:pPr algn="ctr"/>
            <a:r>
              <a:rPr lang="es-ES" dirty="0" smtClean="0">
                <a:latin typeface="Berlin Sans FB Demi" pitchFamily="34" charset="0"/>
              </a:rPr>
              <a:t>Forma de uso en </a:t>
            </a:r>
            <a:r>
              <a:rPr lang="es-ES" dirty="0" smtClean="0">
                <a:latin typeface="Berlin Sans FB Demi" pitchFamily="34" charset="0"/>
              </a:rPr>
              <a:t>magia </a:t>
            </a:r>
            <a:r>
              <a:rPr lang="es-ES" dirty="0" smtClean="0">
                <a:latin typeface="Berlin Sans FB Demi" pitchFamily="34" charset="0"/>
              </a:rPr>
              <a:t>: Infusión: 0,5 g por 100 ml de agua. Bébase durante el conjuro</a:t>
            </a:r>
            <a:endParaRPr lang="es-ES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143504" y="1000108"/>
            <a:ext cx="3136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BALSAMO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Jose Luis\Desktop\Image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285776"/>
            <a:ext cx="9734550" cy="7572428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357686" y="357166"/>
            <a:ext cx="4500594" cy="6143668"/>
          </a:xfrm>
          <a:prstGeom prst="flowChartMagneticDisk">
            <a:avLst/>
          </a:prstGeom>
          <a:solidFill>
            <a:srgbClr val="00B0F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572000" y="2285992"/>
            <a:ext cx="41433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Bardana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Diurética, purgativa, antiséptica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Para la magia de purificación, cuando te sientas mal o muy negativo contigo mismo o los </a:t>
            </a:r>
            <a:r>
              <a:rPr lang="es-ES" sz="2000" dirty="0" smtClean="0">
                <a:latin typeface="Berlin Sans FB Demi" pitchFamily="34" charset="0"/>
              </a:rPr>
              <a:t>demás 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Raíz y hojas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smtClean="0">
                <a:latin typeface="Berlin Sans FB Demi" pitchFamily="34" charset="0"/>
              </a:rPr>
              <a:t>magia </a:t>
            </a:r>
            <a:r>
              <a:rPr lang="es-ES" sz="2000" dirty="0" smtClean="0">
                <a:latin typeface="Berlin Sans FB Demi" pitchFamily="34" charset="0"/>
              </a:rPr>
              <a:t>: Decocción de la raíz: 100 gr en un litro de agua. Aplicar sobre el rostro. Al enjuagar, pronuncia palabras de purificación </a:t>
            </a:r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72066" y="928670"/>
            <a:ext cx="31368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BARDANA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ose Luis\Desktop\Imagen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357214"/>
            <a:ext cx="9637722" cy="7715304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286248" y="357166"/>
            <a:ext cx="4500594" cy="6357982"/>
          </a:xfrm>
          <a:prstGeom prst="flowChartMagneticDisk">
            <a:avLst/>
          </a:prstGeom>
          <a:solidFill>
            <a:srgbClr val="FFC0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5" name="4 Rectángulo"/>
          <p:cNvSpPr/>
          <p:nvPr/>
        </p:nvSpPr>
        <p:spPr>
          <a:xfrm>
            <a:off x="4429124" y="2500306"/>
            <a:ext cx="428624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Enula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Para el tratamiento del hígado, los riñones, el sistema respiratorio y problemas cutáneos como picazón, eczema y herpes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Tiene la propiedad de hacer desaparecer vibraciones violentas y coléricas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Rizoma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smtClean="0">
                <a:latin typeface="Berlin Sans FB Demi" pitchFamily="34" charset="0"/>
              </a:rPr>
              <a:t>magia </a:t>
            </a:r>
            <a:r>
              <a:rPr lang="es-ES" sz="2000" dirty="0" smtClean="0">
                <a:latin typeface="Berlin Sans FB Demi" pitchFamily="34" charset="0"/>
              </a:rPr>
              <a:t>: Esconde un saquito de hierba seca en la habitación</a:t>
            </a:r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500694" y="1214422"/>
            <a:ext cx="21771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ENULA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Imagen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776"/>
            <a:ext cx="9744808" cy="7429552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286248" y="357166"/>
            <a:ext cx="4500594" cy="6357982"/>
          </a:xfrm>
          <a:prstGeom prst="flowChartMagneticDisk">
            <a:avLst/>
          </a:prstGeom>
          <a:solidFill>
            <a:srgbClr val="7030A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5286380" y="1071546"/>
            <a:ext cx="23596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ESPINO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00562" y="2571744"/>
            <a:ext cx="41433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00FF99"/>
                </a:solidFill>
                <a:latin typeface="Berlin Sans FB Demi" pitchFamily="34" charset="0"/>
              </a:rPr>
              <a:t>Espino</a:t>
            </a:r>
            <a:endParaRPr lang="es-ES" sz="2000" dirty="0" smtClean="0">
              <a:solidFill>
                <a:srgbClr val="00FF99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Propiedades medicinales : Normaliza la presión sanguínea y regulariza la piel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Propiedades Mágicas : Aporta éxito y felicidad en toda clase de cuestiones laborales 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Partes a usar : Flores y frutos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: Infusión: 1 g en 100 ml de agua. Bébelo durante el conjuro </a:t>
            </a:r>
            <a:endParaRPr lang="es-ES" sz="2000" dirty="0">
              <a:solidFill>
                <a:srgbClr val="00FF99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Jose Luis\Desktop\Imag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3" y="-285776"/>
            <a:ext cx="9640160" cy="7429552"/>
          </a:xfrm>
          <a:prstGeom prst="rect">
            <a:avLst/>
          </a:prstGeom>
          <a:noFill/>
        </p:spPr>
      </p:pic>
      <p:sp>
        <p:nvSpPr>
          <p:cNvPr id="4" name="3 Disco magnético"/>
          <p:cNvSpPr/>
          <p:nvPr/>
        </p:nvSpPr>
        <p:spPr>
          <a:xfrm>
            <a:off x="4286248" y="500018"/>
            <a:ext cx="4500594" cy="6357982"/>
          </a:xfrm>
          <a:prstGeom prst="flowChartMagneticDisk">
            <a:avLst/>
          </a:prstGeom>
          <a:solidFill>
            <a:srgbClr val="FFC0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5" name="4 Rectángulo"/>
          <p:cNvSpPr/>
          <p:nvPr/>
        </p:nvSpPr>
        <p:spPr>
          <a:xfrm>
            <a:off x="4429124" y="2857496"/>
            <a:ext cx="407193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Hamamelis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Descongestionador del aparato genital, refresca y tonifica la piel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Proporciona encanto y atractivo. Le convierte en irresistible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Hojas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smtClean="0">
                <a:latin typeface="Berlin Sans FB Demi" pitchFamily="34" charset="0"/>
              </a:rPr>
              <a:t>magia </a:t>
            </a:r>
            <a:r>
              <a:rPr lang="es-ES" sz="2000" dirty="0" smtClean="0">
                <a:latin typeface="Berlin Sans FB Demi" pitchFamily="34" charset="0"/>
              </a:rPr>
              <a:t>: Arroja un puñado de hojas en el agua del baño</a:t>
            </a:r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43438" y="1214422"/>
            <a:ext cx="3874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HAMAMELIS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flor-del-laur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286248" y="500018"/>
            <a:ext cx="4500594" cy="6357982"/>
          </a:xfrm>
          <a:prstGeom prst="flowChartMagneticDisk">
            <a:avLst/>
          </a:prstGeom>
          <a:solidFill>
            <a:schemeClr val="accent6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500562" y="3000372"/>
            <a:ext cx="407193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00FFFF"/>
                </a:solidFill>
                <a:latin typeface="Berlin Sans FB Demi" pitchFamily="34" charset="0"/>
              </a:rPr>
              <a:t>Laurel</a:t>
            </a:r>
            <a:endParaRPr lang="es-ES" sz="2000" dirty="0" smtClean="0">
              <a:solidFill>
                <a:srgbClr val="00FFFF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Propiedades medicinales : Aromático, favorece la digestión, tónico, purificador, suavizador 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Propiedades Mágicas : Favorece la fama y el éxito en tus actividades 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Partes a usar : Hojas y frutos </a:t>
            </a:r>
          </a:p>
          <a:p>
            <a:pPr algn="ctr"/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00FFFF"/>
                </a:solidFill>
                <a:latin typeface="Berlin Sans FB Demi" pitchFamily="34" charset="0"/>
              </a:rPr>
              <a:t>: Convoca al aire con una corona de laurel sobre la cabeza</a:t>
            </a:r>
            <a:endParaRPr lang="es-ES" sz="2000" dirty="0">
              <a:solidFill>
                <a:srgbClr val="00FFFF"/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57818" y="1142984"/>
            <a:ext cx="23977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LAUREL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071934" y="214290"/>
            <a:ext cx="4714908" cy="6643710"/>
          </a:xfrm>
          <a:prstGeom prst="flowChartMagneticDisk">
            <a:avLst/>
          </a:prstGeom>
          <a:solidFill>
            <a:schemeClr val="accent6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rgbClr val="00FF99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Nombre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de la Planta : </a:t>
            </a:r>
            <a:r>
              <a:rPr lang="es-ES" sz="2000" b="1" dirty="0" smtClean="0">
                <a:solidFill>
                  <a:srgbClr val="00FF99"/>
                </a:solidFill>
                <a:latin typeface="Berlin Sans FB Demi" pitchFamily="34" charset="0"/>
              </a:rPr>
              <a:t>Malva</a:t>
            </a:r>
            <a:endParaRPr lang="es-ES" sz="2000" dirty="0" smtClean="0">
              <a:solidFill>
                <a:srgbClr val="00FF99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Propiedades medicinales : Combate inflamaciones e irritaciones del aparato respiratorio. Contra la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hinchazón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de ojos 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Propiedades Mágicas : Suaviza el carácter. A la mujer, la hace más suave y femenina. Al hombre le hace apreciar los pequeños placeres y la belleza de la vida 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Partes a usar : Flores y hojas 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: Prepara una decocción de flores y hojas.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Añádela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al baño </a:t>
            </a: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714876" y="2428868"/>
            <a:ext cx="44291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429256" y="928670"/>
            <a:ext cx="2273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MALVA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manzanilla-370x182.jpg"/>
          <p:cNvPicPr>
            <a:picLocks noChangeAspect="1" noChangeArrowheads="1"/>
          </p:cNvPicPr>
          <p:nvPr/>
        </p:nvPicPr>
        <p:blipFill>
          <a:blip r:embed="rId3"/>
          <a:srcRect r="266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000496" y="214290"/>
            <a:ext cx="4714908" cy="6643710"/>
          </a:xfrm>
          <a:prstGeom prst="flowChartMagneticDisk">
            <a:avLst/>
          </a:prstGeom>
          <a:solidFill>
            <a:srgbClr val="FFFF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214810" y="2571744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Manzanilla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/>
            </a:r>
            <a:b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</a:br>
            <a:endParaRPr lang="es-ES" sz="2000" dirty="0" smtClean="0">
              <a:solidFill>
                <a:schemeClr val="accent6">
                  <a:lumMod val="75000"/>
                </a:schemeClr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Propiedades medicinales : Digestiva, sedativa, antiinflamatoria de la piel. Buena para lavar llagas abiertas y ojos. </a:t>
            </a:r>
          </a:p>
          <a:p>
            <a:pPr algn="ctr"/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Propiedades Mágicas : Prepara la mente y el cuerpo para las operaciones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mágicas.</a:t>
            </a:r>
            <a:endParaRPr lang="es-ES" sz="2000" dirty="0" smtClean="0">
              <a:solidFill>
                <a:schemeClr val="accent6">
                  <a:lumMod val="75000"/>
                </a:schemeClr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Partes a usar : Flores</a:t>
            </a:r>
          </a:p>
          <a:p>
            <a:pPr algn="ctr"/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latin typeface="Berlin Sans FB Demi" pitchFamily="34" charset="0"/>
              </a:rPr>
              <a:t>: Infusión: 4 g en 100 ml de agua. </a:t>
            </a:r>
            <a:endParaRPr lang="es-ES" sz="2000" dirty="0">
              <a:solidFill>
                <a:schemeClr val="accent6">
                  <a:lumMod val="7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357686" y="1000108"/>
            <a:ext cx="4126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MANZANILLA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comb dir="vert"/>
    <p:sndAc>
      <p:stSnd>
        <p:snd r:embed="rId2" name="Ernesto-Cortazar-Venu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Mint-leaves-2007.jpg"/>
          <p:cNvPicPr>
            <a:picLocks noChangeAspect="1" noChangeArrowheads="1"/>
          </p:cNvPicPr>
          <p:nvPr/>
        </p:nvPicPr>
        <p:blipFill>
          <a:blip r:embed="rId2"/>
          <a:srcRect l="9581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429124" y="214290"/>
            <a:ext cx="4357718" cy="6643710"/>
          </a:xfrm>
          <a:prstGeom prst="flowChartMagneticDisk">
            <a:avLst/>
          </a:prstGeom>
          <a:solidFill>
            <a:srgbClr val="FFFF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5500694" y="1000108"/>
            <a:ext cx="23263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MENTA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2928934"/>
            <a:ext cx="43577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</a:t>
            </a:r>
            <a:r>
              <a:rPr lang="es-ES" sz="2000" dirty="0" smtClean="0">
                <a:latin typeface="Berlin Sans FB Demi" pitchFamily="34" charset="0"/>
              </a:rPr>
              <a:t>ombre </a:t>
            </a:r>
            <a:r>
              <a:rPr lang="es-ES" sz="2000" dirty="0" smtClean="0">
                <a:latin typeface="Berlin Sans FB Demi" pitchFamily="34" charset="0"/>
              </a:rPr>
              <a:t>de la Planta : </a:t>
            </a:r>
            <a:r>
              <a:rPr lang="es-ES" sz="2000" b="1" dirty="0" smtClean="0">
                <a:latin typeface="Berlin Sans FB Demi" pitchFamily="34" charset="0"/>
              </a:rPr>
              <a:t>Menta 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Tónico; indicada en casos de problemas nerviosos y calambres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Suaviza el ardor de las emociones y/o situaciones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Flores y hojas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smtClean="0">
                <a:latin typeface="Berlin Sans FB Demi" pitchFamily="34" charset="0"/>
              </a:rPr>
              <a:t>magia </a:t>
            </a:r>
            <a:r>
              <a:rPr lang="es-ES" sz="2000" dirty="0" smtClean="0">
                <a:latin typeface="Berlin Sans FB Demi" pitchFamily="34" charset="0"/>
              </a:rPr>
              <a:t>: Infusión: 1-2 g en 100 ml de agua</a:t>
            </a:r>
            <a:endParaRPr lang="es-ES" sz="2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oregano-romero-antifungico_1_12820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26" y="0"/>
            <a:ext cx="10072726" cy="7260251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143372" y="285728"/>
            <a:ext cx="4786346" cy="6572272"/>
          </a:xfrm>
          <a:prstGeom prst="flowChartMagneticDisk">
            <a:avLst/>
          </a:prstGeom>
          <a:solidFill>
            <a:schemeClr val="accent6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sz="2000" dirty="0"/>
          </a:p>
        </p:txBody>
      </p:sp>
      <p:sp>
        <p:nvSpPr>
          <p:cNvPr id="4" name="3 Rectángulo"/>
          <p:cNvSpPr/>
          <p:nvPr/>
        </p:nvSpPr>
        <p:spPr>
          <a:xfrm>
            <a:off x="4429124" y="2500306"/>
            <a:ext cx="428624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Nombre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de la Planta : </a:t>
            </a:r>
            <a:r>
              <a:rPr lang="es-ES" sz="2000" b="1" dirty="0" smtClean="0">
                <a:solidFill>
                  <a:srgbClr val="00FF99"/>
                </a:solidFill>
                <a:latin typeface="Berlin Sans FB Demi" pitchFamily="34" charset="0"/>
              </a:rPr>
              <a:t>Orégano</a:t>
            </a:r>
            <a:endParaRPr lang="es-ES" sz="2000" dirty="0" smtClean="0">
              <a:solidFill>
                <a:srgbClr val="00FF99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Propiedades medicinales : Aromático, digestivo, sedativo para los dolores de cabeza y calambres 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Propiedades Mágicas : Como en la antigüedad esta hierba acompaña a los muertos en sus viajes a otros mundos. También ayuda a aceptar cambios profundos en la vida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Partes a usar : Flores</a:t>
            </a:r>
          </a:p>
          <a:p>
            <a:pPr algn="ctr"/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: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Quemar </a:t>
            </a:r>
            <a:r>
              <a:rPr lang="es-ES" sz="2000" dirty="0" smtClean="0">
                <a:solidFill>
                  <a:srgbClr val="00FF99"/>
                </a:solidFill>
                <a:latin typeface="Berlin Sans FB Demi" pitchFamily="34" charset="0"/>
              </a:rPr>
              <a:t>cuando algo se acabe o alguien muera.</a:t>
            </a:r>
            <a:endParaRPr lang="es-ES" sz="2000" dirty="0">
              <a:solidFill>
                <a:srgbClr val="00FF99"/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857752" y="1214422"/>
            <a:ext cx="3201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ORÉGANO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imagesCA5Z6P1D.jpg"/>
          <p:cNvPicPr>
            <a:picLocks noChangeAspect="1" noChangeArrowheads="1"/>
          </p:cNvPicPr>
          <p:nvPr/>
        </p:nvPicPr>
        <p:blipFill>
          <a:blip r:embed="rId3"/>
          <a:srcRect b="6796"/>
          <a:stretch>
            <a:fillRect/>
          </a:stretch>
        </p:blipFill>
        <p:spPr bwMode="auto">
          <a:xfrm>
            <a:off x="0" y="0"/>
            <a:ext cx="9446956" cy="6858000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143372" y="285728"/>
            <a:ext cx="4786346" cy="6572272"/>
          </a:xfrm>
          <a:prstGeom prst="flowChartMagneticDisk">
            <a:avLst/>
          </a:prstGeom>
          <a:solidFill>
            <a:srgbClr val="FFFF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5286380" y="928670"/>
            <a:ext cx="24622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ORTIGA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143372" y="2357430"/>
            <a:ext cx="47863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Ortiga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Diurética, purificadora, antiinflamatoria del sistema digestivo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Resuelve situaciones incómodas, celos, envidia, murmuraciones.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Parte superior de la planta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err="1" smtClean="0">
                <a:latin typeface="Berlin Sans FB Demi" pitchFamily="34" charset="0"/>
              </a:rPr>
              <a:t>mágia</a:t>
            </a:r>
            <a:r>
              <a:rPr lang="es-ES" sz="2000" dirty="0" smtClean="0">
                <a:latin typeface="Berlin Sans FB Demi" pitchFamily="34" charset="0"/>
              </a:rPr>
              <a:t> : Infusión: 50 </a:t>
            </a:r>
            <a:r>
              <a:rPr lang="es-ES" sz="2000" dirty="0" err="1" smtClean="0">
                <a:latin typeface="Berlin Sans FB Demi" pitchFamily="34" charset="0"/>
              </a:rPr>
              <a:t>grs</a:t>
            </a:r>
            <a:r>
              <a:rPr lang="es-ES" sz="2000" dirty="0" smtClean="0">
                <a:latin typeface="Berlin Sans FB Demi" pitchFamily="34" charset="0"/>
              </a:rPr>
              <a:t> de flores en un litro de agua hirviendo; dejar que repose durante 10 minutos y rociar la habitación o las personas implicadas.</a:t>
            </a:r>
            <a:endParaRPr lang="es-ES" sz="2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perej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Disco magnético"/>
          <p:cNvSpPr/>
          <p:nvPr/>
        </p:nvSpPr>
        <p:spPr>
          <a:xfrm>
            <a:off x="4143372" y="285728"/>
            <a:ext cx="4786346" cy="6572272"/>
          </a:xfrm>
          <a:prstGeom prst="flowChartMagneticDisk">
            <a:avLst/>
          </a:prstGeom>
          <a:solidFill>
            <a:schemeClr val="accent6">
              <a:lumMod val="40000"/>
              <a:lumOff val="60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14810" y="2428868"/>
            <a:ext cx="49291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FFFF00"/>
                </a:solidFill>
                <a:latin typeface="Berlin Sans FB Demi" pitchFamily="34" charset="0"/>
              </a:rPr>
              <a:t>Perejil</a:t>
            </a:r>
            <a:endParaRPr lang="es-ES" sz="2000" dirty="0" smtClean="0">
              <a:solidFill>
                <a:srgbClr val="FFFF00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medicinales : Abre el apetito, es expectorante y diurética, regulariza el ciclo menstrual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Mágicas : Bueno para conjuros relacionados con el bienestar físico; restaura la salud, fuerza y la vitalidad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Partes a usar : Semillas y hojas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: Convoca el elemento tierra y bebe una infusión de perejil. También se puede utilizar junto con otras hierbas para beber.</a:t>
            </a:r>
            <a:endParaRPr lang="es-ES" sz="20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429256" y="1000108"/>
            <a:ext cx="2371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PEREJIL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rom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143372" y="285728"/>
            <a:ext cx="4786346" cy="6572272"/>
          </a:xfrm>
          <a:prstGeom prst="flowChartMagneticDisk">
            <a:avLst/>
          </a:prstGeom>
          <a:solidFill>
            <a:schemeClr val="accent2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14810" y="250030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FFFF00"/>
                </a:solidFill>
                <a:latin typeface="Berlin Sans FB Demi" pitchFamily="34" charset="0"/>
              </a:rPr>
              <a:t>Romero</a:t>
            </a:r>
            <a:endParaRPr lang="es-ES" sz="2000" dirty="0" smtClean="0">
              <a:solidFill>
                <a:srgbClr val="FFFF00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medicinales : Antiséptico,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antiespasmódico,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estimulante, bueno para la memoria y el cabello.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Mágicas : Esta hierba feliz aporta satisfacción y amor.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Partes a usar : Ramitas y hojas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: Añadirlo al agua del baño solo o con tomillo. Colgar una ramita en la habitación de los niños para asegurar un desarrollo seguro y feliz </a:t>
            </a:r>
            <a:endParaRPr lang="es-ES" sz="20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214942" y="857232"/>
            <a:ext cx="28690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ROMERO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357686" y="285728"/>
            <a:ext cx="4572032" cy="6000792"/>
          </a:xfrm>
          <a:prstGeom prst="flowChartMagneticDisk">
            <a:avLst/>
          </a:prstGeom>
          <a:solidFill>
            <a:srgbClr val="FFFF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572000" y="2500306"/>
            <a:ext cx="42862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Salvia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Antiinflamatoria, astringente, balsámica, antiséptica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Proporciona salud y belleza. Siempre es aconsejable para mejorar la magia en general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Hojas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err="1" smtClean="0">
                <a:latin typeface="Berlin Sans FB Demi" pitchFamily="34" charset="0"/>
              </a:rPr>
              <a:t>mágia</a:t>
            </a:r>
            <a:r>
              <a:rPr lang="es-ES" sz="2000" dirty="0" smtClean="0">
                <a:latin typeface="Berlin Sans FB Demi" pitchFamily="34" charset="0"/>
              </a:rPr>
              <a:t> : Infusión: 1 g en 100 ml de agua </a:t>
            </a:r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429256" y="928670"/>
            <a:ext cx="22140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SALVIA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DAPHNE CNEORUN - FLOR DEL PAST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071934" y="214290"/>
            <a:ext cx="4786346" cy="6357982"/>
          </a:xfrm>
          <a:prstGeom prst="flowChartMagneticDisk">
            <a:avLst/>
          </a:prstGeom>
          <a:solidFill>
            <a:srgbClr val="FFFF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143372" y="2571744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Tercianaria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Buena para los espasmos, convulsiones, inquietud; hace aparecer la menstruación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Para relajarse antes de una ocasión importante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Toda la planta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err="1" smtClean="0">
                <a:latin typeface="Berlin Sans FB Demi" pitchFamily="34" charset="0"/>
              </a:rPr>
              <a:t>mágia</a:t>
            </a:r>
            <a:r>
              <a:rPr lang="es-ES" sz="2000" dirty="0" smtClean="0">
                <a:latin typeface="Berlin Sans FB Demi" pitchFamily="34" charset="0"/>
              </a:rPr>
              <a:t> : Infusión: 5 g en 100 ml de agua. Mantener en remojo durante 30 minutos. Utilizar en conjuros</a:t>
            </a:r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429124" y="857232"/>
            <a:ext cx="4163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TERCIANARIA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4-Tomillo_en_fl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902" cy="6858000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143372" y="285728"/>
            <a:ext cx="4786346" cy="6572272"/>
          </a:xfrm>
          <a:prstGeom prst="flowChartMagneticDisk">
            <a:avLst/>
          </a:prstGeom>
          <a:solidFill>
            <a:srgbClr val="00B0F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86248" y="264318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Tomillo </a:t>
            </a:r>
            <a:endParaRPr lang="es-ES" sz="2000" dirty="0" smtClean="0">
              <a:solidFill>
                <a:schemeClr val="accent2">
                  <a:lumMod val="50000"/>
                </a:schemeClr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Propiedades medicinales : Expectorante, antiséptico, tónico, para la gastritis, la falta de apetito, y para realizar enjuagues bucales </a:t>
            </a:r>
          </a:p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Propiedades Mágicas : Inspira valor y fortaleza. Utilizar en situaciones difíciles. </a:t>
            </a:r>
          </a:p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Partes a usar : Hojas </a:t>
            </a:r>
          </a:p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Forma de uso en </a:t>
            </a:r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magia </a:t>
            </a:r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Berlin Sans FB Demi" pitchFamily="34" charset="0"/>
              </a:rPr>
              <a:t>: Echar al agua del baño un puñado de hierba con sus flores. </a:t>
            </a:r>
            <a:endParaRPr lang="es-ES" sz="2000" dirty="0">
              <a:solidFill>
                <a:schemeClr val="accent2">
                  <a:lumMod val="50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143504" y="1000108"/>
            <a:ext cx="2854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TOMILLO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valeriana-supina-0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3" y="0"/>
            <a:ext cx="9144002" cy="6858000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572000" y="285728"/>
            <a:ext cx="4357718" cy="6143668"/>
          </a:xfrm>
          <a:prstGeom prst="flowChartMagneticDisk">
            <a:avLst/>
          </a:prstGeom>
          <a:solidFill>
            <a:srgbClr val="92D05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857752" y="2500306"/>
            <a:ext cx="40004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latin typeface="Berlin Sans FB Demi" pitchFamily="34" charset="0"/>
              </a:rPr>
              <a:t>Valeriana 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medicinales : Tranquilizante, hipnótica, sedante del sistema nervioso, 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anti  neurálgica </a:t>
            </a:r>
            <a:endParaRPr lang="es-ES" sz="2000" dirty="0" smtClean="0"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Propiedades Mágicas : Para conjuros de sueños y reconciliación 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Partes a usar : Rizoma</a:t>
            </a:r>
          </a:p>
          <a:p>
            <a:pPr algn="ctr"/>
            <a:r>
              <a:rPr lang="es-ES" sz="2000" dirty="0" smtClean="0">
                <a:latin typeface="Berlin Sans FB Demi" pitchFamily="34" charset="0"/>
              </a:rPr>
              <a:t>Forma de uso en </a:t>
            </a:r>
            <a:r>
              <a:rPr lang="es-ES" sz="2000" dirty="0" smtClean="0">
                <a:latin typeface="Berlin Sans FB Demi" pitchFamily="34" charset="0"/>
              </a:rPr>
              <a:t>magia </a:t>
            </a:r>
            <a:r>
              <a:rPr lang="es-ES" sz="2000" dirty="0" smtClean="0">
                <a:latin typeface="Berlin Sans FB Demi" pitchFamily="34" charset="0"/>
              </a:rPr>
              <a:t>: Infusión: 1 g en 100 ml de agua </a:t>
            </a:r>
            <a:endParaRPr lang="es-ES" sz="2000" dirty="0"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929190" y="857232"/>
            <a:ext cx="3536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VALERIANA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verb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Disco magnético"/>
          <p:cNvSpPr/>
          <p:nvPr/>
        </p:nvSpPr>
        <p:spPr>
          <a:xfrm>
            <a:off x="4143372" y="285728"/>
            <a:ext cx="4786346" cy="6572272"/>
          </a:xfrm>
          <a:prstGeom prst="flowChartMagneticDisk">
            <a:avLst/>
          </a:prstGeom>
          <a:solidFill>
            <a:srgbClr val="D816CA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 smtClean="0">
              <a:solidFill>
                <a:schemeClr val="tx1"/>
              </a:solidFill>
              <a:latin typeface="Berlin Sans FB Demi" pitchFamily="34" charset="0"/>
            </a:endParaRPr>
          </a:p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86248" y="2786058"/>
            <a:ext cx="4572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Nombre de la Planta : </a:t>
            </a:r>
            <a:r>
              <a:rPr lang="es-ES" sz="2000" b="1" dirty="0" smtClean="0">
                <a:solidFill>
                  <a:srgbClr val="FFFF00"/>
                </a:solidFill>
                <a:latin typeface="Berlin Sans FB Demi" pitchFamily="34" charset="0"/>
              </a:rPr>
              <a:t>Verbena</a:t>
            </a:r>
            <a:endParaRPr lang="es-ES" sz="2000" dirty="0" smtClean="0">
              <a:solidFill>
                <a:srgbClr val="FFFF00"/>
              </a:solidFill>
              <a:latin typeface="Berlin Sans FB Demi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medicinales : Astringente, diurética, digestiva, purificadora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Propiedades Mágicas : Los druidas la emplearon como planta mágica para los conjuros. Utilízala para abrirse a un nuevo amor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Partes a usar : Toda la planta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Forma de uso en </a:t>
            </a:r>
            <a:r>
              <a:rPr lang="es-ES" sz="2000" dirty="0" err="1" smtClean="0">
                <a:solidFill>
                  <a:srgbClr val="FFFF00"/>
                </a:solidFill>
                <a:latin typeface="Berlin Sans FB Demi" pitchFamily="34" charset="0"/>
              </a:rPr>
              <a:t>mágia</a:t>
            </a:r>
            <a:r>
              <a:rPr lang="es-ES" sz="2000" dirty="0" smtClean="0">
                <a:solidFill>
                  <a:srgbClr val="FFFF00"/>
                </a:solidFill>
                <a:latin typeface="Berlin Sans FB Demi" pitchFamily="34" charset="0"/>
              </a:rPr>
              <a:t> : Infusión: 5 g en 100 ml de agua</a:t>
            </a:r>
            <a:endParaRPr lang="es-ES" sz="20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628" y="1000108"/>
            <a:ext cx="36150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VERBENA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verbena-mix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3825"/>
            <a:ext cx="9144000" cy="6981825"/>
          </a:xfrm>
          <a:prstGeom prst="rect">
            <a:avLst/>
          </a:prstGeom>
          <a:noFill/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500034" y="-285776"/>
            <a:ext cx="5286412" cy="40719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b="1" kern="10" dirty="0" smtClean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00FF99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99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99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99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99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5475288"/>
            <a:ext cx="938189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46</TotalTime>
  <Words>1562</Words>
  <Application>Microsoft Office PowerPoint</Application>
  <PresentationFormat>Presentación en pantalla (4:3)</PresentationFormat>
  <Paragraphs>213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2013-07-21T14:57:27Z</dcterms:created>
  <dcterms:modified xsi:type="dcterms:W3CDTF">2013-07-21T15:43:30Z</dcterms:modified>
</cp:coreProperties>
</file>