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activeX/activeX2.xml" ContentType="application/vnd.ms-office.activeX+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activeX/activeX1.xml" ContentType="application/vnd.ms-office.activeX+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0"/>
  </p:notesMasterIdLst>
  <p:sldIdLst>
    <p:sldId id="285" r:id="rId3"/>
    <p:sldId id="265" r:id="rId4"/>
    <p:sldId id="258" r:id="rId5"/>
    <p:sldId id="284" r:id="rId6"/>
    <p:sldId id="271" r:id="rId7"/>
    <p:sldId id="259" r:id="rId8"/>
    <p:sldId id="277" r:id="rId9"/>
    <p:sldId id="269" r:id="rId10"/>
    <p:sldId id="270" r:id="rId11"/>
    <p:sldId id="260" r:id="rId12"/>
    <p:sldId id="279" r:id="rId13"/>
    <p:sldId id="281" r:id="rId14"/>
    <p:sldId id="276" r:id="rId15"/>
    <p:sldId id="261" r:id="rId16"/>
    <p:sldId id="283" r:id="rId17"/>
    <p:sldId id="278" r:id="rId18"/>
    <p:sldId id="262" r:id="rId19"/>
    <p:sldId id="282" r:id="rId20"/>
    <p:sldId id="263" r:id="rId21"/>
    <p:sldId id="275" r:id="rId22"/>
    <p:sldId id="264" r:id="rId23"/>
    <p:sldId id="273" r:id="rId24"/>
    <p:sldId id="267" r:id="rId25"/>
    <p:sldId id="266" r:id="rId26"/>
    <p:sldId id="268" r:id="rId27"/>
    <p:sldId id="286" r:id="rId28"/>
    <p:sldId id="287" r:id="rId2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wLAP+h3jAQDfKM2B1ES5gg==" hashData="uv14aLTU4cvyT3lnzc14G9Eih+M="/>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7020" autoAdjust="0"/>
  </p:normalViewPr>
  <p:slideViewPr>
    <p:cSldViewPr>
      <p:cViewPr varScale="1">
        <p:scale>
          <a:sx n="69" d="100"/>
          <a:sy n="69" d="100"/>
        </p:scale>
        <p:origin x="-102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activeX/activeX2.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6.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C96596-2DFC-40FA-8000-8BC2BBF05988}" type="datetimeFigureOut">
              <a:rPr lang="es-ES" smtClean="0"/>
              <a:pPr/>
              <a:t>07/11/2014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CA26B4B-377F-4404-AC79-DCFD34A1B7A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0575BDC-80B4-4140-AAE4-25E92A404999}" type="datetimeFigureOut">
              <a:rPr lang="es-ES" smtClean="0"/>
              <a:pPr/>
              <a:t>07/11/2014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38C3E1-6743-4520-ABB2-91E477930600}" type="slidenum">
              <a:rPr lang="es-ES" smtClean="0"/>
              <a:pPr/>
              <a:t>‹Nº›</a:t>
            </a:fld>
            <a:endParaRPr lang="es-ES"/>
          </a:p>
        </p:txBody>
      </p:sp>
    </p:spTree>
  </p:cSld>
  <p:clrMapOvr>
    <a:masterClrMapping/>
  </p:clrMapOvr>
  <p:transition spd="slow" advTm="6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0575BDC-80B4-4140-AAE4-25E92A404999}" type="datetimeFigureOut">
              <a:rPr lang="es-ES" smtClean="0"/>
              <a:pPr/>
              <a:t>07/11/2014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38C3E1-6743-4520-ABB2-91E477930600}" type="slidenum">
              <a:rPr lang="es-ES" smtClean="0"/>
              <a:pPr/>
              <a:t>‹Nº›</a:t>
            </a:fld>
            <a:endParaRPr lang="es-ES"/>
          </a:p>
        </p:txBody>
      </p:sp>
    </p:spTree>
  </p:cSld>
  <p:clrMapOvr>
    <a:masterClrMapping/>
  </p:clrMapOvr>
  <p:transition spd="slow" advTm="6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0575BDC-80B4-4140-AAE4-25E92A404999}" type="datetimeFigureOut">
              <a:rPr lang="es-ES" smtClean="0"/>
              <a:pPr/>
              <a:t>07/11/2014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38C3E1-6743-4520-ABB2-91E477930600}" type="slidenum">
              <a:rPr lang="es-ES" smtClean="0"/>
              <a:pPr/>
              <a:t>‹Nº›</a:t>
            </a:fld>
            <a:endParaRPr lang="es-ES"/>
          </a:p>
        </p:txBody>
      </p:sp>
    </p:spTree>
  </p:cSld>
  <p:clrMapOvr>
    <a:masterClrMapping/>
  </p:clrMapOvr>
  <p:transition spd="slow" advTm="6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0575BDC-80B4-4140-AAE4-25E92A404999}" type="datetimeFigureOut">
              <a:rPr lang="es-ES" smtClean="0"/>
              <a:pPr/>
              <a:t>07/11/2014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38C3E1-6743-4520-ABB2-91E477930600}" type="slidenum">
              <a:rPr lang="es-ES" smtClean="0"/>
              <a:pPr/>
              <a:t>‹Nº›</a:t>
            </a:fld>
            <a:endParaRPr lang="es-ES"/>
          </a:p>
        </p:txBody>
      </p:sp>
    </p:spTree>
  </p:cSld>
  <p:clrMapOvr>
    <a:masterClrMapping/>
  </p:clrMapOvr>
  <p:transition spd="slow" advTm="6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0575BDC-80B4-4140-AAE4-25E92A404999}" type="datetimeFigureOut">
              <a:rPr lang="es-ES" smtClean="0"/>
              <a:pPr/>
              <a:t>07/11/2014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938C3E1-6743-4520-ABB2-91E477930600}" type="slidenum">
              <a:rPr lang="es-ES" smtClean="0"/>
              <a:pPr/>
              <a:t>‹Nº›</a:t>
            </a:fld>
            <a:endParaRPr lang="es-ES"/>
          </a:p>
        </p:txBody>
      </p:sp>
    </p:spTree>
  </p:cSld>
  <p:clrMapOvr>
    <a:masterClrMapping/>
  </p:clrMapOvr>
  <p:transition spd="slow" advTm="6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0575BDC-80B4-4140-AAE4-25E92A404999}" type="datetimeFigureOut">
              <a:rPr lang="es-ES" smtClean="0"/>
              <a:pPr/>
              <a:t>07/11/2014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938C3E1-6743-4520-ABB2-91E477930600}" type="slidenum">
              <a:rPr lang="es-ES" smtClean="0"/>
              <a:pPr/>
              <a:t>‹Nº›</a:t>
            </a:fld>
            <a:endParaRPr lang="es-ES"/>
          </a:p>
        </p:txBody>
      </p:sp>
    </p:spTree>
  </p:cSld>
  <p:clrMapOvr>
    <a:masterClrMapping/>
  </p:clrMapOvr>
  <p:transition spd="slow" advTm="6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0575BDC-80B4-4140-AAE4-25E92A404999}" type="datetimeFigureOut">
              <a:rPr lang="es-ES" smtClean="0"/>
              <a:pPr/>
              <a:t>07/11/2014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938C3E1-6743-4520-ABB2-91E477930600}" type="slidenum">
              <a:rPr lang="es-ES" smtClean="0"/>
              <a:pPr/>
              <a:t>‹Nº›</a:t>
            </a:fld>
            <a:endParaRPr lang="es-ES"/>
          </a:p>
        </p:txBody>
      </p:sp>
    </p:spTree>
  </p:cSld>
  <p:clrMapOvr>
    <a:masterClrMapping/>
  </p:clrMapOvr>
  <p:transition spd="slow" advTm="6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0575BDC-80B4-4140-AAE4-25E92A404999}" type="datetimeFigureOut">
              <a:rPr lang="es-ES" smtClean="0"/>
              <a:pPr/>
              <a:t>07/11/2014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38C3E1-6743-4520-ABB2-91E477930600}" type="slidenum">
              <a:rPr lang="es-ES" smtClean="0"/>
              <a:pPr/>
              <a:t>‹Nº›</a:t>
            </a:fld>
            <a:endParaRPr lang="es-ES"/>
          </a:p>
        </p:txBody>
      </p:sp>
    </p:spTree>
  </p:cSld>
  <p:clrMapOvr>
    <a:masterClrMapping/>
  </p:clrMapOvr>
  <p:transition spd="slow" advTm="6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0575BDC-80B4-4140-AAE4-25E92A404999}" type="datetimeFigureOut">
              <a:rPr lang="es-ES" smtClean="0"/>
              <a:pPr/>
              <a:t>07/11/2014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38C3E1-6743-4520-ABB2-91E477930600}" type="slidenum">
              <a:rPr lang="es-ES" smtClean="0"/>
              <a:pPr/>
              <a:t>‹Nº›</a:t>
            </a:fld>
            <a:endParaRPr lang="es-ES"/>
          </a:p>
        </p:txBody>
      </p:sp>
    </p:spTree>
  </p:cSld>
  <p:clrMapOvr>
    <a:masterClrMapping/>
  </p:clrMapOvr>
  <p:transition spd="slow" advTm="6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0575BDC-80B4-4140-AAE4-25E92A404999}" type="datetimeFigureOut">
              <a:rPr lang="es-ES" smtClean="0"/>
              <a:pPr/>
              <a:t>07/11/2014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38C3E1-6743-4520-ABB2-91E477930600}" type="slidenum">
              <a:rPr lang="es-ES" smtClean="0"/>
              <a:pPr/>
              <a:t>‹Nº›</a:t>
            </a:fld>
            <a:endParaRPr lang="es-ES"/>
          </a:p>
        </p:txBody>
      </p:sp>
    </p:spTree>
  </p:cSld>
  <p:clrMapOvr>
    <a:masterClrMapping/>
  </p:clrMapOvr>
  <p:transition spd="slow" advTm="6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0575BDC-80B4-4140-AAE4-25E92A404999}" type="datetimeFigureOut">
              <a:rPr lang="es-ES" smtClean="0"/>
              <a:pPr/>
              <a:t>07/11/2014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38C3E1-6743-4520-ABB2-91E477930600}" type="slidenum">
              <a:rPr lang="es-ES" smtClean="0"/>
              <a:pPr/>
              <a:t>‹Nº›</a:t>
            </a:fld>
            <a:endParaRPr lang="es-ES"/>
          </a:p>
        </p:txBody>
      </p:sp>
    </p:spTree>
  </p:cSld>
  <p:clrMapOvr>
    <a:masterClrMapping/>
  </p:clrMapOvr>
  <p:transition spd="slow" advTm="6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624C9DD-8E7C-4E28-AAD2-AF1061779A3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575BDC-80B4-4140-AAE4-25E92A404999}" type="datetimeFigureOut">
              <a:rPr lang="es-ES" smtClean="0"/>
              <a:pPr/>
              <a:t>07/11/2014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38C3E1-6743-4520-ABB2-91E477930600}"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9CE548A1-1E2A-4FDA-AA6A-327D5DA457DD}"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slideLayout" Target="../slideLayouts/slideLayout7.xml"/><Relationship Id="rId7" Type="http://schemas.openxmlformats.org/officeDocument/2006/relationships/image" Target="../media/image4.gif"/><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3.gif"/><Relationship Id="rId5" Type="http://schemas.openxmlformats.org/officeDocument/2006/relationships/image" Target="../media/image2.jpeg"/><Relationship Id="rId10" Type="http://schemas.openxmlformats.org/officeDocument/2006/relationships/image" Target="../media/image7.gif"/><Relationship Id="rId4" Type="http://schemas.openxmlformats.org/officeDocument/2006/relationships/audio" Target="../media/audio1.wav"/><Relationship Id="rId9" Type="http://schemas.openxmlformats.org/officeDocument/2006/relationships/image" Target="../media/image6.jpeg"/></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7.gif"/><Relationship Id="rId2" Type="http://schemas.openxmlformats.org/officeDocument/2006/relationships/control" Target="../activeX/activeX2.xml"/><Relationship Id="rId1" Type="http://schemas.openxmlformats.org/officeDocument/2006/relationships/vmlDrawing" Target="../drawings/vmlDrawing2.vml"/><Relationship Id="rId6" Type="http://schemas.openxmlformats.org/officeDocument/2006/relationships/image" Target="../media/image6.jpeg"/><Relationship Id="rId5" Type="http://schemas.openxmlformats.org/officeDocument/2006/relationships/image" Target="../media/image5.gif"/><Relationship Id="rId4" Type="http://schemas.openxmlformats.org/officeDocument/2006/relationships/image" Target="../media/image3.gif"/></Relationships>
</file>

<file path=ppt/slides/_rels/slide2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C:\Documents and Settings\Dell\Escritorio\Imagen1.jpg"/>
          <p:cNvPicPr>
            <a:picLocks noChangeAspect="1" noChangeArrowheads="1"/>
          </p:cNvPicPr>
          <p:nvPr/>
        </p:nvPicPr>
        <p:blipFill>
          <a:blip r:embed="rId5" cstate="print"/>
          <a:srcRect/>
          <a:stretch>
            <a:fillRect/>
          </a:stretch>
        </p:blipFill>
        <p:spPr bwMode="auto">
          <a:xfrm>
            <a:off x="-1" y="0"/>
            <a:ext cx="9144001" cy="6858000"/>
          </a:xfrm>
          <a:prstGeom prst="rect">
            <a:avLst/>
          </a:prstGeom>
          <a:noFill/>
        </p:spPr>
      </p:pic>
      <p:pic>
        <p:nvPicPr>
          <p:cNvPr id="10" name="Picture 3" descr="illusion-017"/>
          <p:cNvPicPr>
            <a:picLocks noChangeAspect="1" noChangeArrowheads="1" noCrop="1"/>
          </p:cNvPicPr>
          <p:nvPr/>
        </p:nvPicPr>
        <p:blipFill>
          <a:blip r:embed="rId6" cstate="print">
            <a:duotone>
              <a:schemeClr val="accent6">
                <a:shade val="45000"/>
                <a:satMod val="135000"/>
              </a:schemeClr>
              <a:prstClr val="white"/>
            </a:duotone>
          </a:blip>
          <a:srcRect/>
          <a:stretch>
            <a:fillRect/>
          </a:stretch>
        </p:blipFill>
        <p:spPr bwMode="auto">
          <a:xfrm>
            <a:off x="0" y="0"/>
            <a:ext cx="9144000" cy="6877050"/>
          </a:xfrm>
          <a:prstGeom prst="rect">
            <a:avLst/>
          </a:prstGeom>
          <a:noFill/>
        </p:spPr>
      </p:pic>
      <p:pic>
        <p:nvPicPr>
          <p:cNvPr id="13316" name="Picture 8"/>
          <p:cNvPicPr>
            <a:picLocks noChangeAspect="1" noChangeArrowheads="1"/>
          </p:cNvPicPr>
          <p:nvPr/>
        </p:nvPicPr>
        <p:blipFill>
          <a:blip r:embed="rId7"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8"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8"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8"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8"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9"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10"/>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10"/>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1187624" y="1196752"/>
            <a:ext cx="6722161" cy="3785652"/>
          </a:xfrm>
          <a:prstGeom prst="rect">
            <a:avLst/>
          </a:prstGeom>
        </p:spPr>
        <p:txBody>
          <a:bodyPr wrap="none">
            <a:spAutoFit/>
          </a:bodyPr>
          <a:lstStyle/>
          <a:p>
            <a:pPr algn="ctr">
              <a:defRPr/>
            </a:pPr>
            <a:r>
              <a:rPr lang="es-ES" sz="8000" b="1" kern="10" dirty="0" smtClean="0">
                <a:ln w="9525">
                  <a:solidFill>
                    <a:srgbClr val="1CDEF8"/>
                  </a:solidFill>
                  <a:round/>
                  <a:headEnd/>
                  <a:tailEnd/>
                </a:ln>
                <a:blipFill dpi="0" rotWithShape="1">
                  <a:blip r:embed="rId10"/>
                  <a:srcRect/>
                  <a:stretch>
                    <a:fillRect/>
                  </a:stretch>
                </a:blipFill>
                <a:effectLst>
                  <a:outerShdw dist="35921" dir="2700000" algn="ctr" rotWithShape="0">
                    <a:schemeClr val="folHlink">
                      <a:alpha val="80000"/>
                    </a:schemeClr>
                  </a:outerShdw>
                </a:effectLst>
                <a:latin typeface="Snap ITC"/>
              </a:rPr>
              <a:t>OjO </a:t>
            </a:r>
          </a:p>
          <a:p>
            <a:pPr algn="ctr">
              <a:defRPr/>
            </a:pPr>
            <a:r>
              <a:rPr lang="es-ES" sz="8000" b="1" kern="10" dirty="0" smtClean="0">
                <a:ln w="9525">
                  <a:solidFill>
                    <a:srgbClr val="1CDEF8"/>
                  </a:solidFill>
                  <a:round/>
                  <a:headEnd/>
                  <a:tailEnd/>
                </a:ln>
                <a:blipFill dpi="0" rotWithShape="1">
                  <a:blip r:embed="rId10"/>
                  <a:srcRect/>
                  <a:stretch>
                    <a:fillRect/>
                  </a:stretch>
                </a:blipFill>
                <a:effectLst>
                  <a:outerShdw dist="35921" dir="2700000" algn="ctr" rotWithShape="0">
                    <a:schemeClr val="folHlink">
                      <a:alpha val="80000"/>
                    </a:schemeClr>
                  </a:outerShdw>
                </a:effectLst>
                <a:latin typeface="Snap ITC"/>
              </a:rPr>
              <a:t>CON LAS </a:t>
            </a:r>
          </a:p>
          <a:p>
            <a:pPr algn="ctr">
              <a:defRPr/>
            </a:pPr>
            <a:r>
              <a:rPr lang="es-ES" sz="8000" b="1" kern="10" dirty="0" smtClean="0">
                <a:ln w="9525">
                  <a:solidFill>
                    <a:srgbClr val="1CDEF8"/>
                  </a:solidFill>
                  <a:round/>
                  <a:headEnd/>
                  <a:tailEnd/>
                </a:ln>
                <a:blipFill dpi="0" rotWithShape="1">
                  <a:blip r:embed="rId10"/>
                  <a:srcRect/>
                  <a:stretch>
                    <a:fillRect/>
                  </a:stretch>
                </a:blipFill>
                <a:effectLst>
                  <a:outerShdw dist="35921" dir="2700000" algn="ctr" rotWithShape="0">
                    <a:schemeClr val="folHlink">
                      <a:alpha val="80000"/>
                    </a:schemeClr>
                  </a:outerShdw>
                </a:effectLst>
                <a:latin typeface="Snap ITC"/>
              </a:rPr>
              <a:t>CEBOLLAS</a:t>
            </a:r>
            <a:endParaRPr lang="es-ES" sz="8000" b="1" kern="10" dirty="0">
              <a:ln w="9525">
                <a:solidFill>
                  <a:srgbClr val="1CDEF8"/>
                </a:solidFill>
                <a:round/>
                <a:headEnd/>
                <a:tailEnd/>
              </a:ln>
              <a:blipFill dpi="0" rotWithShape="1">
                <a:blip r:embed="rId10"/>
                <a:srcRect/>
                <a:stretch>
                  <a:fillRect/>
                </a:stretch>
              </a:blipFill>
              <a:effectLst>
                <a:outerShdw dist="35921" dir="2700000" algn="ctr" rotWithShape="0">
                  <a:schemeClr val="folHlink">
                    <a:alpha val="80000"/>
                  </a:schemeClr>
                </a:outerShdw>
              </a:effectLst>
              <a:latin typeface="Snap ITC"/>
            </a:endParaRPr>
          </a:p>
        </p:txBody>
      </p:sp>
    </p:spTree>
    <p:controls>
      <p:control spid="44034" name="ShockwaveFlash1" r:id="rId2" imgW="1873217" imgH="2087371"/>
    </p:controls>
  </p:cSld>
  <p:clrMapOvr>
    <a:masterClrMapping/>
  </p:clrMapOvr>
  <p:transition spd="slow" advTm="9000">
    <p:blinds dir="vert"/>
    <p:sndAc>
      <p:stSnd>
        <p:snd r:embed="rId4" name="lennon  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image001.jpg"/>
          <p:cNvPicPr>
            <a:picLocks noChangeAspect="1" noChangeArrowheads="1"/>
          </p:cNvPicPr>
          <p:nvPr/>
        </p:nvPicPr>
        <p:blipFill>
          <a:blip r:embed="rId2" cstate="print"/>
          <a:srcRect/>
          <a:stretch>
            <a:fillRect/>
          </a:stretch>
        </p:blipFill>
        <p:spPr bwMode="auto">
          <a:xfrm>
            <a:off x="-1" y="0"/>
            <a:ext cx="925059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p:spPr>
      </p:pic>
      <p:sp>
        <p:nvSpPr>
          <p:cNvPr id="2" name="1 Rectángulo"/>
          <p:cNvSpPr/>
          <p:nvPr/>
        </p:nvSpPr>
        <p:spPr>
          <a:xfrm>
            <a:off x="5652120" y="1124744"/>
            <a:ext cx="3024336" cy="5170646"/>
          </a:xfrm>
          <a:prstGeom prst="rect">
            <a:avLst/>
          </a:prstGeom>
        </p:spPr>
        <p:txBody>
          <a:bodyPr wrap="square">
            <a:spAutoFit/>
          </a:bodyPr>
          <a:lstStyle/>
          <a:p>
            <a:r>
              <a:rPr lang="es-ES" sz="2400" b="1" i="1" dirty="0"/>
              <a:t>Para tener en cuenta </a:t>
            </a:r>
            <a:r>
              <a:rPr lang="es-ES" sz="2400" i="1" dirty="0" smtClean="0"/>
              <a:t/>
            </a:r>
            <a:br>
              <a:rPr lang="es-ES" sz="2400" i="1" dirty="0" smtClean="0"/>
            </a:br>
            <a:r>
              <a:rPr lang="es-ES" sz="2400" b="1" i="1" dirty="0"/>
              <a:t>Interesante y muy útil. </a:t>
            </a:r>
            <a:endParaRPr lang="es-ES" sz="2400" b="1" i="1" dirty="0" smtClean="0"/>
          </a:p>
          <a:p>
            <a:r>
              <a:rPr lang="es-ES" sz="2400" i="1" dirty="0" smtClean="0"/>
              <a:t/>
            </a:r>
            <a:br>
              <a:rPr lang="es-ES" sz="2400" i="1" dirty="0" smtClean="0"/>
            </a:br>
            <a:r>
              <a:rPr lang="es-ES" sz="2400" b="1" i="1" dirty="0"/>
              <a:t>Creo que todos deberíamos saberlo para evitar complicaciones</a:t>
            </a:r>
            <a:r>
              <a:rPr lang="es-ES" sz="2400" b="1" i="1" dirty="0" smtClean="0"/>
              <a:t>.</a:t>
            </a:r>
          </a:p>
          <a:p>
            <a:r>
              <a:rPr lang="es-ES" sz="2400" i="1" dirty="0" smtClean="0"/>
              <a:t/>
            </a:r>
            <a:br>
              <a:rPr lang="es-ES" sz="2400" i="1" dirty="0" smtClean="0"/>
            </a:br>
            <a:r>
              <a:rPr lang="es-ES" sz="2400" b="1" i="1" dirty="0"/>
              <a:t>Este es un artículo muy interesante sobre la cebolla que les recomiendo leer a todos.</a:t>
            </a:r>
            <a:r>
              <a:rPr lang="es-ES" dirty="0" smtClean="0"/>
              <a:t/>
            </a:r>
            <a:br>
              <a:rPr lang="es-ES" dirty="0" smtClean="0"/>
            </a:br>
            <a:endParaRPr lang="es-ES" dirty="0"/>
          </a:p>
        </p:txBody>
      </p:sp>
      <p:pic>
        <p:nvPicPr>
          <p:cNvPr id="3" name="Picture 2" descr="C:\Documents and Settings\Dell\Escritorio\image002.jpg"/>
          <p:cNvPicPr>
            <a:picLocks noChangeAspect="1" noChangeArrowheads="1"/>
          </p:cNvPicPr>
          <p:nvPr/>
        </p:nvPicPr>
        <p:blipFill>
          <a:blip r:embed="rId3" cstate="print"/>
          <a:srcRect/>
          <a:stretch>
            <a:fillRect/>
          </a:stretch>
        </p:blipFill>
        <p:spPr bwMode="auto">
          <a:xfrm>
            <a:off x="323528" y="620688"/>
            <a:ext cx="4896544" cy="5317444"/>
          </a:xfrm>
          <a:prstGeom prst="rect">
            <a:avLst/>
          </a:prstGeom>
          <a:noFill/>
          <a:ln cmpd="sng">
            <a:solidFill>
              <a:schemeClr val="tx1"/>
            </a:solidFill>
          </a:ln>
        </p:spPr>
      </p:pic>
    </p:spTree>
  </p:cSld>
  <p:clrMapOvr>
    <a:masterClrMapping/>
  </p:clrMapOvr>
  <p:transition spd="slow"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Imagen2.jpg"/>
          <p:cNvPicPr>
            <a:picLocks noChangeAspect="1" noChangeArrowheads="1"/>
          </p:cNvPicPr>
          <p:nvPr/>
        </p:nvPicPr>
        <p:blipFill>
          <a:blip r:embed="rId2" cstate="print"/>
          <a:srcRect r="-111"/>
          <a:stretch>
            <a:fillRect/>
          </a:stretch>
        </p:blipFill>
        <p:spPr bwMode="auto">
          <a:xfrm>
            <a:off x="-180528" y="0"/>
            <a:ext cx="9577064"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normal_Cebollas%2001.jpg"/>
          <p:cNvPicPr>
            <a:picLocks noChangeAspect="1" noChangeArrowheads="1"/>
          </p:cNvPicPr>
          <p:nvPr/>
        </p:nvPicPr>
        <p:blipFill>
          <a:blip r:embed="rId2" cstate="print"/>
          <a:srcRect/>
          <a:stretch>
            <a:fillRect/>
          </a:stretch>
        </p:blipFill>
        <p:spPr bwMode="auto">
          <a:xfrm>
            <a:off x="-1" y="0"/>
            <a:ext cx="9174582"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p:spPr>
      </p:pic>
      <p:sp>
        <p:nvSpPr>
          <p:cNvPr id="2" name="1 Rectángulo"/>
          <p:cNvSpPr/>
          <p:nvPr/>
        </p:nvSpPr>
        <p:spPr>
          <a:xfrm>
            <a:off x="755576" y="620688"/>
            <a:ext cx="8388424" cy="6309420"/>
          </a:xfrm>
          <a:prstGeom prst="rect">
            <a:avLst/>
          </a:prstGeom>
        </p:spPr>
        <p:txBody>
          <a:bodyPr wrap="square">
            <a:spAutoFit/>
          </a:bodyPr>
          <a:lstStyle/>
          <a:p>
            <a:r>
              <a:rPr lang="es-ES" sz="2800" b="1" i="1" dirty="0"/>
              <a:t>Es prodigiosa pero si no tomas las medidas pertinentes puedes enfermarte.</a:t>
            </a:r>
            <a:r>
              <a:rPr lang="es-ES" sz="2800" i="1" dirty="0" smtClean="0"/>
              <a:t/>
            </a:r>
            <a:br>
              <a:rPr lang="es-ES" sz="2800" i="1" dirty="0" smtClean="0"/>
            </a:br>
            <a:r>
              <a:rPr lang="es-ES" sz="2800" b="1" i="1" u="sng" dirty="0"/>
              <a:t>CEBOLLAS</a:t>
            </a:r>
            <a:r>
              <a:rPr lang="es-ES" sz="2000" i="1" dirty="0"/>
              <a:t/>
            </a:r>
            <a:br>
              <a:rPr lang="es-ES" sz="2000" i="1" dirty="0"/>
            </a:br>
            <a:r>
              <a:rPr lang="es-ES" sz="2000" b="1" i="1" dirty="0" smtClean="0"/>
              <a:t/>
            </a:r>
            <a:br>
              <a:rPr lang="es-ES" sz="2000" b="1" i="1" dirty="0" smtClean="0"/>
            </a:br>
            <a:r>
              <a:rPr lang="es-ES" sz="2400" b="1" i="1" dirty="0" smtClean="0"/>
              <a:t>E</a:t>
            </a:r>
            <a:r>
              <a:rPr lang="es-ES" sz="2400" b="1" i="1" dirty="0"/>
              <a:t>n 1919, cuando la epidemia de influenza mató a 40 millones de personas en el mundo, hubo un médico en E. U. que visitó a muchos granjeros para ayudarlos en lo posible. Muchos contrajeron la enfermedad y murieron. Pero este médico llegó a casa de uno de ellos y para su sorpresa, toda la familia estaba sana. La explicación que recibió el doctor fue que la esposa había colocado cebollas sin pelar en diferentes habitaciones de la casa. El galeno no podía creer lo que estaba escuchando y pidió ver una de las cebollas para revisarla bajo el microscopio. En efecto, descubrió que el virus de la influenza estaba adherido a la cebolla, la había absorbido y con ello la familia se había salvado.</a:t>
            </a:r>
            <a:r>
              <a:rPr lang="es-ES" b="1" dirty="0"/>
              <a:t/>
            </a:r>
            <a:br>
              <a:rPr lang="es-ES" b="1" dirty="0"/>
            </a:br>
            <a:r>
              <a:rPr lang="es-ES" dirty="0"/>
              <a:t/>
            </a:r>
            <a:br>
              <a:rPr lang="es-ES" dirty="0"/>
            </a:br>
            <a:endParaRPr lang="es-ES" dirty="0"/>
          </a:p>
        </p:txBody>
      </p:sp>
    </p:spTree>
  </p:cSld>
  <p:clrMapOvr>
    <a:masterClrMapping/>
  </p:clrMapOvr>
  <p:transition spd="slow" advTm="4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POR-QU~1.JPG"/>
          <p:cNvPicPr>
            <a:picLocks noChangeAspect="1" noChangeArrowheads="1"/>
          </p:cNvPicPr>
          <p:nvPr/>
        </p:nvPicPr>
        <p:blipFill>
          <a:blip r:embed="rId2" cstate="print"/>
          <a:srcRect/>
          <a:stretch>
            <a:fillRect/>
          </a:stretch>
        </p:blipFill>
        <p:spPr bwMode="auto">
          <a:xfrm>
            <a:off x="-1" y="0"/>
            <a:ext cx="9054163"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Curtido-de-cebolla.jpg"/>
          <p:cNvPicPr>
            <a:picLocks noChangeAspect="1" noChangeArrowheads="1"/>
          </p:cNvPicPr>
          <p:nvPr/>
        </p:nvPicPr>
        <p:blipFill>
          <a:blip r:embed="rId2" cstate="print"/>
          <a:srcRect/>
          <a:stretch>
            <a:fillRect/>
          </a:stretch>
        </p:blipFill>
        <p:spPr bwMode="auto">
          <a:xfrm rot="5400000">
            <a:off x="1383631" y="-1383632"/>
            <a:ext cx="6858000" cy="9625263"/>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tipos-cebolla-01-680x375.jpg"/>
          <p:cNvPicPr>
            <a:picLocks noChangeAspect="1" noChangeArrowheads="1"/>
          </p:cNvPicPr>
          <p:nvPr/>
        </p:nvPicPr>
        <p:blipFill>
          <a:blip r:embed="rId2" cstate="print"/>
          <a:srcRect/>
          <a:stretch>
            <a:fillRect/>
          </a:stretch>
        </p:blipFill>
        <p:spPr bwMode="auto">
          <a:xfrm>
            <a:off x="0" y="0"/>
            <a:ext cx="9221134"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p:spPr>
      </p:pic>
      <p:sp>
        <p:nvSpPr>
          <p:cNvPr id="2" name="1 Rectángulo"/>
          <p:cNvSpPr/>
          <p:nvPr/>
        </p:nvSpPr>
        <p:spPr>
          <a:xfrm>
            <a:off x="1403648" y="836712"/>
            <a:ext cx="7398568" cy="5539978"/>
          </a:xfrm>
          <a:prstGeom prst="rect">
            <a:avLst/>
          </a:prstGeom>
        </p:spPr>
        <p:txBody>
          <a:bodyPr wrap="square">
            <a:spAutoFit/>
          </a:bodyPr>
          <a:lstStyle/>
          <a:p>
            <a:r>
              <a:rPr lang="es-ES" sz="2400" b="1" i="1" dirty="0"/>
              <a:t>Existen muchas historias similares, una de ellas, la de la dueña de un salón de belleza quien colocó varios tazones con cebollas alrededor de su negocio. Ni las empleadas o las clientas enfermaron. Sería interesante hacer la prueba la próxima vez que surja una epidemia o simplemente haya un contagio por gripe estacional.</a:t>
            </a:r>
            <a:r>
              <a:rPr lang="es-ES" sz="2400" b="1" i="1" dirty="0" smtClean="0"/>
              <a:t/>
            </a:r>
            <a:br>
              <a:rPr lang="es-ES" sz="2400" b="1" i="1" dirty="0" smtClean="0"/>
            </a:br>
            <a:r>
              <a:rPr lang="es-ES" sz="2400" b="1" i="1" dirty="0"/>
              <a:t>Otra persona habló de su experiencia personal al haber contraído pulmonía y su estado era grave. Esta mujer se enteró de un caso en el que alguien cortó los dos extremos de una cebolla y la puso en un frasco grande. Luego, colocó el frasco cerca del enfermo durante la noche. A la mañana siguiente la cebolla estaba negra, cubierta de gérmenes. La cebolla estaba casi podrida y el paciente se había mejorado.</a:t>
            </a:r>
            <a:r>
              <a:rPr lang="es-ES" dirty="0" smtClean="0"/>
              <a:t/>
            </a:r>
            <a:br>
              <a:rPr lang="es-ES" dirty="0" smtClean="0"/>
            </a:br>
            <a:endParaRPr lang="es-ES" dirty="0"/>
          </a:p>
        </p:txBody>
      </p:sp>
    </p:spTree>
  </p:cSld>
  <p:clrMapOvr>
    <a:masterClrMapping/>
  </p:clrMapOvr>
  <p:transition spd="slow" advTm="4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Documents and Settings\Dell\Escritorio\Imagen1.jpg"/>
          <p:cNvPicPr>
            <a:picLocks noChangeAspect="1" noChangeArrowheads="1"/>
          </p:cNvPicPr>
          <p:nvPr/>
        </p:nvPicPr>
        <p:blipFill>
          <a:blip r:embed="rId2" cstate="print">
            <a:duotone>
              <a:prstClr val="black"/>
              <a:schemeClr val="accent5">
                <a:tint val="45000"/>
                <a:satMod val="400000"/>
              </a:schemeClr>
            </a:duotone>
          </a:blip>
          <a:srcRect/>
          <a:stretch>
            <a:fillRect/>
          </a:stretch>
        </p:blipFill>
        <p:spPr bwMode="auto">
          <a:xfrm>
            <a:off x="0" y="0"/>
            <a:ext cx="9258365" cy="6858000"/>
          </a:xfrm>
          <a:prstGeom prst="rect">
            <a:avLst/>
          </a:prstGeom>
          <a:noFill/>
        </p:spPr>
      </p:pic>
      <p:pic>
        <p:nvPicPr>
          <p:cNvPr id="4" name="Picture 3" descr="C:\Documents and Settings\Dell\Escritorio\Imagen1.jpg"/>
          <p:cNvPicPr>
            <a:picLocks noChangeAspect="1" noChangeArrowheads="1"/>
          </p:cNvPicPr>
          <p:nvPr/>
        </p:nvPicPr>
        <p:blipFill>
          <a:blip r:embed="rId2" cstate="print">
            <a:duotone>
              <a:prstClr val="black"/>
              <a:schemeClr val="accent2">
                <a:tint val="45000"/>
                <a:satMod val="400000"/>
              </a:schemeClr>
            </a:duotone>
          </a:blip>
          <a:srcRect/>
          <a:stretch>
            <a:fillRect/>
          </a:stretch>
        </p:blipFill>
        <p:spPr bwMode="auto">
          <a:xfrm>
            <a:off x="0" y="0"/>
            <a:ext cx="9258365" cy="6858000"/>
          </a:xfrm>
          <a:prstGeom prst="rect">
            <a:avLst/>
          </a:prstGeom>
          <a:noFill/>
        </p:spPr>
      </p:pic>
      <p:pic>
        <p:nvPicPr>
          <p:cNvPr id="5" name="Picture 3" descr="C:\Documents and Settings\Dell\Escritorio\Imagen1.jpg"/>
          <p:cNvPicPr>
            <a:picLocks noChangeAspect="1" noChangeArrowheads="1"/>
          </p:cNvPicPr>
          <p:nvPr/>
        </p:nvPicPr>
        <p:blipFill>
          <a:blip r:embed="rId2" cstate="print">
            <a:duotone>
              <a:prstClr val="black"/>
              <a:schemeClr val="accent4">
                <a:tint val="45000"/>
                <a:satMod val="400000"/>
              </a:schemeClr>
            </a:duotone>
          </a:blip>
          <a:srcRect/>
          <a:stretch>
            <a:fillRect/>
          </a:stretch>
        </p:blipFill>
        <p:spPr bwMode="auto">
          <a:xfrm>
            <a:off x="0" y="0"/>
            <a:ext cx="9258365" cy="6858000"/>
          </a:xfrm>
          <a:prstGeom prst="rect">
            <a:avLst/>
          </a:prstGeom>
          <a:noFill/>
        </p:spPr>
      </p:pic>
      <p:pic>
        <p:nvPicPr>
          <p:cNvPr id="1027" name="Picture 3" descr="C:\Documents and Settings\Dell\Escritorio\Imagen1.jpg"/>
          <p:cNvPicPr>
            <a:picLocks noChangeAspect="1" noChangeArrowheads="1"/>
          </p:cNvPicPr>
          <p:nvPr/>
        </p:nvPicPr>
        <p:blipFill>
          <a:blip r:embed="rId2" cstate="print"/>
          <a:srcRect/>
          <a:stretch>
            <a:fillRect/>
          </a:stretch>
        </p:blipFill>
        <p:spPr bwMode="auto">
          <a:xfrm>
            <a:off x="0" y="0"/>
            <a:ext cx="9258365" cy="6858000"/>
          </a:xfrm>
          <a:prstGeom prst="rect">
            <a:avLst/>
          </a:prstGeom>
          <a:noFill/>
        </p:spPr>
      </p:pic>
    </p:spTree>
  </p:cSld>
  <p:clrMapOvr>
    <a:masterClrMapping/>
  </p:clrMapOvr>
  <p:transition spd="slow"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1027"/>
                                        </p:tgtEl>
                                      </p:cBhvr>
                                    </p:animEffect>
                                    <p:set>
                                      <p:cBhvr>
                                        <p:cTn id="7" dur="1" fill="hold">
                                          <p:stCondLst>
                                            <p:cond delay="4999"/>
                                          </p:stCondLst>
                                        </p:cTn>
                                        <p:tgtEl>
                                          <p:spTgt spid="1027"/>
                                        </p:tgtEl>
                                        <p:attrNameLst>
                                          <p:attrName>style.visibility</p:attrName>
                                        </p:attrNameLst>
                                      </p:cBhvr>
                                      <p:to>
                                        <p:strVal val="hidden"/>
                                      </p:to>
                                    </p:set>
                                  </p:childTnLst>
                                </p:cTn>
                              </p:par>
                            </p:childTnLst>
                          </p:cTn>
                        </p:par>
                        <p:par>
                          <p:cTn id="8" fill="hold">
                            <p:stCondLst>
                              <p:cond delay="5000"/>
                            </p:stCondLst>
                            <p:childTnLst>
                              <p:par>
                                <p:cTn id="9" presetID="8" presetClass="exit" presetSubtype="32" fill="hold" nodeType="afterEffect">
                                  <p:stCondLst>
                                    <p:cond delay="0"/>
                                  </p:stCondLst>
                                  <p:childTnLst>
                                    <p:animEffect transition="out" filter="diamond(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childTnLst>
                          </p:cTn>
                        </p:par>
                        <p:par>
                          <p:cTn id="12" fill="hold">
                            <p:stCondLst>
                              <p:cond delay="8000"/>
                            </p:stCondLst>
                            <p:childTnLst>
                              <p:par>
                                <p:cTn id="13" presetID="21" presetClass="exit" presetSubtype="1" fill="hold" nodeType="afterEffect">
                                  <p:stCondLst>
                                    <p:cond delay="0"/>
                                  </p:stCondLst>
                                  <p:childTnLst>
                                    <p:animEffect transition="out" filter="wheel(1)">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Imagen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Cebolla-encurtida.jpg"/>
          <p:cNvPicPr>
            <a:picLocks noChangeAspect="1" noChangeArrowheads="1"/>
          </p:cNvPicPr>
          <p:nvPr/>
        </p:nvPicPr>
        <p:blipFill>
          <a:blip r:embed="rId2" cstate="print"/>
          <a:srcRect b="15018"/>
          <a:stretch>
            <a:fillRect/>
          </a:stretch>
        </p:blipFill>
        <p:spPr bwMode="auto">
          <a:xfrm>
            <a:off x="0" y="0"/>
            <a:ext cx="12095406"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144000" cy="6877050"/>
          </a:xfrm>
          <a:prstGeom prst="rect">
            <a:avLst/>
          </a:prstGeom>
          <a:noFill/>
        </p:spPr>
      </p:pic>
      <p:sp>
        <p:nvSpPr>
          <p:cNvPr id="2" name="1 Rectángulo"/>
          <p:cNvSpPr/>
          <p:nvPr/>
        </p:nvSpPr>
        <p:spPr>
          <a:xfrm>
            <a:off x="1115616" y="856357"/>
            <a:ext cx="7704856" cy="6001643"/>
          </a:xfrm>
          <a:prstGeom prst="rect">
            <a:avLst/>
          </a:prstGeom>
        </p:spPr>
        <p:txBody>
          <a:bodyPr wrap="square">
            <a:spAutoFit/>
          </a:bodyPr>
          <a:lstStyle/>
          <a:p>
            <a:r>
              <a:rPr lang="es-ES" sz="2400" b="1" i="1" dirty="0"/>
              <a:t>Es un hecho verídico que haber colocado cebollas y ajos dentro de las habitaciones salvó la vida de muchas personas durante la gran plaga en Europa hace años</a:t>
            </a:r>
            <a:r>
              <a:rPr lang="es-ES" sz="2400" b="1" i="1" dirty="0" smtClean="0"/>
              <a:t>.</a:t>
            </a:r>
          </a:p>
          <a:p>
            <a:r>
              <a:rPr lang="es-ES" sz="2400" b="1" i="1" dirty="0" smtClean="0"/>
              <a:t> </a:t>
            </a:r>
            <a:r>
              <a:rPr lang="es-ES" sz="2400" b="1" i="1" dirty="0"/>
              <a:t>Estos vegetales tienen poderosas propiedades bactericidas y antisépticas y esto ha sido parte de la sabiduría popular.</a:t>
            </a:r>
            <a:r>
              <a:rPr lang="es-ES" sz="2400" b="1" i="1" dirty="0" smtClean="0"/>
              <a:t/>
            </a:r>
            <a:br>
              <a:rPr lang="es-ES" sz="2400" b="1" i="1" dirty="0" smtClean="0"/>
            </a:br>
            <a:r>
              <a:rPr lang="es-ES" sz="2400" b="1" i="1" dirty="0"/>
              <a:t>Un dato interesante: a veces tenemos problemas estomacales, y no sabemos a qué atribuirlos. </a:t>
            </a:r>
            <a:r>
              <a:rPr lang="es-ES" sz="2400" b="1" i="1" dirty="0" smtClean="0"/>
              <a:t/>
            </a:r>
            <a:br>
              <a:rPr lang="es-ES" sz="2400" b="1" i="1" dirty="0" smtClean="0"/>
            </a:br>
            <a:r>
              <a:rPr lang="es-ES" sz="2400" b="1" i="1" dirty="0"/>
              <a:t>Quizá las culpables son las cebollas puesto que absorben bacterias y es por ello que son tan buenas para evitar que nos contagiemos de catarro o </a:t>
            </a:r>
            <a:r>
              <a:rPr lang="es-ES" sz="2400" b="1" i="1" dirty="0" smtClean="0"/>
              <a:t>influenza.</a:t>
            </a:r>
          </a:p>
          <a:p>
            <a:r>
              <a:rPr lang="es-ES" sz="2400" b="1" i="1" dirty="0" smtClean="0"/>
              <a:t>por </a:t>
            </a:r>
            <a:r>
              <a:rPr lang="es-ES" sz="2400" b="1" i="1" dirty="0"/>
              <a:t>eso no debemos comer una cebolla que, después de haber sido cortada, se mantuvo al aire en la cocina. Ninguna sección de una cebolla partida debe quedarse en el plato, debe guardarse en un recipiente o en una bolsa de plástico y refrigerarse.</a:t>
            </a:r>
            <a:r>
              <a:rPr lang="es-ES" sz="2400" dirty="0" smtClean="0"/>
              <a:t/>
            </a:r>
            <a:br>
              <a:rPr lang="es-ES" sz="2400" dirty="0" smtClean="0"/>
            </a:br>
            <a:endParaRPr lang="es-ES" sz="2400" dirty="0"/>
          </a:p>
        </p:txBody>
      </p:sp>
    </p:spTree>
  </p:cSld>
  <p:clrMapOvr>
    <a:masterClrMapping/>
  </p:clrMapOvr>
  <p:transition spd="slow" advTm="39000">
    <p:blinds dir="vert"/>
    <p:sndAc>
      <p:stSnd>
        <p:snd r:embed="rId2" name="The-Shadows-Wichita-linema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Imagen1.jpg"/>
          <p:cNvPicPr>
            <a:picLocks noChangeAspect="1" noChangeArrowheads="1"/>
          </p:cNvPicPr>
          <p:nvPr/>
        </p:nvPicPr>
        <p:blipFill>
          <a:blip r:embed="rId2" cstate="print"/>
          <a:srcRect/>
          <a:stretch>
            <a:fillRect/>
          </a:stretch>
        </p:blipFill>
        <p:spPr bwMode="auto">
          <a:xfrm>
            <a:off x="-180528" y="0"/>
            <a:ext cx="9496052" cy="7101408"/>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OR-QU~2.JPG"/>
          <p:cNvPicPr>
            <a:picLocks noChangeAspect="1" noChangeArrowheads="1"/>
          </p:cNvPicPr>
          <p:nvPr/>
        </p:nvPicPr>
        <p:blipFill>
          <a:blip r:embed="rId2" cstate="print"/>
          <a:srcRect/>
          <a:stretch>
            <a:fillRect/>
          </a:stretch>
        </p:blipFill>
        <p:spPr bwMode="auto">
          <a:xfrm>
            <a:off x="0" y="0"/>
            <a:ext cx="9247956"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p:spPr>
      </p:pic>
      <p:sp>
        <p:nvSpPr>
          <p:cNvPr id="2" name="1 Rectángulo"/>
          <p:cNvSpPr/>
          <p:nvPr/>
        </p:nvSpPr>
        <p:spPr>
          <a:xfrm>
            <a:off x="755576" y="332656"/>
            <a:ext cx="8388424" cy="6801862"/>
          </a:xfrm>
          <a:prstGeom prst="rect">
            <a:avLst/>
          </a:prstGeom>
        </p:spPr>
        <p:txBody>
          <a:bodyPr wrap="square">
            <a:spAutoFit/>
          </a:bodyPr>
          <a:lstStyle/>
          <a:p>
            <a:r>
              <a:rPr lang="es-ES" sz="3200" b="1" i="1" u="sng" dirty="0"/>
              <a:t>LOS SOBRANTES DE CEBOLLAS </a:t>
            </a:r>
            <a:endParaRPr lang="es-ES" sz="3200" b="1" i="1" u="sng" dirty="0" smtClean="0"/>
          </a:p>
          <a:p>
            <a:pPr algn="ctr"/>
            <a:r>
              <a:rPr lang="es-ES" sz="3200" b="1" i="1" u="sng" dirty="0" smtClean="0"/>
              <a:t>PUEDEN </a:t>
            </a:r>
            <a:r>
              <a:rPr lang="es-ES" sz="3200" b="1" i="1" u="sng" dirty="0"/>
              <a:t>SER </a:t>
            </a:r>
            <a:r>
              <a:rPr lang="es-ES" sz="3200" b="1" i="1" u="sng" dirty="0" smtClean="0"/>
              <a:t>VENENOSOS  </a:t>
            </a:r>
          </a:p>
          <a:p>
            <a:r>
              <a:rPr lang="es-ES" sz="2400" b="1" i="1" dirty="0" smtClean="0"/>
              <a:t/>
            </a:r>
            <a:br>
              <a:rPr lang="es-ES" sz="2400" b="1" i="1" dirty="0" smtClean="0"/>
            </a:br>
            <a:r>
              <a:rPr lang="es-ES" sz="2400" b="1" i="1" dirty="0"/>
              <a:t>Durante una visita a una empresa fabricante de mayonesa en los E. U. la persona que cuenta la anécdota narra que el químico les informó que la mayonesa puede estar sin refrigeración porque el pH se dispone de tal manera que las bacterias no sobreviven al estar sin refrigerar; y luego continuó diciendo que lo que sucede en ocasiones cuando las personas llevan una ensalada de papa al día de campo y luego se enferman no tiene nada que ver con la mayonesa que usaron sino con las cebollas y las papas.</a:t>
            </a:r>
            <a:r>
              <a:rPr lang="es-ES" sz="2400" b="1" i="1" dirty="0" smtClean="0"/>
              <a:t/>
            </a:r>
            <a:br>
              <a:rPr lang="es-ES" sz="2400" b="1" i="1" dirty="0" smtClean="0"/>
            </a:br>
            <a:r>
              <a:rPr lang="es-ES" sz="2400" b="1" i="1" dirty="0"/>
              <a:t>Explicó que las cebollas son un gran imán para las bacterias, en especial, las cebollas crudas. </a:t>
            </a:r>
            <a:r>
              <a:rPr lang="es-ES" sz="2400" b="1" i="1" dirty="0" smtClean="0"/>
              <a:t/>
            </a:r>
            <a:br>
              <a:rPr lang="es-ES" sz="2400" b="1" i="1" dirty="0" smtClean="0"/>
            </a:br>
            <a:r>
              <a:rPr lang="es-ES" sz="2400" b="1" i="1" dirty="0"/>
              <a:t>Uno nunca debe conservar una porción de cebolla partida a menos que se guarde en una bolsa </a:t>
            </a:r>
            <a:r>
              <a:rPr lang="es-ES" sz="2400" b="1" i="1" dirty="0" err="1"/>
              <a:t>zip-lock</a:t>
            </a:r>
            <a:r>
              <a:rPr lang="es-ES" sz="2400" b="1" i="1" dirty="0"/>
              <a:t> y se conserve en el refrigerador.</a:t>
            </a:r>
            <a:r>
              <a:rPr lang="es-ES" dirty="0" smtClean="0"/>
              <a:t/>
            </a:r>
            <a:br>
              <a:rPr lang="es-ES" dirty="0" smtClean="0"/>
            </a:br>
            <a:r>
              <a:rPr lang="es-ES" dirty="0"/>
              <a:t/>
            </a:r>
            <a:br>
              <a:rPr lang="es-ES" dirty="0"/>
            </a:br>
            <a:endParaRPr lang="es-ES" dirty="0"/>
          </a:p>
        </p:txBody>
      </p:sp>
    </p:spTree>
  </p:cSld>
  <p:clrMapOvr>
    <a:masterClrMapping/>
  </p:clrMapOvr>
  <p:transition spd="slow" advTm="4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Imagen3.jpg"/>
          <p:cNvPicPr>
            <a:picLocks noChangeAspect="1" noChangeArrowheads="1"/>
          </p:cNvPicPr>
          <p:nvPr/>
        </p:nvPicPr>
        <p:blipFill>
          <a:blip r:embed="rId2" cstate="print"/>
          <a:srcRect/>
          <a:stretch>
            <a:fillRect/>
          </a:stretch>
        </p:blipFill>
        <p:spPr bwMode="auto">
          <a:xfrm>
            <a:off x="0" y="-1"/>
            <a:ext cx="9144000" cy="7381813"/>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p:spPr>
      </p:pic>
      <p:sp>
        <p:nvSpPr>
          <p:cNvPr id="2" name="1 Rectángulo"/>
          <p:cNvSpPr/>
          <p:nvPr/>
        </p:nvSpPr>
        <p:spPr>
          <a:xfrm>
            <a:off x="1043608" y="487025"/>
            <a:ext cx="7668344" cy="6370975"/>
          </a:xfrm>
          <a:prstGeom prst="rect">
            <a:avLst/>
          </a:prstGeom>
        </p:spPr>
        <p:txBody>
          <a:bodyPr wrap="square">
            <a:spAutoFit/>
          </a:bodyPr>
          <a:lstStyle/>
          <a:p>
            <a:r>
              <a:rPr lang="es-ES" sz="2400" b="1" i="1" dirty="0"/>
              <a:t>De hecho, ya se contaminó al partirse o rebanarse y se debe tener mucho cuidado con esos </a:t>
            </a:r>
            <a:r>
              <a:rPr lang="es-ES" sz="2400" b="1" i="1" dirty="0" err="1"/>
              <a:t>hotdogs</a:t>
            </a:r>
            <a:r>
              <a:rPr lang="es-ES" sz="2400" b="1" i="1" dirty="0"/>
              <a:t> que se compran en los juegos de futbol o de beisbol que llevan cebolla cruda.</a:t>
            </a:r>
            <a:br>
              <a:rPr lang="es-ES" sz="2400" b="1" i="1" dirty="0"/>
            </a:br>
            <a:r>
              <a:rPr lang="es-ES" sz="2400" b="1" i="1" dirty="0"/>
              <a:t/>
            </a:r>
            <a:br>
              <a:rPr lang="es-ES" sz="2400" b="1" i="1" dirty="0"/>
            </a:br>
            <a:r>
              <a:rPr lang="es-ES" sz="2400" b="1" i="1" dirty="0"/>
              <a:t>El químico dijo que si uno cocina la cebolla sobrante durante mucho tiempo probablemente eliminará los efectos nocivos. Pero si se usan sobrantes de cebolla rebanada y se usan en un </a:t>
            </a:r>
            <a:r>
              <a:rPr lang="es-ES" sz="2400" b="1" i="1" dirty="0" err="1"/>
              <a:t>sandwich</a:t>
            </a:r>
            <a:r>
              <a:rPr lang="es-ES" sz="2400" b="1" i="1" dirty="0"/>
              <a:t> posiblemente esté uno arriesgándose a tener problemas. Tanto las cebollas como la papa húmeda, esa que se utiliza en una ensalada de papa, van a atraer y a generar bacterias más rápido que una mayonesa comercial al descomponerse.</a:t>
            </a:r>
            <a:r>
              <a:rPr lang="es-ES" sz="2400" b="1" i="1" dirty="0" smtClean="0"/>
              <a:t/>
            </a:r>
            <a:br>
              <a:rPr lang="es-ES" sz="2400" b="1" i="1" dirty="0" smtClean="0"/>
            </a:br>
            <a:r>
              <a:rPr lang="es-ES" sz="2400" b="1" i="1" dirty="0"/>
              <a:t>Atención: los perros nunca deben comer cebollas. Su estómago no puede metabolizarlas.</a:t>
            </a:r>
            <a:br>
              <a:rPr lang="es-ES" sz="2400" b="1" i="1" dirty="0"/>
            </a:br>
            <a:r>
              <a:rPr lang="es-ES" sz="2400" b="1" i="1" dirty="0"/>
              <a:t/>
            </a:r>
            <a:br>
              <a:rPr lang="es-ES" sz="2400" b="1" i="1" dirty="0"/>
            </a:br>
            <a:endParaRPr lang="es-ES" sz="2400" b="1" i="1" dirty="0"/>
          </a:p>
        </p:txBody>
      </p:sp>
    </p:spTree>
  </p:cSld>
  <p:clrMapOvr>
    <a:masterClrMapping/>
  </p:clrMapOvr>
  <p:transition spd="slow" advTm="4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Cebollas-encurtidas-receta.jpg"/>
          <p:cNvPicPr>
            <a:picLocks noChangeAspect="1" noChangeArrowheads="1"/>
          </p:cNvPicPr>
          <p:nvPr/>
        </p:nvPicPr>
        <p:blipFill>
          <a:blip r:embed="rId2" cstate="print"/>
          <a:srcRect/>
          <a:stretch>
            <a:fillRect/>
          </a:stretch>
        </p:blipFill>
        <p:spPr bwMode="auto">
          <a:xfrm>
            <a:off x="0" y="0"/>
            <a:ext cx="925374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p:spPr>
      </p:pic>
      <p:sp>
        <p:nvSpPr>
          <p:cNvPr id="2" name="1 Rectángulo"/>
          <p:cNvSpPr/>
          <p:nvPr/>
        </p:nvSpPr>
        <p:spPr>
          <a:xfrm>
            <a:off x="5220072" y="476672"/>
            <a:ext cx="3707904" cy="6217087"/>
          </a:xfrm>
          <a:prstGeom prst="rect">
            <a:avLst/>
          </a:prstGeom>
        </p:spPr>
        <p:txBody>
          <a:bodyPr wrap="square">
            <a:spAutoFit/>
          </a:bodyPr>
          <a:lstStyle/>
          <a:p>
            <a:r>
              <a:rPr lang="es-ES" sz="2000" b="1" i="1" dirty="0"/>
              <a:t>Recuerden que es peligroso cortar una cebolla y tratar de usarla al día siguiente si no ha sido guardada perfectamente. Si se deja al aire en la cocina durante la noche de seguro al día siguiente ya estará llena de bacterias que pueden ocasionar infecciones estomacales.</a:t>
            </a:r>
            <a:br>
              <a:rPr lang="es-ES" sz="2000" b="1" i="1" dirty="0"/>
            </a:br>
            <a:r>
              <a:rPr lang="es-ES" sz="2000" b="1" i="1" dirty="0"/>
              <a:t/>
            </a:r>
            <a:br>
              <a:rPr lang="es-ES" sz="2000" b="1" i="1" dirty="0"/>
            </a:br>
            <a:r>
              <a:rPr lang="es-ES" sz="2000" b="1" i="1" dirty="0"/>
              <a:t>Favor de pasar esta información a tus seres queridos.</a:t>
            </a:r>
            <a:r>
              <a:rPr lang="es-ES" sz="2000" b="1" i="1" dirty="0" smtClean="0"/>
              <a:t/>
            </a:r>
            <a:br>
              <a:rPr lang="es-ES" sz="2000" b="1" i="1" dirty="0" smtClean="0"/>
            </a:br>
            <a:r>
              <a:rPr lang="es-ES" sz="2000" b="1" i="1" dirty="0"/>
              <a:t>Las cebollas contienen elementos nutricionales de gran calidad y la costumbre de comer cebolla cruda es de aplaudirse. Los que la comen tendrán siempre una circulación inmejorable, entre otros beneficios." </a:t>
            </a:r>
            <a:r>
              <a:rPr lang="es-ES" dirty="0" smtClean="0"/>
              <a:t/>
            </a:r>
            <a:br>
              <a:rPr lang="es-ES" dirty="0" smtClean="0"/>
            </a:br>
            <a:endParaRPr lang="es-ES" dirty="0"/>
          </a:p>
        </p:txBody>
      </p:sp>
      <p:pic>
        <p:nvPicPr>
          <p:cNvPr id="3" name="Picture 2" descr="C:\Documents and Settings\Dell\Escritorio\141028114843_cebolla_llorando_304x304_thinkstock.jpg"/>
          <p:cNvPicPr>
            <a:picLocks noChangeAspect="1" noChangeArrowheads="1"/>
          </p:cNvPicPr>
          <p:nvPr/>
        </p:nvPicPr>
        <p:blipFill>
          <a:blip r:embed="rId3" cstate="print"/>
          <a:srcRect/>
          <a:stretch>
            <a:fillRect/>
          </a:stretch>
        </p:blipFill>
        <p:spPr bwMode="auto">
          <a:xfrm>
            <a:off x="251520" y="1052736"/>
            <a:ext cx="4697760" cy="4697760"/>
          </a:xfrm>
          <a:prstGeom prst="rect">
            <a:avLst/>
          </a:prstGeom>
          <a:noFill/>
          <a:ln cmpd="sng">
            <a:solidFill>
              <a:schemeClr val="tx1"/>
            </a:solidFill>
          </a:ln>
        </p:spPr>
      </p:pic>
    </p:spTree>
  </p:cSld>
  <p:clrMapOvr>
    <a:masterClrMapping/>
  </p:clrMapOvr>
  <p:transition spd="slow" advTm="2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41028114655_cebolla_ensalada_624x351_thinkstock.jpg"/>
          <p:cNvPicPr>
            <a:picLocks noChangeAspect="1" noChangeArrowheads="1"/>
          </p:cNvPicPr>
          <p:nvPr/>
        </p:nvPicPr>
        <p:blipFill>
          <a:blip r:embed="rId2" cstate="print"/>
          <a:srcRect/>
          <a:stretch>
            <a:fillRect/>
          </a:stretch>
        </p:blipFill>
        <p:spPr bwMode="auto">
          <a:xfrm>
            <a:off x="-1" y="0"/>
            <a:ext cx="920927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gr_49529_2574759_403823.jpg"/>
          <p:cNvPicPr>
            <a:picLocks noChangeAspect="1" noChangeArrowheads="1"/>
          </p:cNvPicPr>
          <p:nvPr/>
        </p:nvPicPr>
        <p:blipFill>
          <a:blip r:embed="rId2" cstate="print"/>
          <a:srcRect/>
          <a:stretch>
            <a:fillRect/>
          </a:stretch>
        </p:blipFill>
        <p:spPr bwMode="auto">
          <a:xfrm>
            <a:off x="0" y="0"/>
            <a:ext cx="9147244" cy="6858000"/>
          </a:xfrm>
          <a:prstGeom prst="rect">
            <a:avLst/>
          </a:prstGeom>
          <a:noFill/>
        </p:spPr>
      </p:pic>
    </p:spTree>
  </p:cSld>
  <p:clrMapOvr>
    <a:masterClrMapping/>
  </p:clrMapOvr>
  <p:transition spd="slow" advTm="6000">
    <p:blinds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big_publicacion__4bfe41646014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blinds dir="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cebolla-rellena.jpg"/>
          <p:cNvPicPr>
            <a:picLocks noChangeAspect="1" noChangeArrowheads="1"/>
          </p:cNvPicPr>
          <p:nvPr/>
        </p:nvPicPr>
        <p:blipFill>
          <a:blip r:embed="rId2" cstate="print"/>
          <a:srcRect/>
          <a:stretch>
            <a:fillRect/>
          </a:stretch>
        </p:blipFill>
        <p:spPr bwMode="auto">
          <a:xfrm>
            <a:off x="-1" y="0"/>
            <a:ext cx="9153331" cy="6858000"/>
          </a:xfrm>
          <a:prstGeom prst="rect">
            <a:avLst/>
          </a:prstGeom>
          <a:noFill/>
        </p:spPr>
      </p:pic>
    </p:spTree>
  </p:cSld>
  <p:clrMapOvr>
    <a:masterClrMapping/>
  </p:clrMapOvr>
  <p:transition spd="slow" advTm="6000">
    <p:blinds dir="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7"/>
          <p:cNvPicPr>
            <a:picLocks noChangeAspect="1" noChangeArrowheads="1" noCrop="1"/>
          </p:cNvPicPr>
          <p:nvPr/>
        </p:nvPicPr>
        <p:blipFill>
          <a:blip r:embed="rId4" cstate="print">
            <a:duotone>
              <a:schemeClr val="accent6">
                <a:shade val="45000"/>
                <a:satMod val="135000"/>
              </a:schemeClr>
              <a:prstClr val="white"/>
            </a:duotone>
          </a:blip>
          <a:srcRect/>
          <a:stretch>
            <a:fillRect/>
          </a:stretch>
        </p:blipFill>
        <p:spPr bwMode="auto">
          <a:xfrm>
            <a:off x="0" y="0"/>
            <a:ext cx="9144000" cy="6877050"/>
          </a:xfrm>
          <a:prstGeom prst="rect">
            <a:avLst/>
          </a:prstGeom>
          <a:noFill/>
        </p:spPr>
      </p:pic>
      <p:sp>
        <p:nvSpPr>
          <p:cNvPr id="6" name="5 Rectángulo"/>
          <p:cNvSpPr/>
          <p:nvPr/>
        </p:nvSpPr>
        <p:spPr>
          <a:xfrm>
            <a:off x="0" y="692696"/>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6"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788024" y="602128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251520" y="3429000"/>
            <a:ext cx="4572000" cy="2893100"/>
          </a:xfrm>
          <a:prstGeom prst="rect">
            <a:avLst/>
          </a:prstGeom>
        </p:spPr>
        <p:txBody>
          <a:bodyPr>
            <a:spAutoFit/>
          </a:bodyPr>
          <a:lstStyle/>
          <a:p>
            <a:pPr algn="ctr" eaLnBrk="0" hangingPunct="0">
              <a:spcBef>
                <a:spcPct val="50000"/>
              </a:spcBef>
            </a:pPr>
            <a:r>
              <a:rPr lang="fr-FR" sz="28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Arial" charset="0"/>
              </a:rPr>
              <a:t>Hoy es </a:t>
            </a:r>
          </a:p>
          <a:p>
            <a:pPr algn="ctr" eaLnBrk="0" hangingPunct="0">
              <a:spcBef>
                <a:spcPct val="50000"/>
              </a:spcBef>
            </a:pPr>
            <a:fld id="{D42A9118-4401-486E-BE55-4AED5DFA0AE8}" type="datetime2">
              <a:rPr lang="es-ES_tradnl" sz="2800" b="1"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Arial" charset="0"/>
              </a:rPr>
              <a:pPr algn="ctr" eaLnBrk="0" hangingPunct="0">
                <a:spcBef>
                  <a:spcPct val="50000"/>
                </a:spcBef>
              </a:pPr>
              <a:t>viernes, 07 de noviembre de 2014</a:t>
            </a:fld>
            <a:r>
              <a:rPr lang="es-ES_tradnl" sz="28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Arial" charset="0"/>
              </a:rPr>
              <a:t>.</a:t>
            </a:r>
            <a:endParaRPr lang="es-ES" sz="28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Arial" charset="0"/>
            </a:endParaRPr>
          </a:p>
          <a:p>
            <a:pPr algn="ctr" eaLnBrk="0" hangingPunct="0">
              <a:spcBef>
                <a:spcPct val="50000"/>
              </a:spcBef>
            </a:pPr>
            <a:r>
              <a:rPr lang="fr-FR" sz="28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Arial" charset="0"/>
              </a:rPr>
              <a:t>Son las </a:t>
            </a:r>
            <a:fld id="{2CB97E5A-85C5-41A0-A97A-85CD3A601405}" type="datetime10">
              <a:rPr lang="fr-FR" sz="2800" b="1"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Arial" charset="0"/>
              </a:rPr>
              <a:pPr algn="ctr" eaLnBrk="0" hangingPunct="0">
                <a:spcBef>
                  <a:spcPct val="50000"/>
                </a:spcBef>
              </a:pPr>
              <a:t>16:39</a:t>
            </a:fld>
            <a:r>
              <a:rPr lang="fr-FR" sz="28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Arial" charset="0"/>
              </a:rPr>
              <a:t> h.</a:t>
            </a:r>
          </a:p>
          <a:p>
            <a:pPr algn="ctr" eaLnBrk="0" hangingPunct="0">
              <a:spcBef>
                <a:spcPct val="50000"/>
              </a:spcBef>
            </a:pPr>
            <a:r>
              <a:rPr lang="fr-FR" sz="28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Arial" charset="0"/>
              </a:rPr>
              <a:t>Regálate un minuto...</a:t>
            </a:r>
            <a:endParaRPr lang="fr-FR" sz="2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Arial" charset="0"/>
            </a:endParaRPr>
          </a:p>
        </p:txBody>
      </p:sp>
      <p:sp>
        <p:nvSpPr>
          <p:cNvPr id="11" name="10 Rectángulo"/>
          <p:cNvSpPr/>
          <p:nvPr/>
        </p:nvSpPr>
        <p:spPr>
          <a:xfrm>
            <a:off x="5508104" y="188640"/>
            <a:ext cx="3384376" cy="3168352"/>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ontrols>
      <p:control spid="43010" name="ShockwaveFlash1" r:id="rId2" imgW="3131676" imgH="2881141"/>
    </p:controls>
  </p:cSld>
  <p:clrMapOvr>
    <a:masterClrMapping/>
  </p:clrMapOvr>
  <p:transition spd="slow" advTm="2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JO CON LAS CEBOLL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OJO CON LAS CEBOLLAS</Template>
  <TotalTime>8</TotalTime>
  <Words>302</Words>
  <Application>Microsoft Office PowerPoint</Application>
  <PresentationFormat>Presentación en pantalla (4:3)</PresentationFormat>
  <Paragraphs>52</Paragraphs>
  <Slides>27</Slides>
  <Notes>0</Notes>
  <HiddenSlides>0</HiddenSlides>
  <MMClips>0</MMClips>
  <ScaleCrop>false</ScaleCrop>
  <HeadingPairs>
    <vt:vector size="4" baseType="variant">
      <vt:variant>
        <vt:lpstr>Tema</vt:lpstr>
      </vt:variant>
      <vt:variant>
        <vt:i4>2</vt:i4>
      </vt:variant>
      <vt:variant>
        <vt:lpstr>Títulos de diapositiva</vt:lpstr>
      </vt:variant>
      <vt:variant>
        <vt:i4>27</vt:i4>
      </vt:variant>
    </vt:vector>
  </HeadingPairs>
  <TitlesOfParts>
    <vt:vector size="29" baseType="lpstr">
      <vt:lpstr>OJO CON LAS CEBOLLAS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2014-11-07T15:39:32Z</dcterms:created>
  <dcterms:modified xsi:type="dcterms:W3CDTF">2014-11-07T15:47:38Z</dcterms:modified>
</cp:coreProperties>
</file>