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87" r:id="rId3"/>
    <p:sldId id="302" r:id="rId4"/>
    <p:sldId id="298" r:id="rId5"/>
    <p:sldId id="263" r:id="rId6"/>
    <p:sldId id="289" r:id="rId7"/>
    <p:sldId id="291" r:id="rId8"/>
    <p:sldId id="292" r:id="rId9"/>
    <p:sldId id="296" r:id="rId10"/>
    <p:sldId id="273" r:id="rId11"/>
    <p:sldId id="265" r:id="rId12"/>
    <p:sldId id="262" r:id="rId13"/>
    <p:sldId id="259" r:id="rId14"/>
    <p:sldId id="260" r:id="rId15"/>
    <p:sldId id="293" r:id="rId16"/>
    <p:sldId id="284" r:id="rId17"/>
    <p:sldId id="268" r:id="rId18"/>
    <p:sldId id="266" r:id="rId19"/>
    <p:sldId id="267" r:id="rId20"/>
    <p:sldId id="269" r:id="rId21"/>
    <p:sldId id="300" r:id="rId22"/>
    <p:sldId id="276" r:id="rId23"/>
    <p:sldId id="278" r:id="rId24"/>
    <p:sldId id="280" r:id="rId25"/>
    <p:sldId id="281" r:id="rId26"/>
    <p:sldId id="295" r:id="rId27"/>
    <p:sldId id="275" r:id="rId28"/>
    <p:sldId id="282" r:id="rId29"/>
    <p:sldId id="290" r:id="rId30"/>
    <p:sldId id="283" r:id="rId31"/>
    <p:sldId id="297" r:id="rId32"/>
    <p:sldId id="256" r:id="rId33"/>
    <p:sldId id="285" r:id="rId34"/>
    <p:sldId id="274" r:id="rId35"/>
    <p:sldId id="301" r:id="rId36"/>
    <p:sldId id="277" r:id="rId37"/>
    <p:sldId id="308" r:id="rId38"/>
    <p:sldId id="312" r:id="rId39"/>
    <p:sldId id="304" r:id="rId40"/>
    <p:sldId id="307" r:id="rId41"/>
    <p:sldId id="305" r:id="rId42"/>
    <p:sldId id="303" r:id="rId43"/>
    <p:sldId id="309" r:id="rId44"/>
    <p:sldId id="310" r:id="rId45"/>
    <p:sldId id="311" r:id="rId46"/>
    <p:sldId id="270" r:id="rId47"/>
    <p:sldId id="299" r:id="rId48"/>
    <p:sldId id="272" r:id="rId49"/>
    <p:sldId id="313" r:id="rId5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Rx3Ut3SIl1toiJ2xE+woQ" hashData="00navw5yzO1wxx2Lle6xP7d4W5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FF00"/>
    <a:srgbClr val="CC9900"/>
    <a:srgbClr val="C0C0C0"/>
    <a:srgbClr val="7777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21" autoAdjust="0"/>
    <p:restoredTop sz="88226" autoAdjust="0"/>
  </p:normalViewPr>
  <p:slideViewPr>
    <p:cSldViewPr>
      <p:cViewPr varScale="1">
        <p:scale>
          <a:sx n="76" d="100"/>
          <a:sy n="76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4A41D-5B81-49FE-AB33-52A592EF79B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43838-B545-4FC6-B628-7D6CADEE516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582639-A27D-4EF8-97FA-44578EF84E4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DC5ED-CA7D-45C1-BC9E-98F2B51C4F8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8883C-E39B-41E2-B0DD-87AF8B7A438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53678E-BF65-4119-B127-7CD89B6C04B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E6013-D420-4DA0-8222-E509115458E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F45AF-C0C8-4645-ABFD-43AE16D63ED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7CF5B-F122-4A2E-B3B6-B560B0DE0D1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E5C2A-41ED-4CCC-870C-4D1C1163040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31EBB-507E-4590-86DA-C53F17B6D6C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A93D66-D8E4-4430-BC5F-B1A93FF5F1A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3" Type="http://schemas.openxmlformats.org/officeDocument/2006/relationships/image" Target="../media/image16.gif"/><Relationship Id="rId21" Type="http://schemas.openxmlformats.org/officeDocument/2006/relationships/image" Target="../media/image57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5" Type="http://schemas.openxmlformats.org/officeDocument/2006/relationships/image" Target="../media/image6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1" Type="http://schemas.openxmlformats.org/officeDocument/2006/relationships/tags" Target="../tags/tag10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24" Type="http://schemas.openxmlformats.org/officeDocument/2006/relationships/image" Target="../media/image60.jpeg"/><Relationship Id="rId5" Type="http://schemas.openxmlformats.org/officeDocument/2006/relationships/hyperlink" Target="http://en.wikipedia.org/wiki/To_Have_and_Have_Not_(film)" TargetMode="External"/><Relationship Id="rId15" Type="http://schemas.openxmlformats.org/officeDocument/2006/relationships/image" Target="../media/image51.jpeg"/><Relationship Id="rId23" Type="http://schemas.openxmlformats.org/officeDocument/2006/relationships/image" Target="../media/image59.jpeg"/><Relationship Id="rId10" Type="http://schemas.openxmlformats.org/officeDocument/2006/relationships/image" Target="../media/image46.jpeg"/><Relationship Id="rId19" Type="http://schemas.openxmlformats.org/officeDocument/2006/relationships/image" Target="../media/image55.jpeg"/><Relationship Id="rId4" Type="http://schemas.openxmlformats.org/officeDocument/2006/relationships/image" Target="../media/image41.gif"/><Relationship Id="rId9" Type="http://schemas.openxmlformats.org/officeDocument/2006/relationships/image" Target="../media/image45.jpeg"/><Relationship Id="rId14" Type="http://schemas.openxmlformats.org/officeDocument/2006/relationships/image" Target="../media/image50.jpeg"/><Relationship Id="rId22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1.bp.blogspot.com/-sOj_dc23rhk/UaitdMnsPrI/AAAAAAAAKUI/hQIVGp_ARU8/s1600/steve.mcqueen.jpg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72.jpeg"/><Relationship Id="rId5" Type="http://schemas.openxmlformats.org/officeDocument/2006/relationships/hyperlink" Target="http://cine.terra.es/actualidad/noticias/Michael-Douglas-vuelve-a-fumar-tras-el-cancer-de-garganta/verFicha_3276.htm" TargetMode="External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37.media.tumblr.com/5d4ea6ac3a7533fa8319433903761aa5/tumblr_mp7bcqCXJr1qhoy6e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93368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6" name="Text Box 13"/>
          <p:cNvSpPr txBox="1">
            <a:spLocks noChangeArrowheads="1"/>
          </p:cNvSpPr>
          <p:nvPr/>
        </p:nvSpPr>
        <p:spPr bwMode="auto">
          <a:xfrm rot="5400000">
            <a:off x="1676079" y="5610541"/>
            <a:ext cx="714380" cy="923330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5400" b="1" i="1">
              <a:solidFill>
                <a:schemeClr val="folHlink"/>
              </a:solidFill>
              <a:latin typeface="Forte" pitchFamily="66" charset="0"/>
              <a:cs typeface="Arial" charset="0"/>
            </a:endParaRP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28596" y="5429264"/>
            <a:ext cx="928694" cy="103509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1214422"/>
            <a:ext cx="6357982" cy="5357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8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ME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DAS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FUEGO,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POR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FAVOR</a:t>
            </a:r>
            <a:endParaRPr lang="es-ES" sz="3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428728" y="5786454"/>
            <a:ext cx="1143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</a:t>
            </a:r>
          </a:p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random/>
    <p:sndAc>
      <p:stSnd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static.tumblr.com/df926a3700071760fb835305c23cfa14/dvrsc4p/rpEnpv1jo/tumblr_static_6zlu7bxc9b8kksgo808ocwoo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286998" cy="7196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Picture 6" descr="20080822132027-aparicion-actores-fumando-peliculas-provoca-adolescentes-comiencen-fum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14290"/>
            <a:ext cx="5248282" cy="6435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2297" name="Picture 9" descr="Niro+fumand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642918"/>
            <a:ext cx="8208963" cy="5000660"/>
          </a:xfrm>
          <a:prstGeom prst="rect">
            <a:avLst/>
          </a:prstGeom>
          <a:noFill/>
        </p:spPr>
      </p:pic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663575" y="5753100"/>
            <a:ext cx="21526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dirty="0"/>
              <a:t>ROBERT DE NIRO</a:t>
            </a:r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8" name="Picture 4" descr="https://dosfeipa.files.wordpress.com/2013/05/four-rooms-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928670"/>
            <a:ext cx="8219383" cy="464347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0034" y="5857892"/>
            <a:ext cx="256576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ANTONIO BANDERAS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http://3.bp.blogspot.com/-migTsQWojEU/U2kxVUvy6BI/AAAAAAAAT1U/TFsP0ZdMUUw/s1600/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8656" y="57874"/>
            <a:ext cx="5012235" cy="699708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5572140"/>
            <a:ext cx="1731564" cy="338554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600" dirty="0" smtClean="0"/>
              <a:t>ROCK HUDSON</a:t>
            </a:r>
            <a:endParaRPr lang="es-ES" sz="1600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7106" name="Picture 2" descr="http://www.mydiscountcigarette.net/gallery/original/11459/Gina-Lollobrigida.jpg?12726229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57166"/>
            <a:ext cx="4667257" cy="606137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143644"/>
            <a:ext cx="254441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GINA LOLLOBRIGIDA 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ft.tt/1pODw2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521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1746" name="Picture 2" descr="https://encrypted-tbn2.gstatic.com/images?q=tbn:ANd9GcQgSOuzJx485Jn66DR_eoFrjGT3IQAUetgi7puugeJeB0lX79V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4786346" cy="69993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072206"/>
            <a:ext cx="181331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BRUCE WILLIS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343" name="Picture 7" descr="13626_m"/>
          <p:cNvPicPr>
            <a:picLocks noChangeAspect="1" noChangeArrowheads="1"/>
          </p:cNvPicPr>
          <p:nvPr/>
        </p:nvPicPr>
        <p:blipFill>
          <a:blip r:embed="rId4"/>
          <a:srcRect b="21483"/>
          <a:stretch>
            <a:fillRect/>
          </a:stretch>
        </p:blipFill>
        <p:spPr bwMode="auto">
          <a:xfrm>
            <a:off x="1908175" y="0"/>
            <a:ext cx="5815013" cy="6858000"/>
          </a:xfrm>
          <a:prstGeom prst="rect">
            <a:avLst/>
          </a:prstGeom>
          <a:noFill/>
        </p:spPr>
      </p:pic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684213" y="6308725"/>
            <a:ext cx="215527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dirty="0" smtClean="0"/>
              <a:t>JAVIER BARDEM, 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1272" name="Picture 8" descr="tumblr_ldfm4cT4V41qagkhko1_128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642918"/>
            <a:ext cx="7777162" cy="56769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5786454"/>
            <a:ext cx="233493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AUDREY HEPBURN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177" name="Picture 9" descr="Mario Casas, fumando durante un Festival de Cine de Málag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150" y="0"/>
            <a:ext cx="5256213" cy="7073900"/>
          </a:xfrm>
          <a:prstGeom prst="rect">
            <a:avLst/>
          </a:prstGeom>
          <a:noFill/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9388" y="5589588"/>
            <a:ext cx="182084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dirty="0" smtClean="0"/>
              <a:t>MARIO CASAS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225" name="Picture 9" descr="gil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0"/>
            <a:ext cx="59055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072206"/>
            <a:ext cx="213404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t"/>
            <a:r>
              <a:rPr lang="es-ES" dirty="0" smtClean="0"/>
              <a:t>RITA HAYWORTH 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desdesoria.es/lacavernadelplato/wp-content/uploads/2015/12/fumador-pasi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91834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2466" name="Picture 2" descr="http://img.theranking.com/card/102474/image/f4432c7e2444b57fcd02f81cf880ffb9/resize_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62629"/>
            <a:ext cx="4929222" cy="692062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6000768"/>
            <a:ext cx="331411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ROBERT JOHN DOWNEY, JR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15" name="Picture 7" descr="13594_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-285750"/>
            <a:ext cx="5260975" cy="7143750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57224" y="6000768"/>
            <a:ext cx="158248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dirty="0" smtClean="0"/>
              <a:t>SEAN PENN 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367" name="Picture 7" descr="Mel Gibson, fumando por las calles de las islas Fiy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0"/>
            <a:ext cx="6232525" cy="9348788"/>
          </a:xfrm>
          <a:prstGeom prst="rect">
            <a:avLst/>
          </a:prstGeom>
          <a:noFill/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755650" y="5734050"/>
            <a:ext cx="1676485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dirty="0" smtClean="0"/>
              <a:t>MEL GIBSON 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391" name="Picture 7" descr="Johnny Depp, fumando por las calles de Lond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-387350"/>
            <a:ext cx="6915150" cy="8181975"/>
          </a:xfrm>
          <a:prstGeom prst="rect">
            <a:avLst/>
          </a:prstGeom>
          <a:noFill/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85720" y="5929330"/>
            <a:ext cx="192046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dirty="0" smtClean="0"/>
              <a:t>JOHNNY DEPP, 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8439" name="Picture 7" descr="13587_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0"/>
            <a:ext cx="5259388" cy="6858000"/>
          </a:xfrm>
          <a:prstGeom prst="rect">
            <a:avLst/>
          </a:prstGeom>
          <a:noFill/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000100" y="6072206"/>
            <a:ext cx="227498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dirty="0" smtClean="0"/>
              <a:t>JACK NICHOLSON 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1.bp.blogspot.com/-BwVyazNP5g0/VFgdA9wG_UI/AAAAAAAAACs/iHQCqSQrzXI/s1600/lar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92433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8674" name="Picture 2" descr="http://www.que.es/archivos/201102/not-arnold-160211-1-365xXx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71480"/>
            <a:ext cx="8001056" cy="598936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000768"/>
            <a:ext cx="35745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 ARNOLD SCHWARZENEGGER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6322" name="Picture 2" descr="http://staticvosf5a.lavozdelinterior.com.ar/sites/default/files/styles/landscape_642_366/public/archivo/nota_periodistica/11_Nov_2013_12_38_17_miley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18"/>
            <a:ext cx="8395719" cy="52864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6072206"/>
            <a:ext cx="174502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MILEY CYRUS</a:t>
            </a:r>
            <a:endParaRPr lang="es-ES" dirty="0"/>
          </a:p>
        </p:txBody>
      </p:sp>
      <p:pic>
        <p:nvPicPr>
          <p:cNvPr id="4" name="Picture 2" descr="http://staticvosf5b.lavozdelinterior.com.ar/sites/default/files/styles/landscape_642_366/public/archivo/nota_periodistica/11_Nov_2013_12_38_17_mile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7" y="642918"/>
            <a:ext cx="8395719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8370" name="Picture 2" descr="http://www.ondacero.com.pe/j/images/galerias/2013-02-07_-13602678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8546661" cy="57150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5500702"/>
            <a:ext cx="124906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RIHANNA</a:t>
            </a:r>
            <a:endParaRPr lang="es-ES" b="1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http://www.biografiasyvidas.com/biografia/d/fotos/del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14290"/>
            <a:ext cx="7000924" cy="646555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6072206"/>
            <a:ext cx="171072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ALAIN DELON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images5.fanpop.com/image/photos/28500000/fFelice-Fawn-random-28543934-500-28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8584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chilango.com/media/2011/05/31/paul-newman-fuma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15370" cy="55007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5572140"/>
            <a:ext cx="187737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PAUL NEWMAN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0418" name="Picture 2" descr="http://3.bp.blogspot.com/_o7_lOfm7b-8/TTJGb39yu3I/AAAAAAAALXA/oLu1sPviYC4/s1600/tabaco_marily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4643470" cy="616389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00100" y="5715016"/>
            <a:ext cx="229633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MARILYN MONROE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Picture 2" descr="http://bridoz.com/wp-content/uploads/2014/08/article_belmond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28604"/>
            <a:ext cx="7726930" cy="58579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929330"/>
            <a:ext cx="281352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JEAN-PAUL BELMONDO</a:t>
            </a:r>
            <a:endParaRPr lang="es-ES" dirty="0"/>
          </a:p>
        </p:txBody>
      </p:sp>
    </p:spTree>
  </p:cSld>
  <p:clrMapOvr>
    <a:masterClrMapping/>
  </p:clrMapOvr>
  <p:transition spd="slow" advTm="5000">
    <p:random/>
    <p:sndAc>
      <p:stSnd>
        <p:snd r:embed="rId2" name="the sound of sile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1442" name="Picture 2" descr="http://www.antena3.com/clipping/2012/01/26/00116/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8781786" cy="578647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5857892"/>
            <a:ext cx="139012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BRAD PITT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diariode3.com/wp-content/uploads/2012/10/mujeres-ciga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999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7" name="Picture 9" descr="148-animated-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8263" y="1381125"/>
            <a:ext cx="6467475" cy="4095750"/>
          </a:xfrm>
          <a:prstGeom prst="rect">
            <a:avLst/>
          </a:prstGeom>
          <a:noFill/>
        </p:spPr>
      </p:pic>
      <p:pic>
        <p:nvPicPr>
          <p:cNvPr id="2059" name="Picture 11" descr="40-To-Have-and-Have-Not-1944-01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52500" y="1381125"/>
            <a:ext cx="7239000" cy="409575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3143240" y="5715016"/>
            <a:ext cx="4643470" cy="3603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 dirty="0" smtClean="0"/>
              <a:t>HUMPHREY BOGART &amp; LAUREN BACALL</a:t>
            </a:r>
            <a:endParaRPr lang="fr-FR" dirty="0"/>
          </a:p>
        </p:txBody>
      </p:sp>
      <p:pic>
        <p:nvPicPr>
          <p:cNvPr id="2062" name="Picture 14" descr="40-To-Have-and-Have-Not-1944-02">
            <a:hlinkClick r:id="rId5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500042"/>
            <a:ext cx="3813175" cy="5256213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64" name="Picture 16" descr="135-james-dea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28662" y="1428736"/>
            <a:ext cx="3419475" cy="471170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66" name="Picture 18" descr="136-james-dean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9124" y="500042"/>
            <a:ext cx="3889375" cy="471170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2928926" y="5786454"/>
            <a:ext cx="3529013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JAMES DEAN</a:t>
            </a:r>
            <a:endParaRPr lang="fr-FR" dirty="0"/>
          </a:p>
        </p:txBody>
      </p:sp>
      <p:pic>
        <p:nvPicPr>
          <p:cNvPr id="2069" name="Picture 21" descr="130-Kate-Moss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14480" y="428604"/>
            <a:ext cx="5975350" cy="51593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2857488" y="5786454"/>
            <a:ext cx="3455988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KATE MOSS</a:t>
            </a:r>
            <a:endParaRPr lang="fr-FR" dirty="0"/>
          </a:p>
        </p:txBody>
      </p:sp>
      <p:pic>
        <p:nvPicPr>
          <p:cNvPr id="2074" name="Picture 26" descr="138-kate-moss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929190" y="500042"/>
            <a:ext cx="3875088" cy="514350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76" name="Picture 28" descr="126-nick-cav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4348" y="428604"/>
            <a:ext cx="7488237" cy="519430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2643174" y="5715016"/>
            <a:ext cx="3671887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NICK CAVE</a:t>
            </a:r>
            <a:endParaRPr lang="fr-FR" dirty="0"/>
          </a:p>
        </p:txBody>
      </p:sp>
      <p:pic>
        <p:nvPicPr>
          <p:cNvPr id="2079" name="Picture 31" descr="149-paul-newman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214414" y="500042"/>
            <a:ext cx="6985000" cy="524192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80" name="Text Box 32"/>
          <p:cNvSpPr txBox="1">
            <a:spLocks noChangeArrowheads="1"/>
          </p:cNvSpPr>
          <p:nvPr/>
        </p:nvSpPr>
        <p:spPr bwMode="auto">
          <a:xfrm>
            <a:off x="3286116" y="5715016"/>
            <a:ext cx="2808288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PAUL NEWMAN</a:t>
            </a:r>
            <a:endParaRPr lang="fr-FR" dirty="0"/>
          </a:p>
        </p:txBody>
      </p:sp>
      <p:pic>
        <p:nvPicPr>
          <p:cNvPr id="2082" name="Picture 34" descr="42-Out-of-the-Past-1947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8596" y="500042"/>
            <a:ext cx="8135938" cy="517525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2786050" y="5786454"/>
            <a:ext cx="3671887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ROBERT MITCHUM</a:t>
            </a:r>
            <a:endParaRPr lang="fr-FR" dirty="0"/>
          </a:p>
        </p:txBody>
      </p:sp>
      <p:pic>
        <p:nvPicPr>
          <p:cNvPr id="2085" name="Picture 37" descr="70-Tatum-ONeal-in-Paper-Moon-19731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71472" y="571480"/>
            <a:ext cx="8207375" cy="45878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3214678" y="5715016"/>
            <a:ext cx="244792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TATUM O’NEAL</a:t>
            </a:r>
            <a:endParaRPr lang="fr-FR" dirty="0"/>
          </a:p>
        </p:txBody>
      </p:sp>
      <p:pic>
        <p:nvPicPr>
          <p:cNvPr id="2088" name="Picture 40" descr="69-Tatum-ONeal-in-Paper-Moon-1973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000100" y="1571612"/>
            <a:ext cx="7286625" cy="409575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90" name="Picture 42" descr="101-bellissima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00034" y="500042"/>
            <a:ext cx="3986213" cy="5072062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91" name="Text Box 43"/>
          <p:cNvSpPr txBox="1">
            <a:spLocks noChangeArrowheads="1"/>
          </p:cNvSpPr>
          <p:nvPr/>
        </p:nvSpPr>
        <p:spPr bwMode="auto">
          <a:xfrm>
            <a:off x="785786" y="5715016"/>
            <a:ext cx="244792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SOPHIA LOREN</a:t>
            </a:r>
            <a:endParaRPr lang="fr-FR" dirty="0"/>
          </a:p>
        </p:txBody>
      </p:sp>
      <p:pic>
        <p:nvPicPr>
          <p:cNvPr id="2093" name="Picture 45" descr="45-marilyn-monro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357686" y="571480"/>
            <a:ext cx="4316412" cy="5072062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94" name="Text Box 46"/>
          <p:cNvSpPr txBox="1">
            <a:spLocks noChangeArrowheads="1"/>
          </p:cNvSpPr>
          <p:nvPr/>
        </p:nvSpPr>
        <p:spPr bwMode="auto">
          <a:xfrm>
            <a:off x="5429256" y="5715016"/>
            <a:ext cx="2592387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MARYLIN MONROE</a:t>
            </a:r>
            <a:endParaRPr lang="fr-FR" dirty="0"/>
          </a:p>
        </p:txBody>
      </p:sp>
      <p:pic>
        <p:nvPicPr>
          <p:cNvPr id="2096" name="Picture 48" descr="139-william-klein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143108" y="500042"/>
            <a:ext cx="4576762" cy="5072062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97" name="Text Box 49"/>
          <p:cNvSpPr txBox="1">
            <a:spLocks noChangeArrowheads="1"/>
          </p:cNvSpPr>
          <p:nvPr/>
        </p:nvSpPr>
        <p:spPr bwMode="auto">
          <a:xfrm>
            <a:off x="3000364" y="5786454"/>
            <a:ext cx="2952750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ANOUCK AIMÉE</a:t>
            </a:r>
            <a:endParaRPr lang="fr-FR" dirty="0"/>
          </a:p>
        </p:txBody>
      </p:sp>
      <p:pic>
        <p:nvPicPr>
          <p:cNvPr id="2099" name="Picture 51" descr="141-william-klein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1714480" y="571480"/>
            <a:ext cx="6769100" cy="5018088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101" name="Picture 53" descr="99-ashley-smith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000100" y="500042"/>
            <a:ext cx="3759200" cy="4927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03" name="Picture 55" descr="98-ashley-smith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786314" y="571480"/>
            <a:ext cx="3781425" cy="4927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4" name="Text Box 56"/>
          <p:cNvSpPr txBox="1">
            <a:spLocks noChangeArrowheads="1"/>
          </p:cNvSpPr>
          <p:nvPr/>
        </p:nvSpPr>
        <p:spPr bwMode="auto">
          <a:xfrm>
            <a:off x="3428992" y="5786454"/>
            <a:ext cx="1943100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ASHLEY SMITH</a:t>
            </a:r>
            <a:endParaRPr lang="fr-FR" dirty="0"/>
          </a:p>
        </p:txBody>
      </p:sp>
      <p:pic>
        <p:nvPicPr>
          <p:cNvPr id="2106" name="Picture 58" descr="43-cmnilla-akrans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2428860" y="571480"/>
            <a:ext cx="3336925" cy="500062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107" name="Text Box 59"/>
          <p:cNvSpPr txBox="1">
            <a:spLocks noChangeArrowheads="1"/>
          </p:cNvSpPr>
          <p:nvPr/>
        </p:nvSpPr>
        <p:spPr bwMode="auto">
          <a:xfrm>
            <a:off x="3286116" y="5786454"/>
            <a:ext cx="223202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CAMILLA AKRANS</a:t>
            </a:r>
            <a:endParaRPr lang="fr-FR" dirty="0"/>
          </a:p>
        </p:txBody>
      </p:sp>
      <p:pic>
        <p:nvPicPr>
          <p:cNvPr id="2109" name="Picture 61" descr="19-Dilan-Walpola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928662" y="642918"/>
            <a:ext cx="7200900" cy="46640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110" name="Text Box 62"/>
          <p:cNvSpPr txBox="1">
            <a:spLocks noChangeArrowheads="1"/>
          </p:cNvSpPr>
          <p:nvPr/>
        </p:nvSpPr>
        <p:spPr bwMode="auto">
          <a:xfrm>
            <a:off x="3500430" y="5786454"/>
            <a:ext cx="2159000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DILAN WALPOLA</a:t>
            </a:r>
            <a:endParaRPr lang="fr-FR" dirty="0"/>
          </a:p>
        </p:txBody>
      </p:sp>
      <p:pic>
        <p:nvPicPr>
          <p:cNvPr id="2116" name="Picture 68" descr="91-by_jamie_nelson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928662" y="571480"/>
            <a:ext cx="7632700" cy="498792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117" name="Text Box 69"/>
          <p:cNvSpPr txBox="1">
            <a:spLocks noChangeArrowheads="1"/>
          </p:cNvSpPr>
          <p:nvPr/>
        </p:nvSpPr>
        <p:spPr bwMode="auto">
          <a:xfrm>
            <a:off x="3571868" y="5715016"/>
            <a:ext cx="201612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dirty="0" smtClean="0"/>
              <a:t>JAMIE NELSON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9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0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3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9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78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4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0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3" dur="2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6" dur="2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2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2" dur="2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2" dur="2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5" dur="2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76" dur="2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79" dur="2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2" dur="2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5" dur="2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8" dur="2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08" dur="2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1" dur="2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000"/>
                            </p:stCondLst>
                            <p:childTnLst>
                              <p:par>
                                <p:cTn id="2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30" dur="20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33" dur="2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6" dur="2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2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49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2" dur="2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2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65" dur="2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8" dur="20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2000"/>
                                        <p:tgtEl>
                                          <p:spTgt spid="2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2000"/>
                            </p:stCondLst>
                            <p:childTnLst>
                              <p:par>
                                <p:cTn id="27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0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1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 animBg="1"/>
      <p:bldP spid="2060" grpId="1" animBg="1"/>
      <p:bldP spid="2067" grpId="0" animBg="1"/>
      <p:bldP spid="2067" grpId="1" animBg="1"/>
      <p:bldP spid="2070" grpId="0" animBg="1"/>
      <p:bldP spid="2070" grpId="1" animBg="1"/>
      <p:bldP spid="2077" grpId="0" animBg="1"/>
      <p:bldP spid="2077" grpId="1" animBg="1"/>
      <p:bldP spid="2080" grpId="0" animBg="1"/>
      <p:bldP spid="2080" grpId="1" animBg="1"/>
      <p:bldP spid="2083" grpId="0" animBg="1"/>
      <p:bldP spid="2083" grpId="1" animBg="1"/>
      <p:bldP spid="2086" grpId="0" animBg="1"/>
      <p:bldP spid="2086" grpId="1" animBg="1"/>
      <p:bldP spid="2091" grpId="0" animBg="1"/>
      <p:bldP spid="2091" grpId="1" animBg="1"/>
      <p:bldP spid="2094" grpId="0" animBg="1"/>
      <p:bldP spid="2094" grpId="1" animBg="1"/>
      <p:bldP spid="2097" grpId="0" animBg="1"/>
      <p:bldP spid="2097" grpId="1" animBg="1"/>
      <p:bldP spid="2104" grpId="0" animBg="1"/>
      <p:bldP spid="2104" grpId="1" animBg="1"/>
      <p:bldP spid="2107" grpId="0" animBg="1"/>
      <p:bldP spid="2107" grpId="1" animBg="1"/>
      <p:bldP spid="2110" grpId="0" animBg="1"/>
      <p:bldP spid="2110" grpId="1" animBg="1"/>
      <p:bldP spid="21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3490" name="Picture 2" descr="http://mm.servidornoticias.com/photos/w_610/1b6/1292/1dc53_usher_fum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8565537" cy="57150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715016"/>
            <a:ext cx="9925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USHER</a:t>
            </a:r>
            <a:endParaRPr lang="es-ES" dirty="0"/>
          </a:p>
        </p:txBody>
      </p:sp>
    </p:spTree>
  </p:cSld>
  <p:clrMapOvr>
    <a:masterClrMapping/>
  </p:clrMapOvr>
  <p:transition spd="slow" advTm="5000">
    <p:random/>
    <p:sndAc>
      <p:stSnd>
        <p:snd r:embed="rId2" name="musica de peliculas - pretty woman10127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22" name="Picture 2" descr="http://4.bp.blogspot.com/_j0w12CArk4o/SdU7XnU-D-I/AAAAAAAAC8M/9-cf-W1F50g/s1600/Oba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685804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786454"/>
            <a:ext cx="203132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BARACK OBAMA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37.media.tumblr.com/5d4ea6ac3a7533fa8319433903761aa5/tumblr_mp7bcqCXJr1qhoy6e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933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BOJSLh4GoU/TzMsZjv_eEI/AAAAAAAACUc/qmQFQxhJiY8/s1600/0k0289_gif-sicodelicos-0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5298" name="Picture 2" descr="http://urba-vap.com/blog/wp-content/uploads/2014/07/clip_image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85728"/>
            <a:ext cx="7829241" cy="578647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58" y="6357958"/>
            <a:ext cx="272382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LEONARDO  DICAPRIO</a:t>
            </a:r>
            <a:endParaRPr lang="es-ES" dirty="0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46000" contrast="-1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5984" y="1643050"/>
            <a:ext cx="564360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Actores </a:t>
            </a:r>
            <a:r>
              <a:rPr lang="es-ES" sz="3600" b="1" dirty="0" smtClean="0">
                <a:latin typeface="Agency FB" pitchFamily="34" charset="0"/>
              </a:rPr>
              <a:t>que murieron por culpa del tabaco</a:t>
            </a:r>
          </a:p>
          <a:p>
            <a:r>
              <a:rPr lang="es-ES" sz="2000" b="1" dirty="0" smtClean="0">
                <a:latin typeface="Agency FB" pitchFamily="34" charset="0"/>
              </a:rPr>
              <a:t>En </a:t>
            </a:r>
            <a:r>
              <a:rPr lang="es-ES" sz="2000" b="1" dirty="0" smtClean="0">
                <a:latin typeface="Agency FB" pitchFamily="34" charset="0"/>
              </a:rPr>
              <a:t>la época dorada de Hollywood , las industrias tabaqueras pagaban millones de dólares a las estrellas a cambio de anunciar sus marcas. Los actores llegaban a ganar hasta 5.000 dólares por cabeza al </a:t>
            </a:r>
            <a:r>
              <a:rPr lang="es-ES" sz="2000" b="1" dirty="0" err="1" smtClean="0">
                <a:latin typeface="Agency FB" pitchFamily="34" charset="0"/>
              </a:rPr>
              <a:t>año.Entre</a:t>
            </a:r>
            <a:r>
              <a:rPr lang="es-ES" sz="2000" b="1" dirty="0" smtClean="0">
                <a:latin typeface="Agency FB" pitchFamily="34" charset="0"/>
              </a:rPr>
              <a:t> los artistas que se beneficiaron de esos acuerdos destacan famosos como Clark </a:t>
            </a:r>
            <a:r>
              <a:rPr lang="es-ES" sz="2000" b="1" dirty="0" err="1" smtClean="0">
                <a:latin typeface="Agency FB" pitchFamily="34" charset="0"/>
              </a:rPr>
              <a:t>Gable</a:t>
            </a:r>
            <a:r>
              <a:rPr lang="es-ES" sz="2000" b="1" dirty="0" smtClean="0">
                <a:latin typeface="Agency FB" pitchFamily="34" charset="0"/>
              </a:rPr>
              <a:t>, Spencer </a:t>
            </a:r>
            <a:r>
              <a:rPr lang="es-ES" sz="2000" b="1" dirty="0" err="1" smtClean="0">
                <a:latin typeface="Agency FB" pitchFamily="34" charset="0"/>
              </a:rPr>
              <a:t>Tracey</a:t>
            </a:r>
            <a:r>
              <a:rPr lang="es-ES" sz="2000" b="1" dirty="0" smtClean="0">
                <a:latin typeface="Agency FB" pitchFamily="34" charset="0"/>
              </a:rPr>
              <a:t>, Joan Crawford, John Wayne y </a:t>
            </a:r>
            <a:r>
              <a:rPr lang="es-ES" sz="2000" b="1" dirty="0" err="1" smtClean="0">
                <a:latin typeface="Agency FB" pitchFamily="34" charset="0"/>
              </a:rPr>
              <a:t>Bette</a:t>
            </a:r>
            <a:r>
              <a:rPr lang="es-ES" sz="2000" b="1" dirty="0" smtClean="0">
                <a:latin typeface="Agency FB" pitchFamily="34" charset="0"/>
              </a:rPr>
              <a:t> Davis, quienes apoyaron marcas tan conocidas como </a:t>
            </a:r>
            <a:r>
              <a:rPr lang="es-ES" sz="2000" b="1" dirty="0" err="1" smtClean="0">
                <a:latin typeface="Agency FB" pitchFamily="34" charset="0"/>
              </a:rPr>
              <a:t>Lucky</a:t>
            </a:r>
            <a:r>
              <a:rPr lang="es-ES" sz="2000" b="1" dirty="0" smtClean="0">
                <a:latin typeface="Agency FB" pitchFamily="34" charset="0"/>
              </a:rPr>
              <a:t> Strike, Chesterfield o </a:t>
            </a:r>
            <a:r>
              <a:rPr lang="es-ES" sz="2000" b="1" dirty="0" err="1" smtClean="0">
                <a:latin typeface="Agency FB" pitchFamily="34" charset="0"/>
              </a:rPr>
              <a:t>Camel</a:t>
            </a:r>
            <a:r>
              <a:rPr lang="es-ES" sz="2000" b="1" dirty="0" smtClean="0">
                <a:latin typeface="Agency FB" pitchFamily="34" charset="0"/>
              </a:rPr>
              <a:t>.</a:t>
            </a:r>
            <a:br>
              <a:rPr lang="es-ES" sz="2000" b="1" dirty="0" smtClean="0">
                <a:latin typeface="Agency FB" pitchFamily="34" charset="0"/>
              </a:rPr>
            </a:br>
            <a:endParaRPr lang="es-ES" sz="2000" b="1" dirty="0" smtClean="0">
              <a:latin typeface="Agency FB" pitchFamily="34" charset="0"/>
            </a:endParaRPr>
          </a:p>
          <a:p>
            <a:r>
              <a:rPr lang="es-ES" sz="2000" b="1" i="1" dirty="0" smtClean="0">
                <a:latin typeface="Agency FB" pitchFamily="34" charset="0"/>
              </a:rPr>
              <a:t/>
            </a:r>
            <a:br>
              <a:rPr lang="es-ES" sz="2000" b="1" i="1" dirty="0" smtClean="0">
                <a:latin typeface="Agency FB" pitchFamily="34" charset="0"/>
              </a:rPr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57356" y="1785926"/>
            <a:ext cx="50006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Cada </a:t>
            </a:r>
            <a:r>
              <a:rPr lang="es-ES" b="1" dirty="0" smtClean="0">
                <a:latin typeface="Agency FB" pitchFamily="34" charset="0"/>
              </a:rPr>
              <a:t>año, el 31 de mayo, la OMS y asociados de todo el mundo celebran el Día Mundial Sin Tabaco, dedicado a resaltar los riesgos para la salud asociados al consumo de tabaco y promover políticas eficaces para reducir ese consumo. Según información oficial de OMS en el 2013, la epidemia mundial de tabaquismo mata cada año a casi 6 millones de personas, de las cuales más de 600,000 son no fumadores que mueren por respirar humo ajeno.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5720" y="428604"/>
            <a:ext cx="617508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Día Mundial Sin </a:t>
            </a:r>
            <a:r>
              <a:rPr lang="es-ES" sz="3600" b="1" dirty="0" smtClean="0">
                <a:latin typeface="Agency FB" pitchFamily="34" charset="0"/>
              </a:rPr>
              <a:t>Tabaco:</a:t>
            </a:r>
          </a:p>
          <a:p>
            <a:r>
              <a:rPr lang="es-ES" sz="3600" b="1" dirty="0" smtClean="0">
                <a:latin typeface="Agency FB" pitchFamily="34" charset="0"/>
              </a:rPr>
              <a:t>31 </a:t>
            </a:r>
            <a:r>
              <a:rPr lang="es-ES" sz="3600" b="1" dirty="0" smtClean="0">
                <a:latin typeface="Agency FB" pitchFamily="34" charset="0"/>
              </a:rPr>
              <a:t>De Mayo De 2016 (Naciones Unidas)</a:t>
            </a:r>
          </a:p>
          <a:p>
            <a:endParaRPr lang="es-ES" b="1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3143240" y="4180344"/>
            <a:ext cx="5429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Agency FB" pitchFamily="34" charset="0"/>
              </a:rPr>
              <a:t>He </a:t>
            </a:r>
            <a:r>
              <a:rPr lang="es-ES" sz="2400" b="1" i="1" dirty="0" smtClean="0">
                <a:latin typeface="Agency FB" pitchFamily="34" charset="0"/>
              </a:rPr>
              <a:t>querido recordar a algunos grandes actores, que, seguramente, de no haber fumado o de haberlo dejado antes, nos habrían dejado más películas. Además, invito a todos los lectores fumadores, que se planteen dejarlo. Yo ya llevo </a:t>
            </a:r>
            <a:r>
              <a:rPr lang="es-ES" sz="2400" b="1" i="1" dirty="0" smtClean="0">
                <a:latin typeface="Agency FB" pitchFamily="34" charset="0"/>
              </a:rPr>
              <a:t>28 Años, </a:t>
            </a:r>
            <a:r>
              <a:rPr lang="es-ES" sz="2400" b="1" i="1" dirty="0" smtClean="0">
                <a:latin typeface="Agency FB" pitchFamily="34" charset="0"/>
              </a:rPr>
              <a:t>no es tan difícil: Podéis :)</a:t>
            </a:r>
            <a:endParaRPr lang="es-ES" sz="2400" dirty="0"/>
          </a:p>
        </p:txBody>
      </p:sp>
    </p:spTree>
  </p:cSld>
  <p:clrMapOvr>
    <a:masterClrMapping/>
  </p:clrMapOvr>
  <p:transition spd="slow" advTm="6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4810" y="1857364"/>
            <a:ext cx="4572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Agency FB" pitchFamily="34" charset="0"/>
                <a:cs typeface="Arial" pitchFamily="34" charset="0"/>
              </a:rPr>
              <a:t>Montana, 7 de mayo de 1901 - Los Ángeles, 13 de mayo de 1961.</a:t>
            </a:r>
            <a:r>
              <a:rPr lang="es-ES" sz="2000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sz="2000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Frank James Cooper, más conocido como Gary </a:t>
            </a:r>
            <a:r>
              <a:rPr lang="es-ES" b="1" dirty="0" err="1" smtClean="0">
                <a:latin typeface="Agency FB" pitchFamily="34" charset="0"/>
                <a:cs typeface="Arial" pitchFamily="34" charset="0"/>
              </a:rPr>
              <a:t>Cooperganó</a:t>
            </a:r>
            <a:r>
              <a:rPr lang="es-ES" b="1" dirty="0" smtClean="0">
                <a:latin typeface="Agency FB" pitchFamily="34" charset="0"/>
                <a:cs typeface="Arial" pitchFamily="34" charset="0"/>
              </a:rPr>
              <a:t> 3 </a:t>
            </a:r>
            <a:r>
              <a:rPr lang="es-ES" b="1" dirty="0" err="1" smtClean="0">
                <a:latin typeface="Agency FB" pitchFamily="34" charset="0"/>
                <a:cs typeface="Arial" pitchFamily="34" charset="0"/>
              </a:rPr>
              <a:t>Óscars</a:t>
            </a:r>
            <a:r>
              <a:rPr lang="es-ES" b="1" dirty="0" smtClean="0">
                <a:latin typeface="Agency FB" pitchFamily="34" charset="0"/>
                <a:cs typeface="Arial" pitchFamily="34" charset="0"/>
              </a:rPr>
              <a:t>; el último le fue concedido en reconocimiento a toda su carrera.</a:t>
            </a:r>
            <a:r>
              <a:rPr lang="es-ES" sz="2000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sz="2000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Famoso por sus interpretaciones sobre todo en Westerns, fue un gran fumador en la pantalla y en su vida.</a:t>
            </a:r>
            <a:r>
              <a:rPr lang="es-ES" sz="2000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sz="2000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 Durante un homenaje de sus compañeros por su gran labor cinematográfica, su amigo el actor Robert Taylor, (otro empedernido fumador), recogió el premio en su nombre y con lágrimas y voz temblorosa informó del cáncer pulmonar que padecía Gary Cooper, noticia que conmocionó a sus miles de admiradores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143372" y="5714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/>
            </a:r>
            <a:br>
              <a:rPr lang="es-ES" sz="3600" b="1" dirty="0" smtClean="0">
                <a:latin typeface="Agency FB" pitchFamily="34" charset="0"/>
              </a:rPr>
            </a:br>
            <a:r>
              <a:rPr lang="es-ES" sz="3600" b="1" dirty="0" smtClean="0">
                <a:latin typeface="Agency FB" pitchFamily="34" charset="0"/>
              </a:rPr>
              <a:t>Gary Cooper</a:t>
            </a:r>
            <a:r>
              <a:rPr lang="es-ES" sz="3600" b="1" i="1" dirty="0" smtClean="0">
                <a:latin typeface="Agency FB" pitchFamily="34" charset="0"/>
              </a:rPr>
              <a:t> </a:t>
            </a:r>
            <a:r>
              <a:rPr lang="es-ES" b="1" i="1" dirty="0" smtClean="0"/>
              <a:t> </a:t>
            </a:r>
            <a:endParaRPr lang="es-ES" dirty="0"/>
          </a:p>
        </p:txBody>
      </p:sp>
      <p:pic>
        <p:nvPicPr>
          <p:cNvPr id="4" name="Picture 2" descr="http://1.bp.blogspot.com/-gufLnZVII3w/UaitbdX6uzI/AAAAAAAAKTo/VaUs9zvd-Es/s320/+++Gary+Cooper++cigaret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59038"/>
            <a:ext cx="2811291" cy="36129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8" name="Picture 4" descr="http://3.bp.blogspot.com/-Bpj6t6WJqOQ/UaitabTNvyI/AAAAAAAAKTU/2xoDMx3dRRY/s320/Humphrey_Bogart_Humphrey+cigaret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2457450" cy="304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57620" y="1357298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Humphrey Bogart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Nueva York, 25 de diciembre de 1899 – Los Ángeles, 14 de enero de 1957.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Prototipo de fumador empedernido. Casi siempre fumando en casi todas sus películas, especialmente antes o después de escenas de acción y en los planos emotivos. 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Bogart supo que padecía cáncer de esófago en el momento cumbre de su carrera y cuando más feliz era en su matrimonio con la actriz Lauren </a:t>
            </a:r>
            <a:r>
              <a:rPr lang="es-ES" b="1" dirty="0" err="1" smtClean="0">
                <a:latin typeface="Agency FB" pitchFamily="34" charset="0"/>
              </a:rPr>
              <a:t>Bacall</a:t>
            </a:r>
            <a:r>
              <a:rPr lang="es-ES" b="1" dirty="0" smtClean="0">
                <a:latin typeface="Agency FB" pitchFamily="34" charset="0"/>
              </a:rPr>
              <a:t>, su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tercera esposa.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Murió con 57 años</a:t>
            </a:r>
            <a:r>
              <a:rPr lang="es-ES" b="1" dirty="0" smtClean="0"/>
              <a:t>.</a:t>
            </a:r>
            <a:endParaRPr lang="es-ES" dirty="0" smtClean="0"/>
          </a:p>
          <a:p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slow" advTm="3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http://1.bp.blogspot.com/-C4bw4Qj6Tkc/Uaitcm4Ja4I/AAAAAAAAKUA/lTU6nwboHh4/s320/cantinflas+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66"/>
            <a:ext cx="2286000" cy="304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9058" y="1214422"/>
            <a:ext cx="507209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México, 12 de agosto de 1911 – México, 20 de abril de 1993.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Mario Moreno Reyes se convirtió en boxeador para ganarse la vida.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Su personalidad cómica lo llevó a las carpas de los circos y de ahí pasó al teatro y al cine. Gozó de una enorme popularidad con la interpretación de su personaje Cantinflas, que se asoció con parte de la identidad nacional de México, sobre todo de las clases bajas, y le permitió a Moreno establecer una larga y exitosa carrera  que incluyó una participación en Hollywood. Se decía que Moreno que era el "Charles Chaplin de México".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Después de retirarse, Mario Moreno dedicó su vida a ayudar a los demás a través de la caridad y de organizaciones humanitarias, sobre todo las que se dedicaban a ayudar a los niños.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Murió a causa de un cáncer de pulmón. Miles de personas se reunieron en un día lluvioso para su funeral, un evento nacional que duró tres días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929058" y="357166"/>
            <a:ext cx="17508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Cantinflas</a:t>
            </a:r>
            <a:endParaRPr lang="es-ES" sz="36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44000">
    <p:random/>
    <p:sndAc>
      <p:stSnd>
        <p:snd r:embed="rId2" name="bandas sonoras - musica de peliculas - 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86182" y="857232"/>
            <a:ext cx="50006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Robert Taylor</a:t>
            </a:r>
            <a:endParaRPr lang="es-ES" sz="3600" dirty="0" smtClean="0">
              <a:latin typeface="Agency FB" pitchFamily="34" charset="0"/>
            </a:endParaRPr>
          </a:p>
          <a:p>
            <a:r>
              <a:rPr lang="es-ES" dirty="0" smtClean="0">
                <a:latin typeface="Agency FB" pitchFamily="34" charset="0"/>
              </a:rPr>
              <a:t/>
            </a:r>
            <a:br>
              <a:rPr lang="es-ES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Nebraska, 5 de agosto de 1911 – California, 8 de junio de 1969.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Una de las grandes estrellas del cine de los años treinta, cuarenta y cincuenta, apodado el hombre del perfil perfecto. 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Había abandonado sus estudios de medicina para dedicarse, primero a locutor de radio, y luego convirtiéndose en un actor serio y disciplinado contratado durante un cuarto de siglo por la Metro.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Nunca fue premiado ni tampoco criticado, pero será recordado como Marcus </a:t>
            </a:r>
            <a:r>
              <a:rPr lang="es-ES" b="1" dirty="0" err="1" smtClean="0">
                <a:latin typeface="Agency FB" pitchFamily="34" charset="0"/>
              </a:rPr>
              <a:t>Vinicius</a:t>
            </a:r>
            <a:r>
              <a:rPr lang="es-ES" b="1" dirty="0" smtClean="0">
                <a:latin typeface="Agency FB" pitchFamily="34" charset="0"/>
              </a:rPr>
              <a:t> en </a:t>
            </a:r>
            <a:r>
              <a:rPr lang="es-ES" b="1" i="1" dirty="0" smtClean="0">
                <a:latin typeface="Agency FB" pitchFamily="34" charset="0"/>
              </a:rPr>
              <a:t>¿Quo </a:t>
            </a:r>
            <a:r>
              <a:rPr lang="es-ES" b="1" i="1" dirty="0" err="1" smtClean="0">
                <a:latin typeface="Agency FB" pitchFamily="34" charset="0"/>
              </a:rPr>
              <a:t>Vadis</a:t>
            </a:r>
            <a:r>
              <a:rPr lang="es-ES" b="1" i="1" dirty="0" smtClean="0">
                <a:latin typeface="Agency FB" pitchFamily="34" charset="0"/>
              </a:rPr>
              <a:t>?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Fumador durante mucho tiempo, se le diagnosticó cáncer de pulmón en abril de 1968. Después de una larga lucha contra la enfermedad, el 8 de junio de 1969 en St. </a:t>
            </a:r>
            <a:r>
              <a:rPr lang="es-ES" b="1" dirty="0" err="1" smtClean="0">
                <a:latin typeface="Agency FB" pitchFamily="34" charset="0"/>
              </a:rPr>
              <a:t>John's</a:t>
            </a:r>
            <a:r>
              <a:rPr lang="es-ES" b="1" dirty="0" smtClean="0">
                <a:latin typeface="Agency FB" pitchFamily="34" charset="0"/>
              </a:rPr>
              <a:t> Hospital, en Santa Mónica, California, a la edad de 57 años. Una multitud de celebridades y amigos asistieron a su funeral, entre ellos su ex esposa </a:t>
            </a:r>
            <a:r>
              <a:rPr lang="es-ES" b="1" dirty="0" err="1" smtClean="0">
                <a:latin typeface="Agency FB" pitchFamily="34" charset="0"/>
              </a:rPr>
              <a:t>Barbara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Stanwyck</a:t>
            </a:r>
            <a:r>
              <a:rPr lang="es-ES" b="1" dirty="0" smtClean="0">
                <a:latin typeface="Agency FB" pitchFamily="34" charset="0"/>
              </a:rPr>
              <a:t> y amigo Ronald Reagan, entonces gobernador de California.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Picture 3" descr="http://2.bp.blogspot.com/-jVnW9L6MFJw/UaitcRTT6cI/AAAAAAAAKT0/pd3jvetAM-U/s1600/Robert_Taylor_smal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28604"/>
            <a:ext cx="2624126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7346" name="Picture 2" descr="http://3.bp.blogspot.com/-KhqXGYJ-ZtQ/UaitcNyd5oI/AAAAAAAAKT4/swa4UNZFXLA/s320/Robert+Mitchum-cigaret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2840081" cy="3643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714356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Robert </a:t>
            </a:r>
            <a:r>
              <a:rPr lang="es-ES" sz="3600" b="1" dirty="0" err="1" smtClean="0">
                <a:latin typeface="Agency FB" pitchFamily="34" charset="0"/>
              </a:rPr>
              <a:t>Mitchum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Bridgeport, 6 de agosto de 1917 - Santa </a:t>
            </a:r>
            <a:r>
              <a:rPr lang="es-ES" b="1" dirty="0" err="1" smtClean="0">
                <a:latin typeface="Agency FB" pitchFamily="34" charset="0"/>
              </a:rPr>
              <a:t>Barbara</a:t>
            </a:r>
            <a:r>
              <a:rPr lang="es-ES" b="1" dirty="0" smtClean="0">
                <a:latin typeface="Agency FB" pitchFamily="34" charset="0"/>
              </a:rPr>
              <a:t>, 1 de julio de 1997.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Su oportunidad llegó en 1943 en una serie de Westerns llamada </a:t>
            </a:r>
            <a:r>
              <a:rPr lang="es-ES" b="1" dirty="0" err="1" smtClean="0">
                <a:latin typeface="Agency FB" pitchFamily="34" charset="0"/>
              </a:rPr>
              <a:t>Hopalong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Cassidy</a:t>
            </a:r>
            <a:r>
              <a:rPr lang="es-ES" b="1" dirty="0" smtClean="0">
                <a:latin typeface="Agency FB" pitchFamily="34" charset="0"/>
              </a:rPr>
              <a:t> en 1943, saltó a papeles más importantes como en 30 segundos sobre </a:t>
            </a:r>
            <a:r>
              <a:rPr lang="es-ES" b="1" dirty="0" err="1" smtClean="0">
                <a:latin typeface="Agency FB" pitchFamily="34" charset="0"/>
              </a:rPr>
              <a:t>Tokiode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Mervyn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LeRoy</a:t>
            </a:r>
            <a:r>
              <a:rPr lang="es-ES" b="1" dirty="0" smtClean="0">
                <a:latin typeface="Agency FB" pitchFamily="34" charset="0"/>
              </a:rPr>
              <a:t> y es nominado al Oscar por su interpretación </a:t>
            </a:r>
            <a:r>
              <a:rPr lang="es-ES" b="1" dirty="0" err="1" smtClean="0">
                <a:latin typeface="Agency FB" pitchFamily="34" charset="0"/>
              </a:rPr>
              <a:t>en</a:t>
            </a:r>
            <a:r>
              <a:rPr lang="es-ES" b="1" i="1" dirty="0" err="1" smtClean="0">
                <a:latin typeface="Agency FB" pitchFamily="34" charset="0"/>
              </a:rPr>
              <a:t>"También</a:t>
            </a:r>
            <a:r>
              <a:rPr lang="es-ES" b="1" i="1" dirty="0" smtClean="0">
                <a:latin typeface="Agency FB" pitchFamily="34" charset="0"/>
              </a:rPr>
              <a:t> </a:t>
            </a:r>
            <a:r>
              <a:rPr lang="es-ES" b="1" i="1" dirty="0" err="1" smtClean="0">
                <a:latin typeface="Agency FB" pitchFamily="34" charset="0"/>
              </a:rPr>
              <a:t>eramos</a:t>
            </a:r>
            <a:r>
              <a:rPr lang="es-ES" b="1" i="1" dirty="0" smtClean="0">
                <a:latin typeface="Agency FB" pitchFamily="34" charset="0"/>
              </a:rPr>
              <a:t> seres humanos"</a:t>
            </a:r>
            <a:r>
              <a:rPr lang="es-ES" b="1" dirty="0" smtClean="0">
                <a:latin typeface="Agency FB" pitchFamily="34" charset="0"/>
              </a:rPr>
              <a:t> de 1945.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Principalmente es recordado por sus interpretaciones como protagonista en multitud de películas de cine negro. Está considerado como el precursor del antihéroe del cine de los años 1950 y 1960.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Robert </a:t>
            </a:r>
            <a:r>
              <a:rPr lang="es-ES" b="1" dirty="0" err="1" smtClean="0">
                <a:latin typeface="Agency FB" pitchFamily="34" charset="0"/>
              </a:rPr>
              <a:t>Mitchum</a:t>
            </a:r>
            <a:r>
              <a:rPr lang="es-ES" b="1" dirty="0" smtClean="0">
                <a:latin typeface="Agency FB" pitchFamily="34" charset="0"/>
              </a:rPr>
              <a:t> falleció el 1 de julio de 1997 de un cáncer de pulmón en Santa </a:t>
            </a:r>
            <a:r>
              <a:rPr lang="es-ES" b="1" dirty="0" err="1" smtClean="0">
                <a:latin typeface="Agency FB" pitchFamily="34" charset="0"/>
              </a:rPr>
              <a:t>Barbara</a:t>
            </a:r>
            <a:r>
              <a:rPr lang="es-ES" b="1" dirty="0" smtClean="0">
                <a:latin typeface="Agency FB" pitchFamily="34" charset="0"/>
              </a:rPr>
              <a:t>, California, poco antes de cumplir los 80 años.</a:t>
            </a:r>
            <a:endParaRPr lang="es-ES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4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7620" y="150017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Alberto </a:t>
            </a:r>
            <a:r>
              <a:rPr lang="es-ES" sz="3600" b="1" dirty="0" err="1" smtClean="0">
                <a:latin typeface="Agency FB" pitchFamily="34" charset="0"/>
              </a:rPr>
              <a:t>Closas</a:t>
            </a:r>
            <a:r>
              <a:rPr lang="es-ES" sz="3600" b="1" dirty="0" smtClean="0">
                <a:latin typeface="Agency FB" pitchFamily="34" charset="0"/>
              </a:rPr>
              <a:t> 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Barcelona, 3 de octubre de 1921- Madrid, 19 de septiembre de 1994.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En el cine, despuntó en los 50 y 60 con películas como "</a:t>
            </a:r>
            <a:r>
              <a:rPr lang="es-ES" b="1" i="1" dirty="0" smtClean="0">
                <a:latin typeface="Agency FB" pitchFamily="34" charset="0"/>
              </a:rPr>
              <a:t>Una muchachita de Valladolid"</a:t>
            </a:r>
            <a:r>
              <a:rPr lang="es-ES" b="1" dirty="0" smtClean="0">
                <a:latin typeface="Agency FB" pitchFamily="34" charset="0"/>
              </a:rPr>
              <a:t> </a:t>
            </a:r>
            <a:r>
              <a:rPr lang="es-ES" b="1" i="1" dirty="0" smtClean="0">
                <a:latin typeface="Agency FB" pitchFamily="34" charset="0"/>
              </a:rPr>
              <a:t>, "El baile</a:t>
            </a:r>
            <a:r>
              <a:rPr lang="es-ES" b="1" dirty="0" smtClean="0">
                <a:latin typeface="Agency FB" pitchFamily="34" charset="0"/>
              </a:rPr>
              <a:t>" y" </a:t>
            </a:r>
            <a:r>
              <a:rPr lang="es-ES" b="1" i="1" dirty="0" smtClean="0">
                <a:latin typeface="Agency FB" pitchFamily="34" charset="0"/>
              </a:rPr>
              <a:t>La gran familia"</a:t>
            </a:r>
            <a:r>
              <a:rPr lang="es-ES" b="1" dirty="0" smtClean="0">
                <a:latin typeface="Agency FB" pitchFamily="34" charset="0"/>
              </a:rPr>
              <a:t>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En televisión protagonizó la serie de TVE </a:t>
            </a:r>
            <a:r>
              <a:rPr lang="es-ES" b="1" i="1" dirty="0" smtClean="0">
                <a:latin typeface="Agency FB" pitchFamily="34" charset="0"/>
              </a:rPr>
              <a:t>Las doce caras de Juan</a:t>
            </a:r>
            <a:r>
              <a:rPr lang="es-ES" b="1" dirty="0" smtClean="0">
                <a:latin typeface="Agency FB" pitchFamily="34" charset="0"/>
              </a:rPr>
              <a:t> en 1967.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También en el teatro tuvo éxitos con obras de Benavente, Gala o </a:t>
            </a:r>
            <a:r>
              <a:rPr lang="es-ES" b="1" dirty="0" err="1" smtClean="0">
                <a:latin typeface="Agency FB" pitchFamily="34" charset="0"/>
              </a:rPr>
              <a:t>Mihura</a:t>
            </a:r>
            <a:r>
              <a:rPr lang="es-ES" b="1" dirty="0" smtClean="0">
                <a:latin typeface="Agency FB" pitchFamily="34" charset="0"/>
              </a:rPr>
              <a:t>. La última obra en las que trabajó, fueron </a:t>
            </a:r>
            <a:r>
              <a:rPr lang="es-ES" b="1" i="1" dirty="0" smtClean="0">
                <a:latin typeface="Agency FB" pitchFamily="34" charset="0"/>
              </a:rPr>
              <a:t>"El canto de los cisnes</a:t>
            </a:r>
            <a:r>
              <a:rPr lang="es-ES" b="1" dirty="0" smtClean="0">
                <a:latin typeface="Agency FB" pitchFamily="34" charset="0"/>
              </a:rPr>
              <a:t>" con Amparo </a:t>
            </a:r>
            <a:r>
              <a:rPr lang="es-ES" b="1" dirty="0" err="1" smtClean="0">
                <a:latin typeface="Agency FB" pitchFamily="34" charset="0"/>
              </a:rPr>
              <a:t>Rivelles</a:t>
            </a:r>
            <a:r>
              <a:rPr lang="es-ES" b="1" dirty="0" smtClean="0">
                <a:latin typeface="Agency FB" pitchFamily="34" charset="0"/>
              </a:rPr>
              <a:t>.</a:t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Falleció el 19 de septiembre de 1994 a la edad de 73 años por un cáncer de pulmón.</a:t>
            </a:r>
            <a:endParaRPr lang="es-ES" b="1" dirty="0">
              <a:latin typeface="Agency FB" pitchFamily="34" charset="0"/>
            </a:endParaRPr>
          </a:p>
        </p:txBody>
      </p:sp>
      <p:pic>
        <p:nvPicPr>
          <p:cNvPr id="59396" name="Picture 4" descr="http://2.bp.blogspot.com/-NC1iQgkMEZY/Uaj_fbv-KyI/AAAAAAAAKUg/YgEgllsrHgM/s1600/Alberto_Closas-fuma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2435386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0418" name="Picture 2" descr="http://1.bp.blogspot.com/-sOj_dc23rhk/UaitdMnsPrI/AAAAAAAAKUI/hQIVGp_ARU8/s1600/steve.mcque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18"/>
            <a:ext cx="3370539" cy="278608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57620" y="1643050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3600" b="1" dirty="0" smtClean="0">
                <a:latin typeface="Agency FB" pitchFamily="34" charset="0"/>
                <a:cs typeface="Arial" pitchFamily="34" charset="0"/>
              </a:rPr>
              <a:t>Steve </a:t>
            </a:r>
            <a:r>
              <a:rPr lang="es-ES" sz="3600" b="1" dirty="0" err="1" smtClean="0">
                <a:latin typeface="Agency FB" pitchFamily="34" charset="0"/>
                <a:cs typeface="Arial" pitchFamily="34" charset="0"/>
              </a:rPr>
              <a:t>McQuee</a:t>
            </a:r>
            <a:endParaRPr lang="es-ES" b="1" dirty="0" smtClean="0">
              <a:latin typeface="Agency FB" pitchFamily="34" charset="0"/>
              <a:cs typeface="Arial" pitchFamily="34" charset="0"/>
            </a:endParaRPr>
          </a:p>
          <a:p>
            <a:pPr lvl="0" eaLnBrk="0" hangingPunct="0"/>
            <a:r>
              <a:rPr lang="es-ES" b="1" dirty="0" smtClean="0">
                <a:latin typeface="Agency FB" pitchFamily="34" charset="0"/>
                <a:cs typeface="Arial" pitchFamily="34" charset="0"/>
                <a:hlinkClick r:id="rId4"/>
              </a:rPr>
              <a:t>  </a:t>
            </a:r>
            <a:endParaRPr lang="es-ES" b="1" dirty="0" smtClean="0">
              <a:latin typeface="Agency FB" pitchFamily="34" charset="0"/>
              <a:cs typeface="Arial" pitchFamily="34" charset="0"/>
            </a:endParaRPr>
          </a:p>
          <a:p>
            <a:pPr lvl="0" eaLnBrk="0" hangingPunct="0"/>
            <a:r>
              <a:rPr lang="es-ES" b="1" dirty="0" err="1" smtClean="0">
                <a:latin typeface="Agency FB" pitchFamily="34" charset="0"/>
                <a:cs typeface="Arial" pitchFamily="34" charset="0"/>
              </a:rPr>
              <a:t>Beech</a:t>
            </a:r>
            <a:r>
              <a:rPr lang="es-ES" b="1" dirty="0" smtClean="0">
                <a:latin typeface="Agency FB" pitchFamily="34" charset="0"/>
                <a:cs typeface="Arial" pitchFamily="34" charset="0"/>
              </a:rPr>
              <a:t> Grove, 24 de marzo de 1930 - Ciudad Juárez, 7 de noviembre de 1980.</a:t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Fue uno de los actores más brillantes de los años setenta.</a:t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Es reconocido porque en toda su carrera, jamás utilizó un doble de acción.  Era un gran aficionado a los coches de carreras y gran fumador, le diagnosticaron un cáncer pulmonar con cuarenta y ocho años de edad. Es recordada su lucha por sobrevivir, recurriendo incluso a curanderos en países hispanoamericanos.</a:t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/>
            </a:r>
            <a:br>
              <a:rPr lang="es-ES" b="1" dirty="0" smtClean="0">
                <a:latin typeface="Agency FB" pitchFamily="34" charset="0"/>
                <a:cs typeface="Arial" pitchFamily="34" charset="0"/>
              </a:rPr>
            </a:br>
            <a:r>
              <a:rPr lang="es-ES" b="1" dirty="0" smtClean="0">
                <a:latin typeface="Agency FB" pitchFamily="34" charset="0"/>
                <a:cs typeface="Arial" pitchFamily="34" charset="0"/>
              </a:rPr>
              <a:t> Falleció a los cincuenta años en su rancho, tras una aparente recuperación.</a:t>
            </a:r>
            <a:endParaRPr lang="es-ES" sz="2000" b="1" dirty="0" smtClean="0">
              <a:latin typeface="Agency FB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000100" y="0"/>
            <a:ext cx="7559675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fr-FR" sz="3200" b="1" dirty="0" err="1">
                <a:latin typeface="Agency FB" pitchFamily="34" charset="0"/>
              </a:rPr>
              <a:t>T</a:t>
            </a:r>
            <a:r>
              <a:rPr lang="fr-FR" sz="3200" b="1" dirty="0" err="1" smtClean="0">
                <a:latin typeface="Agency FB" pitchFamily="34" charset="0"/>
              </a:rPr>
              <a:t>ras</a:t>
            </a:r>
            <a:r>
              <a:rPr lang="fr-FR" sz="3200" b="1" dirty="0" smtClean="0">
                <a:latin typeface="Agency FB" pitchFamily="34" charset="0"/>
              </a:rPr>
              <a:t> </a:t>
            </a:r>
            <a:r>
              <a:rPr lang="fr-FR" sz="3200" b="1" dirty="0">
                <a:latin typeface="Agency FB" pitchFamily="34" charset="0"/>
              </a:rPr>
              <a:t>el </a:t>
            </a:r>
            <a:r>
              <a:rPr lang="fr-FR" sz="3200" b="1" dirty="0" err="1">
                <a:latin typeface="Agency FB" pitchFamily="34" charset="0"/>
              </a:rPr>
              <a:t>cáncer</a:t>
            </a:r>
            <a:r>
              <a:rPr lang="fr-FR" sz="3200" b="1" dirty="0">
                <a:latin typeface="Agency FB" pitchFamily="34" charset="0"/>
              </a:rPr>
              <a:t> de </a:t>
            </a:r>
            <a:r>
              <a:rPr lang="fr-FR" sz="3200" b="1" dirty="0" err="1">
                <a:latin typeface="Agency FB" pitchFamily="34" charset="0"/>
              </a:rPr>
              <a:t>garganta</a:t>
            </a:r>
            <a:endParaRPr lang="fr-FR" sz="3200" b="1" dirty="0">
              <a:latin typeface="Agency FB" pitchFamily="34" charset="0"/>
            </a:endParaRPr>
          </a:p>
          <a:p>
            <a:pPr algn="ctr" eaLnBrk="0" hangingPunct="0"/>
            <a:r>
              <a:rPr lang="fr-FR" sz="3200" b="1" dirty="0" smtClean="0">
                <a:latin typeface="Agency FB" pitchFamily="34" charset="0"/>
              </a:rPr>
              <a:t>Michael </a:t>
            </a:r>
            <a:r>
              <a:rPr lang="fr-FR" sz="3200" b="1" dirty="0">
                <a:latin typeface="Agency FB" pitchFamily="34" charset="0"/>
              </a:rPr>
              <a:t>Douglas 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hlinkClick r:id="rId5" tooltip="Michael Douglas vuelve a fumar tras el cáncer de garganta"/>
              </a:rPr>
              <a:t>  </a:t>
            </a:r>
            <a:r>
              <a:rPr lang="fr-FR" sz="18600" dirty="0"/>
              <a:t> </a:t>
            </a:r>
            <a:r>
              <a:rPr lang="fr-FR" dirty="0"/>
              <a:t>                                          </a:t>
            </a:r>
          </a:p>
          <a:p>
            <a:pPr algn="ctr" eaLnBrk="0" hangingPunct="0"/>
            <a:r>
              <a:rPr lang="fr-FR" dirty="0"/>
              <a:t>                                             </a:t>
            </a:r>
            <a:br>
              <a:rPr lang="fr-FR" dirty="0"/>
            </a:br>
            <a:r>
              <a:rPr lang="fr-FR" dirty="0"/>
              <a:t>  </a:t>
            </a:r>
          </a:p>
          <a:p>
            <a:pPr eaLnBrk="0" hangingPunct="0"/>
            <a:endParaRPr lang="fr-FR" dirty="0"/>
          </a:p>
          <a:p>
            <a:pPr eaLnBrk="0" hangingPunct="0"/>
            <a:endParaRPr lang="fr-FR" dirty="0"/>
          </a:p>
          <a:p>
            <a:pPr eaLnBrk="0" hangingPunct="0"/>
            <a:endParaRPr lang="fr-FR" b="1" dirty="0">
              <a:latin typeface="Agency FB" pitchFamily="34" charset="0"/>
            </a:endParaRPr>
          </a:p>
          <a:p>
            <a:pPr eaLnBrk="0" hangingPunct="0"/>
            <a:r>
              <a:rPr lang="fr-FR" b="1" dirty="0">
                <a:latin typeface="Agency FB" pitchFamily="34" charset="0"/>
              </a:rPr>
              <a:t>"</a:t>
            </a:r>
            <a:r>
              <a:rPr lang="fr-FR" b="1" dirty="0" err="1">
                <a:latin typeface="Agency FB" pitchFamily="34" charset="0"/>
              </a:rPr>
              <a:t>Por</a:t>
            </a:r>
            <a:r>
              <a:rPr lang="fr-FR" b="1" dirty="0">
                <a:latin typeface="Agency FB" pitchFamily="34" charset="0"/>
              </a:rPr>
              <a:t> </a:t>
            </a:r>
            <a:r>
              <a:rPr lang="fr-FR" b="1" dirty="0" err="1">
                <a:latin typeface="Agency FB" pitchFamily="34" charset="0"/>
              </a:rPr>
              <a:t>fumar</a:t>
            </a:r>
            <a:r>
              <a:rPr lang="fr-FR" b="1" dirty="0">
                <a:latin typeface="Agency FB" pitchFamily="34" charset="0"/>
              </a:rPr>
              <a:t> </a:t>
            </a:r>
            <a:r>
              <a:rPr lang="fr-FR" b="1" dirty="0" err="1">
                <a:latin typeface="Agency FB" pitchFamily="34" charset="0"/>
              </a:rPr>
              <a:t>tengo</a:t>
            </a:r>
            <a:r>
              <a:rPr lang="fr-FR" b="1" dirty="0">
                <a:latin typeface="Agency FB" pitchFamily="34" charset="0"/>
              </a:rPr>
              <a:t> </a:t>
            </a:r>
            <a:r>
              <a:rPr lang="fr-FR" b="1" dirty="0" err="1">
                <a:latin typeface="Agency FB" pitchFamily="34" charset="0"/>
              </a:rPr>
              <a:t>cáncer</a:t>
            </a:r>
            <a:r>
              <a:rPr lang="fr-FR" b="1" dirty="0">
                <a:latin typeface="Agency FB" pitchFamily="34" charset="0"/>
              </a:rPr>
              <a:t> de </a:t>
            </a:r>
            <a:r>
              <a:rPr lang="fr-FR" b="1" dirty="0" err="1">
                <a:latin typeface="Agency FB" pitchFamily="34" charset="0"/>
              </a:rPr>
              <a:t>garganta</a:t>
            </a:r>
            <a:r>
              <a:rPr lang="fr-FR" b="1" dirty="0">
                <a:latin typeface="Agency FB" pitchFamily="34" charset="0"/>
              </a:rPr>
              <a:t>". </a:t>
            </a:r>
            <a:r>
              <a:rPr lang="fr-FR" b="1" dirty="0" err="1">
                <a:latin typeface="Agency FB" pitchFamily="34" charset="0"/>
              </a:rPr>
              <a:t>Así</a:t>
            </a:r>
            <a:r>
              <a:rPr lang="fr-FR" b="1" dirty="0">
                <a:latin typeface="Agency FB" pitchFamily="34" charset="0"/>
              </a:rPr>
              <a:t> de </a:t>
            </a:r>
            <a:r>
              <a:rPr lang="fr-FR" b="1" dirty="0" err="1">
                <a:latin typeface="Agency FB" pitchFamily="34" charset="0"/>
              </a:rPr>
              <a:t>tajante</a:t>
            </a:r>
            <a:r>
              <a:rPr lang="fr-FR" b="1" dirty="0">
                <a:latin typeface="Agency FB" pitchFamily="34" charset="0"/>
              </a:rPr>
              <a:t> </a:t>
            </a:r>
            <a:r>
              <a:rPr lang="fr-FR" b="1" dirty="0" err="1">
                <a:latin typeface="Agency FB" pitchFamily="34" charset="0"/>
              </a:rPr>
              <a:t>fue</a:t>
            </a:r>
            <a:r>
              <a:rPr lang="fr-FR" b="1" dirty="0">
                <a:latin typeface="Agency FB" pitchFamily="34" charset="0"/>
              </a:rPr>
              <a:t> el </a:t>
            </a:r>
            <a:r>
              <a:rPr lang="fr-FR" b="1" dirty="0" err="1">
                <a:latin typeface="Agency FB" pitchFamily="34" charset="0"/>
              </a:rPr>
              <a:t>actor</a:t>
            </a:r>
            <a:r>
              <a:rPr lang="fr-FR" b="1" dirty="0">
                <a:latin typeface="Agency FB" pitchFamily="34" charset="0"/>
              </a:rPr>
              <a:t> al </a:t>
            </a:r>
            <a:r>
              <a:rPr lang="fr-FR" b="1" dirty="0" err="1">
                <a:latin typeface="Agency FB" pitchFamily="34" charset="0"/>
              </a:rPr>
              <a:t>hablar</a:t>
            </a:r>
            <a:r>
              <a:rPr lang="fr-FR" b="1" dirty="0">
                <a:latin typeface="Agency FB" pitchFamily="34" charset="0"/>
              </a:rPr>
              <a:t> de su </a:t>
            </a:r>
            <a:r>
              <a:rPr lang="fr-FR" b="1" dirty="0" err="1" smtClean="0">
                <a:latin typeface="Agency FB" pitchFamily="34" charset="0"/>
              </a:rPr>
              <a:t>enfermedad</a:t>
            </a:r>
            <a:r>
              <a:rPr lang="fr-FR" b="1" dirty="0" smtClean="0">
                <a:latin typeface="Agency FB" pitchFamily="34" charset="0"/>
              </a:rPr>
              <a:t> </a:t>
            </a:r>
            <a:endParaRPr lang="fr-FR" b="1" dirty="0">
              <a:latin typeface="Agency FB" pitchFamily="34" charset="0"/>
            </a:endParaRPr>
          </a:p>
        </p:txBody>
      </p:sp>
      <p:pic>
        <p:nvPicPr>
          <p:cNvPr id="19463" name="Picture 7" descr="Michael Douglas vuelve a fumar tras el cáncer de gargant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1142984"/>
            <a:ext cx="7129463" cy="3746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00100" y="5500702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gency FB" pitchFamily="34" charset="0"/>
              </a:rPr>
              <a:t>Michael Douglas: “Desde que tuve cáncer, veo la vida</a:t>
            </a:r>
            <a:r>
              <a:rPr lang="es-ES" b="1" dirty="0" smtClean="0">
                <a:latin typeface="Agency FB" pitchFamily="34" charset="0"/>
              </a:rPr>
              <a:t>” </a:t>
            </a:r>
            <a:endParaRPr lang="es-ES" b="1" dirty="0" smtClean="0">
              <a:latin typeface="Agency FB" pitchFamily="34" charset="0"/>
            </a:endParaRPr>
          </a:p>
          <a:p>
            <a:r>
              <a:rPr lang="es-ES" b="1" dirty="0" smtClean="0">
                <a:latin typeface="Agency FB" pitchFamily="34" charset="0"/>
              </a:rPr>
              <a:t>A sus 70 años, tras superar un cáncer de garganta y esquivar una fuerte crisis matrimonial, Michael Douglas ha asegurado en una entrevista que se siente con más energía y ganas de </a:t>
            </a:r>
            <a:r>
              <a:rPr lang="es-ES" b="1" dirty="0" smtClean="0">
                <a:latin typeface="Agency FB" pitchFamily="34" charset="0"/>
              </a:rPr>
              <a:t>trabajar.</a:t>
            </a:r>
            <a:endParaRPr lang="es-ES" b="1" dirty="0">
              <a:latin typeface="Agency FB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5000">
    <p:random/>
    <p:sndAc>
      <p:stSnd>
        <p:snd r:embed="rId3" name="bandas sonoras - ennio morricone - el bueno, el feo y el malo27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salud180.com/sites/www.salud180.com/files/876637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5" y="0"/>
            <a:ext cx="9644095" cy="6858000"/>
          </a:xfrm>
          <a:prstGeom prst="rect">
            <a:avLst/>
          </a:prstGeom>
          <a:noFill/>
        </p:spPr>
      </p:pic>
      <p:pic>
        <p:nvPicPr>
          <p:cNvPr id="74754" name="Picture 2" descr="http://api.ning.com/files/R8vxR0vcciUw24zn3DNJxg5eJd1e6s7UkAFVq6PTe1Pv0WqFR9w3KU*I9XaGpnvgtn5P9ZaLGk8S8YZNFXqd780kJSB41lKb/MUERTECIGARROMOV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42"/>
            <a:ext cx="2313817" cy="2643206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www.salud180.com/sites/www.salud180.com/files/876637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5" y="0"/>
            <a:ext cx="9644095" cy="6858000"/>
          </a:xfrm>
          <a:prstGeom prst="rect">
            <a:avLst/>
          </a:prstGeom>
          <a:noFill/>
        </p:spPr>
      </p:pic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785918" y="2500306"/>
            <a:ext cx="4786345" cy="2585323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anklin Gothic Heavy" pitchFamily="34" charset="0"/>
                <a:cs typeface="Arial" charset="0"/>
              </a:rPr>
              <a:t>ADIOS</a:t>
            </a:r>
          </a:p>
          <a:p>
            <a:pPr algn="ctr"/>
            <a:r>
              <a:rPr lang="es-ES_tradn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anklin Gothic Heavy" pitchFamily="34" charset="0"/>
                <a:cs typeface="Arial" charset="0"/>
              </a:rPr>
              <a:t>QUE TENGAS </a:t>
            </a:r>
          </a:p>
          <a:p>
            <a:pPr algn="ctr"/>
            <a:r>
              <a:rPr lang="es-ES_tradn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anklin Gothic Heavy" pitchFamily="34" charset="0"/>
                <a:cs typeface="Arial" charset="0"/>
              </a:rPr>
              <a:t>UN BUEN DIA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anklin Gothic Heavy" pitchFamily="34" charset="0"/>
              <a:cs typeface="Arial" charset="0"/>
            </a:endParaRPr>
          </a:p>
        </p:txBody>
      </p:sp>
      <p:pic>
        <p:nvPicPr>
          <p:cNvPr id="21507" name="Picture 3" descr="TgC_barra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5400000">
            <a:off x="-3339306" y="3339306"/>
            <a:ext cx="6858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TgC_barra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669088"/>
            <a:ext cx="9144000" cy="18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TgC_barra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TgC_barra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5400000">
            <a:off x="5625307" y="3339306"/>
            <a:ext cx="685800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75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61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1" descr="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643182"/>
            <a:ext cx="696912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2" descr="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5516563"/>
            <a:ext cx="696913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1571604" y="5643578"/>
            <a:ext cx="2643206" cy="923330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5400" b="1" i="1">
              <a:solidFill>
                <a:schemeClr val="folHlink"/>
              </a:solidFill>
              <a:latin typeface="Forte" pitchFamily="66" charset="0"/>
              <a:cs typeface="Arial" charset="0"/>
            </a:endParaRPr>
          </a:p>
        </p:txBody>
      </p:sp>
      <p:sp>
        <p:nvSpPr>
          <p:cNvPr id="21519" name="WordArt 15" descr="rainbow"/>
          <p:cNvSpPr>
            <a:spLocks noChangeArrowheads="1" noChangeShapeType="1" noTextEdit="1"/>
          </p:cNvSpPr>
          <p:nvPr/>
        </p:nvSpPr>
        <p:spPr bwMode="auto">
          <a:xfrm>
            <a:off x="1643042" y="5929330"/>
            <a:ext cx="2428892" cy="3603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1285852" y="642918"/>
            <a:ext cx="6742136" cy="1569660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9600" b="1" i="1">
              <a:solidFill>
                <a:schemeClr val="folHlink"/>
              </a:solidFill>
              <a:latin typeface="Forte" pitchFamily="66" charset="0"/>
              <a:cs typeface="Arial" charset="0"/>
            </a:endParaRPr>
          </a:p>
        </p:txBody>
      </p:sp>
      <p:sp>
        <p:nvSpPr>
          <p:cNvPr id="21524" name="WordArt 20" descr="rainbow"/>
          <p:cNvSpPr>
            <a:spLocks noChangeArrowheads="1" noChangeShapeType="1" noTextEdit="1"/>
          </p:cNvSpPr>
          <p:nvPr/>
        </p:nvSpPr>
        <p:spPr bwMode="auto">
          <a:xfrm>
            <a:off x="1403350" y="836613"/>
            <a:ext cx="6551613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NO FUMES, PIENSATELO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23" name="Picture 3" descr="CA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5429264"/>
            <a:ext cx="785818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400"/>
                            </p:stCondLst>
                            <p:childTnLst>
                              <p:par>
                                <p:cTn id="15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4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3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400"/>
                            </p:stCondLst>
                            <p:childTnLst>
                              <p:par>
                                <p:cTn id="26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400"/>
                            </p:stCondLst>
                            <p:childTnLst>
                              <p:par>
                                <p:cTn id="3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41" grpId="0" animBg="1"/>
      <p:bldP spid="48141" grpId="1" animBg="1"/>
      <p:bldP spid="2" grpId="0" animBg="1"/>
      <p:bldP spid="2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5|4.9|4.4|4.8|6.8|6|5.3|4.9|4.9|4.7|5.8|5|5.2|6.8|4.8|4.9|5.5|6.1|1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heme/theme1.xml><?xml version="1.0" encoding="utf-8"?>
<a:theme xmlns:a="http://schemas.openxmlformats.org/drawingml/2006/main" name="POR FAVOR, ME DAS FUEGO">
  <a:themeElements>
    <a:clrScheme name="FUMAR PUEDE MATAR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UMAR PUEDE MATAR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MAR PUEDE MATAR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AR PUEDE MATAR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AR PUEDE MATAR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AR PUEDE MATAR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AR PUEDE MATAR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AR PUEDE MATAR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AR PUEDE MATAR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FAVOR, ME DAS FUEGO</Template>
  <TotalTime>112</TotalTime>
  <Words>427</Words>
  <Application>Microsoft Office PowerPoint</Application>
  <PresentationFormat>Presentación en pantalla (4:3)</PresentationFormat>
  <Paragraphs>82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POR FAVOR, ME DAS FUEGO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72</cp:revision>
  <dcterms:created xsi:type="dcterms:W3CDTF">2016-03-02T08:31:31Z</dcterms:created>
  <dcterms:modified xsi:type="dcterms:W3CDTF">2016-03-02T10:24:10Z</dcterms:modified>
</cp:coreProperties>
</file>