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41" r:id="rId5"/>
    <p:sldId id="343" r:id="rId6"/>
    <p:sldId id="344" r:id="rId7"/>
    <p:sldId id="345" r:id="rId8"/>
    <p:sldId id="346" r:id="rId9"/>
    <p:sldId id="364" r:id="rId10"/>
    <p:sldId id="347" r:id="rId11"/>
    <p:sldId id="348" r:id="rId12"/>
    <p:sldId id="349" r:id="rId13"/>
    <p:sldId id="350" r:id="rId14"/>
    <p:sldId id="351" r:id="rId15"/>
    <p:sldId id="352" r:id="rId16"/>
    <p:sldId id="353" r:id="rId17"/>
    <p:sldId id="354" r:id="rId18"/>
    <p:sldId id="356" r:id="rId19"/>
    <p:sldId id="342" r:id="rId20"/>
    <p:sldId id="357" r:id="rId21"/>
    <p:sldId id="358" r:id="rId22"/>
    <p:sldId id="359" r:id="rId23"/>
    <p:sldId id="362" r:id="rId24"/>
    <p:sldId id="361" r:id="rId25"/>
    <p:sldId id="360" r:id="rId26"/>
    <p:sldId id="363" r:id="rId27"/>
    <p:sldId id="365" r:id="rId28"/>
    <p:sldId id="366" r:id="rId29"/>
    <p:sldId id="367" r:id="rId30"/>
    <p:sldId id="368" r:id="rId31"/>
    <p:sldId id="338" r:id="rId32"/>
    <p:sldId id="369" r:id="rId3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N9oNMqeg69WCo4sEYwNKsw" hashData="gohrFwrUjY2Z6R5VE0uDdYq/8l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1D1E5E7-1471-416A-A1AF-BD039EADE35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A5D3898-75AC-4740-8B44-A8A4F267384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28.gif"/><Relationship Id="rId4"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limon-congelado (Custom).pn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8" name="Picture 8"/>
          <p:cNvPicPr>
            <a:picLocks noChangeAspect="1" noChangeArrowheads="1"/>
          </p:cNvPicPr>
          <p:nvPr/>
        </p:nvPicPr>
        <p:blipFill>
          <a:blip r:embed="rId4"/>
          <a:srcRect/>
          <a:stretch>
            <a:fillRect/>
          </a:stretch>
        </p:blipFill>
        <p:spPr bwMode="auto">
          <a:xfrm>
            <a:off x="357158" y="1428736"/>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500034" y="285728"/>
            <a:ext cx="1000132" cy="1052513"/>
          </a:xfrm>
          <a:prstGeom prst="rect">
            <a:avLst/>
          </a:prstGeom>
          <a:noFill/>
          <a:ln w="38100">
            <a:solidFill>
              <a:srgbClr val="1CDEF8"/>
            </a:solidFill>
            <a:miter lim="800000"/>
            <a:headEnd/>
            <a:tailEnd/>
          </a:ln>
        </p:spPr>
      </p:pic>
      <p:sp>
        <p:nvSpPr>
          <p:cNvPr id="15" name="14 Rectángulo"/>
          <p:cNvSpPr/>
          <p:nvPr/>
        </p:nvSpPr>
        <p:spPr>
          <a:xfrm>
            <a:off x="1571604" y="714356"/>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sndAc>
      <p:stSnd loop="1">
        <p:snd r:embed="rId2" name="Edmundo-Ros-Barcaroll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14348" y="500042"/>
            <a:ext cx="7643834" cy="6001643"/>
          </a:xfrm>
          <a:prstGeom prst="rect">
            <a:avLst/>
          </a:prstGeom>
        </p:spPr>
        <p:txBody>
          <a:bodyPr wrap="square">
            <a:spAutoFit/>
          </a:bodyPr>
          <a:lstStyle/>
          <a:p>
            <a:pPr algn="ctr"/>
            <a:r>
              <a:rPr lang="es-ES" sz="6000" b="1" dirty="0" smtClean="0">
                <a:solidFill>
                  <a:srgbClr val="FF0000"/>
                </a:solidFill>
              </a:rPr>
              <a:t>LIMÓN </a:t>
            </a:r>
            <a:r>
              <a:rPr lang="es-ES" sz="6000" b="1" dirty="0">
                <a:solidFill>
                  <a:srgbClr val="FF0000"/>
                </a:solidFill>
              </a:rPr>
              <a:t>CONGELADO </a:t>
            </a:r>
            <a:endParaRPr lang="es-ES" sz="6000" dirty="0">
              <a:solidFill>
                <a:srgbClr val="FF0000"/>
              </a:solidFill>
            </a:endParaRPr>
          </a:p>
          <a:p>
            <a:pPr algn="ctr"/>
            <a:endParaRPr lang="es-ES" sz="2400" dirty="0"/>
          </a:p>
          <a:p>
            <a:pPr algn="ctr"/>
            <a:r>
              <a:rPr lang="es-ES" sz="2000" b="1" dirty="0"/>
              <a:t>Un joven en la Universidad de Kirche tiene un tumor en el pulmón y su hermana, que es enfermera, le envió un e-mail acerca del ...limón. Empezó a beber limonada desde hace algún tiempo, y sus tumores eran más pequeños. Su oncólogo le dijo que continuara. Creo que este sorprendente descubrimiento es muy útil para nuestra salud. Todo lo que necesitamos es: un limón congelado. Muchos profesionales de la hostelería, ya utilizan el limón entero, nada se descarta , las cáscaras de limón hasta el momento se han desechado y contiene de cinco a diez veces más vitaminas que el mismo jugo. ¿Cómo podemos utilizar el limón entero sin perder nada? Simple, lava bien el limón y </a:t>
            </a:r>
            <a:r>
              <a:rPr lang="es-ES" sz="2000" b="1" dirty="0" smtClean="0"/>
              <a:t>colócalo </a:t>
            </a:r>
            <a:r>
              <a:rPr lang="es-ES" sz="2000" b="1" dirty="0"/>
              <a:t>en el congelador. </a:t>
            </a:r>
            <a:endParaRPr lang="es-ES" sz="2000" dirty="0"/>
          </a:p>
        </p:txBody>
      </p:sp>
    </p:spTree>
  </p:cSld>
  <p:clrMapOvr>
    <a:masterClrMapping/>
  </p:clrMapOvr>
  <p:transition advTm="37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llimones-7 (Cust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Limon-rallado (Custom).jpg"/>
          <p:cNvPicPr>
            <a:picLocks noChangeAspect="1" noChangeArrowheads="1"/>
          </p:cNvPicPr>
          <p:nvPr/>
        </p:nvPicPr>
        <p:blipFill>
          <a:blip r:embed="rId2" cstate="print"/>
          <a:srcRect/>
          <a:stretch>
            <a:fillRect/>
          </a:stretch>
        </p:blipFill>
        <p:spPr bwMode="auto">
          <a:xfrm>
            <a:off x="0" y="0"/>
            <a:ext cx="6858000" cy="6858000"/>
          </a:xfrm>
          <a:prstGeom prst="rect">
            <a:avLst/>
          </a:prstGeom>
          <a:noFill/>
        </p:spPr>
      </p:pic>
      <p:sp>
        <p:nvSpPr>
          <p:cNvPr id="2" name="1 Rectángulo"/>
          <p:cNvSpPr/>
          <p:nvPr/>
        </p:nvSpPr>
        <p:spPr>
          <a:xfrm>
            <a:off x="6858016" y="4214818"/>
            <a:ext cx="2285984" cy="1938992"/>
          </a:xfrm>
          <a:prstGeom prst="rect">
            <a:avLst/>
          </a:prstGeom>
        </p:spPr>
        <p:txBody>
          <a:bodyPr wrap="square">
            <a:spAutoFit/>
          </a:bodyPr>
          <a:lstStyle/>
          <a:p>
            <a:pPr algn="ctr"/>
            <a:endParaRPr lang="es-ES" sz="2400" b="1" dirty="0" smtClean="0">
              <a:solidFill>
                <a:srgbClr val="FF0000"/>
              </a:solidFill>
            </a:endParaRPr>
          </a:p>
          <a:p>
            <a:pPr algn="ctr"/>
            <a:r>
              <a:rPr lang="es-ES" sz="2400" b="1" i="1" dirty="0" smtClean="0">
                <a:solidFill>
                  <a:srgbClr val="FF0000"/>
                </a:solidFill>
              </a:rPr>
              <a:t>10.000 veces más potente que la quimioterapia</a:t>
            </a:r>
            <a:endParaRPr lang="es-ES" sz="2400" b="1" i="1" dirty="0">
              <a:solidFill>
                <a:srgbClr val="FF0000"/>
              </a:solidFill>
            </a:endParaRPr>
          </a:p>
        </p:txBody>
      </p:sp>
    </p:spTree>
  </p:cSld>
  <p:clrMapOvr>
    <a:masterClrMapping/>
  </p:clrMapOvr>
  <p:transition advTm="1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LIMON\Ilimon015.jpg"/>
          <p:cNvPicPr>
            <a:picLocks noChangeAspect="1" noChangeArrowheads="1"/>
          </p:cNvPicPr>
          <p:nvPr/>
        </p:nvPicPr>
        <p:blipFill>
          <a:blip r:embed="rId2"/>
          <a:srcRect/>
          <a:stretch>
            <a:fillRect/>
          </a:stretch>
        </p:blipFill>
        <p:spPr bwMode="auto">
          <a:xfrm>
            <a:off x="0" y="-262367"/>
            <a:ext cx="9493823" cy="7120367"/>
          </a:xfrm>
          <a:prstGeom prst="rect">
            <a:avLst/>
          </a:prstGeom>
          <a:noFill/>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57158" y="714356"/>
            <a:ext cx="8358214" cy="6001643"/>
          </a:xfrm>
          <a:prstGeom prst="rect">
            <a:avLst/>
          </a:prstGeom>
        </p:spPr>
        <p:txBody>
          <a:bodyPr wrap="square">
            <a:spAutoFit/>
          </a:bodyPr>
          <a:lstStyle/>
          <a:p>
            <a:pPr algn="ctr"/>
            <a:r>
              <a:rPr lang="es-ES" sz="2400" b="1" dirty="0" smtClean="0"/>
              <a:t>Cuando esté congelado, </a:t>
            </a:r>
            <a:r>
              <a:rPr lang="es-ES" sz="2400" b="1" dirty="0"/>
              <a:t>utilice el rallador y rallarlo entero (con la cáscara), y espolvorear sobre los alimentos esta rayadura. Rocíe sus bebidas, helados, sopas, cereales, pasta, salsas, arroz, sushi, pescados, ... la lista es interminable. Esta es la llave mágica para hacer su comida más sabrosa y saludable. </a:t>
            </a:r>
            <a:endParaRPr lang="es-ES" sz="2400" b="1" dirty="0" smtClean="0"/>
          </a:p>
          <a:p>
            <a:pPr algn="ctr"/>
            <a:r>
              <a:rPr lang="es-ES" sz="2400" b="1" dirty="0" smtClean="0"/>
              <a:t>Ud. </a:t>
            </a:r>
            <a:r>
              <a:rPr lang="es-ES" sz="2400" b="1" dirty="0"/>
              <a:t>vivirá más tiempo. Este es el secreto de limón, que ahora acaba de ser revelado, el </a:t>
            </a:r>
            <a:r>
              <a:rPr lang="es-ES" sz="2400" b="1" dirty="0" smtClean="0"/>
              <a:t>cáncer difícilmente </a:t>
            </a:r>
            <a:r>
              <a:rPr lang="es-ES" sz="2400" b="1" dirty="0"/>
              <a:t>se desarrolla en un ambiente alcalino Usted puede ayudar a un amigo para hacerle saber que el jugo de limón es ventajoso en el tratamiento del cáncer.</a:t>
            </a:r>
            <a:endParaRPr lang="es-ES" sz="2400" dirty="0"/>
          </a:p>
          <a:p>
            <a:pPr algn="ctr"/>
            <a:r>
              <a:rPr lang="es-ES" sz="2400" b="1" dirty="0"/>
              <a:t>También se considera un espectro de infecciones antimicrobianas Bacterianas y hongos. Es eficaz contra los parásitos internos y los gusanos, Regula la presión arterial cuando es demasiado alto, es un antidepresivo, combate el estrés y los trastornos nerviosos. </a:t>
            </a:r>
            <a:endParaRPr lang="es-ES" sz="2400" dirty="0"/>
          </a:p>
        </p:txBody>
      </p:sp>
    </p:spTree>
  </p:cSld>
  <p:clrMapOvr>
    <a:masterClrMapping/>
  </p:clrMapOvr>
  <p:transition advTm="49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185187_10201662956725683_1720237376_n.jpg"/>
          <p:cNvPicPr>
            <a:picLocks noChangeAspect="1" noChangeArrowheads="1"/>
          </p:cNvPicPr>
          <p:nvPr/>
        </p:nvPicPr>
        <p:blipFill>
          <a:blip r:embed="rId2"/>
          <a:srcRect/>
          <a:stretch>
            <a:fillRect/>
          </a:stretch>
        </p:blipFill>
        <p:spPr bwMode="auto">
          <a:xfrm>
            <a:off x="0" y="0"/>
            <a:ext cx="9151570" cy="6858000"/>
          </a:xfrm>
          <a:prstGeom prst="rect">
            <a:avLst/>
          </a:prstGeom>
          <a:noFill/>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C:\Documents and Settings\Dell\Escritorio\FotoliaLIMON.jpg"/>
          <p:cNvPicPr>
            <a:picLocks noChangeAspect="1" noChangeArrowheads="1"/>
          </p:cNvPicPr>
          <p:nvPr/>
        </p:nvPicPr>
        <p:blipFill>
          <a:blip r:embed="rId2"/>
          <a:srcRect/>
          <a:stretch>
            <a:fillRect/>
          </a:stretch>
        </p:blipFill>
        <p:spPr bwMode="auto">
          <a:xfrm>
            <a:off x="0" y="0"/>
            <a:ext cx="9366702" cy="6858000"/>
          </a:xfrm>
          <a:prstGeom prst="rect">
            <a:avLst/>
          </a:prstGeom>
          <a:noFill/>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LIMON\dieta-del-limon-1.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advTm="5000">
    <p:sndAc>
      <p:stSnd>
        <p:snd r:embed="rId2" name="Ernesto-Cortazar-Corazon-Solitario.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640913"/>
            <a:ext cx="8143932" cy="6217087"/>
          </a:xfrm>
          <a:prstGeom prst="rect">
            <a:avLst/>
          </a:prstGeom>
        </p:spPr>
        <p:txBody>
          <a:bodyPr wrap="square">
            <a:spAutoFit/>
          </a:bodyPr>
          <a:lstStyle/>
          <a:p>
            <a:pPr algn="ctr"/>
            <a:r>
              <a:rPr lang="es-ES" sz="2000" dirty="0" smtClean="0">
                <a:latin typeface="Arial Narrow" pitchFamily="34" charset="0"/>
              </a:rPr>
              <a:t>Muchos profesionales en restaurantes y cafeterías están utilizando o consumen el limón entero y nada se desperdicia. ¿Cómo se puede usar el limón entero sin desperdicio? Sencillo .. colocar el limón en el congelador de su refrigerador. Una vez que el limón se congela, obtener su rallador, y triturar todo el limón (sin necesidad de pelarlo) y espolvorear en la parte superior de sus alimentos. Espolvorear en su whisky, vino, ensalada de verduras, helados, sopas, fideos, salsa de espagueti, arroz, sushi, platos de pescado. Todos los alimentos tendrán un sabor maravilloso, algo que usted pudo nunca haber probado antes. Lo más probable es que sólo piensa en el jugo de limón y vitamina C. Ya no es así. Ahora que ha aprendido este secreto de limón, el limón se puede utilizar incluso en los fideos instantáneos en una taza de sopa. ¿Cuál es la gran ventaja de usar el limón entero que no sea la prevención de residuos y la adición de nuevos sabores a sus platos?</a:t>
            </a:r>
            <a:br>
              <a:rPr lang="es-ES" sz="2000" dirty="0" smtClean="0">
                <a:latin typeface="Arial Narrow" pitchFamily="34" charset="0"/>
              </a:rPr>
            </a:br>
            <a:r>
              <a:rPr lang="es-ES" sz="2000" dirty="0" smtClean="0">
                <a:latin typeface="Arial Narrow" pitchFamily="34" charset="0"/>
              </a:rPr>
              <a:t>Bueno, verás:</a:t>
            </a:r>
          </a:p>
          <a:p>
            <a:pPr algn="ctr"/>
            <a:r>
              <a:rPr lang="es-ES" sz="2000" dirty="0" smtClean="0">
                <a:latin typeface="Arial Narrow" pitchFamily="34" charset="0"/>
              </a:rPr>
              <a:t> </a:t>
            </a:r>
            <a:r>
              <a:rPr lang="es-ES" sz="2000" b="1" u="sng" dirty="0" smtClean="0">
                <a:latin typeface="Arial Narrow" pitchFamily="34" charset="0"/>
              </a:rPr>
              <a:t>las cáscaras de limón contienen vitaminas tanto como 5 a 10 veces más que el jugo de limón en sí.</a:t>
            </a:r>
            <a:r>
              <a:rPr lang="es-ES" sz="2000" dirty="0" smtClean="0">
                <a:latin typeface="Arial Narrow" pitchFamily="34" charset="0"/>
              </a:rPr>
              <a:t> Y sí, eso es lo que he estado perdiendo. Pero a partir de ahora, siguiendo este sencillo procedimiento de congelar el limón entero, a continuación, rallado en la parte superior de sus platos, se puede consumir todos los nutrientes y obtener aún más saludable. También es bueno que la cáscara de limón son rejuvenecedores de la salud en la erradicación de elementos tóxicos en el cuerpo.</a:t>
            </a:r>
            <a:r>
              <a:rPr lang="es-ES" dirty="0" smtClean="0"/>
              <a:t/>
            </a:r>
            <a:br>
              <a:rPr lang="es-ES" dirty="0" smtClean="0"/>
            </a:br>
            <a:endParaRPr lang="es-ES" dirty="0"/>
          </a:p>
        </p:txBody>
      </p:sp>
    </p:spTree>
  </p:cSld>
  <p:clrMapOvr>
    <a:masterClrMapping/>
  </p:clrMapOvr>
  <p:transition advTm="7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untitled.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714356"/>
            <a:ext cx="8001024" cy="5016758"/>
          </a:xfrm>
          <a:prstGeom prst="rect">
            <a:avLst/>
          </a:prstGeom>
        </p:spPr>
        <p:txBody>
          <a:bodyPr wrap="square">
            <a:spAutoFit/>
          </a:bodyPr>
          <a:lstStyle/>
          <a:p>
            <a:pPr algn="ctr"/>
            <a:r>
              <a:rPr lang="es-ES" sz="3200" dirty="0" smtClean="0"/>
              <a:t>Así que colocar el limón en el congelador, a continuación, ralla en su comida todos los días. Se trata de una clave para hacer sus comidas más sabrosas y llegar a vivir más sanos y más! Ese es el secreto de limón! Más vale tarde que nunca! </a:t>
            </a:r>
            <a:r>
              <a:rPr lang="es-ES" sz="3200" b="1" dirty="0" smtClean="0"/>
              <a:t>Los beneficios sorprendentes de limón! Limón (Citrus) es un producto milagroso para matar las células cancerosas. Es 10.000 veces más potente que la quimioterapia</a:t>
            </a:r>
            <a:r>
              <a:rPr lang="es-ES" sz="3200" dirty="0" smtClean="0"/>
              <a:t>. </a:t>
            </a:r>
            <a:endParaRPr lang="es-ES" sz="3200" dirty="0"/>
          </a:p>
        </p:txBody>
      </p:sp>
    </p:spTree>
  </p:cSld>
  <p:clrMapOvr>
    <a:masterClrMapping/>
  </p:clrMapOvr>
  <p:transition advTm="3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LIMON\posqodgqisft.jpg"/>
          <p:cNvPicPr>
            <a:picLocks noChangeAspect="1" noChangeArrowheads="1"/>
          </p:cNvPicPr>
          <p:nvPr/>
        </p:nvPicPr>
        <p:blipFill>
          <a:blip r:embed="rId2"/>
          <a:srcRect/>
          <a:stretch>
            <a:fillRect/>
          </a:stretch>
        </p:blipFill>
        <p:spPr bwMode="auto">
          <a:xfrm>
            <a:off x="-1" y="0"/>
            <a:ext cx="9172517" cy="6858000"/>
          </a:xfrm>
          <a:prstGeom prst="rect">
            <a:avLst/>
          </a:prstGeom>
          <a:noFill/>
        </p:spPr>
      </p:pic>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1357298"/>
            <a:ext cx="7643834" cy="4524315"/>
          </a:xfrm>
          <a:prstGeom prst="rect">
            <a:avLst/>
          </a:prstGeom>
        </p:spPr>
        <p:txBody>
          <a:bodyPr wrap="square">
            <a:spAutoFit/>
          </a:bodyPr>
          <a:lstStyle/>
          <a:p>
            <a:pPr algn="ctr"/>
            <a:r>
              <a:rPr lang="es-ES" sz="2400" dirty="0" smtClean="0"/>
              <a:t>¿Por qué no sé nada de eso? Debido a que hay laboratorios interesados en hacer una versión sintética que les traerá grandes beneficios. Ahora puede ayudar a un amigo en necesidad, dejando </a:t>
            </a:r>
          </a:p>
          <a:p>
            <a:pPr algn="ctr"/>
            <a:r>
              <a:rPr lang="es-ES" sz="2400" dirty="0" smtClean="0"/>
              <a:t>él / ella sabe que el jugo de limón es beneficioso en la prevención de la enfermedad. Su sabor es agradable y no produce los horribles efectos de la quimioterapia. ¿Cuántas personas mueren mientras este secreto celosamente guardado se mantiene, a fin de no poner en peligro los multimillonarios beneficiosas las grandes corporaciones? Como usted sabe, el árbol de limón es conocido por sus variedades de limones y limas. </a:t>
            </a:r>
            <a:endParaRPr lang="es-ES" sz="2400" dirty="0"/>
          </a:p>
        </p:txBody>
      </p:sp>
    </p:spTree>
  </p:cSld>
  <p:clrMapOvr>
    <a:masterClrMapping/>
  </p:clrMapOvr>
  <p:transition advTm="41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LIMON\Limon-congelado-y-rallado-con-cero-desperdicio____.jpg"/>
          <p:cNvPicPr>
            <a:picLocks noChangeAspect="1" noChangeArrowheads="1"/>
          </p:cNvPicPr>
          <p:nvPr/>
        </p:nvPicPr>
        <p:blipFill>
          <a:blip r:embed="rId2"/>
          <a:srcRect/>
          <a:stretch>
            <a:fillRect/>
          </a:stretch>
        </p:blipFill>
        <p:spPr bwMode="auto">
          <a:xfrm>
            <a:off x="0" y="0"/>
            <a:ext cx="9144000" cy="7072338"/>
          </a:xfrm>
          <a:prstGeom prst="rect">
            <a:avLst/>
          </a:prstGeom>
          <a:noFill/>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642918"/>
            <a:ext cx="7929618" cy="5355312"/>
          </a:xfrm>
          <a:prstGeom prst="rect">
            <a:avLst/>
          </a:prstGeom>
        </p:spPr>
        <p:txBody>
          <a:bodyPr wrap="square">
            <a:spAutoFit/>
          </a:bodyPr>
          <a:lstStyle/>
          <a:p>
            <a:pPr algn="ctr"/>
            <a:r>
              <a:rPr lang="es-ES" dirty="0" smtClean="0"/>
              <a:t>Se puede comer la fruta de distintas maneras: se puede comer la pulpa, jugo de prensa, preparar bebidas, sorbetes, dulces, </a:t>
            </a:r>
            <a:r>
              <a:rPr lang="es-ES" dirty="0" err="1" smtClean="0"/>
              <a:t>etc</a:t>
            </a:r>
            <a:r>
              <a:rPr lang="es-ES" dirty="0" smtClean="0"/>
              <a:t> .. Se acredita con muchas virtudes, pero lo más interesante es el efecto que produce sobre los quistes y tumores. Esta planta es un remedio probado contra el cáncer de todo tipo. Algunos dicen que es muy útil en todas las variantes de cáncer. Se considera también como un espectro antimicrobiano contra las infecciones bacterianas y hongos, eficaces contra los parásitos internos y los gusanos, regula la presión arterial que es demasiado alto y un estrés antidepresivo, combate y los trastornos nerviosos. La fuente de esta información es fascinante: se trata de uno de los mayores fabricantes de drogas en el mundo, dice que después de más de 20 pruebas de laboratorio desde 1970, los extractos revelaron que destruye las células malignas en 12 tipos de cáncer, como el de colon, de mama, próstata, pulmón y páncreas ... Los compuestos de este árbol demostraron 10.000 veces mejor que el producto Adriamycin, un fármaco quimioterapéutico normalmente utilizado en el mundo, frenar el crecimiento de células cancerosas. Y lo que es aún más asombroso: </a:t>
            </a:r>
          </a:p>
          <a:p>
            <a:pPr algn="ctr"/>
            <a:r>
              <a:rPr lang="es-ES" b="1" u="sng" dirty="0" smtClean="0"/>
              <a:t>este tipo de terapia con extracto de limón, sólo destruye las células malignas del cáncer y no afecta a las células sanas.</a:t>
            </a:r>
            <a:endParaRPr lang="es-ES" dirty="0"/>
          </a:p>
        </p:txBody>
      </p:sp>
    </p:spTree>
  </p:cSld>
  <p:clrMapOvr>
    <a:masterClrMapping/>
  </p:clrMapOvr>
  <p:transition advTm="63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LIMON\Lebkuchen_01.jpg"/>
          <p:cNvPicPr>
            <a:picLocks noChangeAspect="1" noChangeArrowheads="1"/>
          </p:cNvPicPr>
          <p:nvPr/>
        </p:nvPicPr>
        <p:blipFill>
          <a:blip r:embed="rId3"/>
          <a:srcRect/>
          <a:stretch>
            <a:fillRect/>
          </a:stretch>
        </p:blipFill>
        <p:spPr bwMode="auto">
          <a:xfrm>
            <a:off x="0" y="0"/>
            <a:ext cx="9262080" cy="6858000"/>
          </a:xfrm>
          <a:prstGeom prst="rect">
            <a:avLst/>
          </a:prstGeom>
          <a:noFill/>
        </p:spPr>
      </p:pic>
    </p:spTree>
  </p:cSld>
  <p:clrMapOvr>
    <a:masterClrMapping/>
  </p:clrMapOvr>
  <p:transition advTm="5000">
    <p:sndAc>
      <p:stSnd>
        <p:snd r:embed="rId2" name="Clayderman-El-dia-que-me-quieras.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untitled55.bmp"/>
          <p:cNvPicPr>
            <a:picLocks noChangeAspect="1" noChangeArrowheads="1"/>
          </p:cNvPicPr>
          <p:nvPr/>
        </p:nvPicPr>
        <p:blipFill>
          <a:blip r:embed="rId2"/>
          <a:srcRect/>
          <a:stretch>
            <a:fillRect/>
          </a:stretch>
        </p:blipFill>
        <p:spPr bwMode="auto">
          <a:xfrm>
            <a:off x="-1" y="0"/>
            <a:ext cx="9170581" cy="6858000"/>
          </a:xfrm>
          <a:prstGeom prst="rect">
            <a:avLst/>
          </a:prstGeom>
          <a:noFill/>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limon-150x126.jpg"/>
          <p:cNvPicPr>
            <a:picLocks noChangeAspect="1" noChangeArrowheads="1"/>
          </p:cNvPicPr>
          <p:nvPr/>
        </p:nvPicPr>
        <p:blipFill>
          <a:blip r:embed="rId2"/>
          <a:srcRect/>
          <a:stretch>
            <a:fillRect/>
          </a:stretch>
        </p:blipFill>
        <p:spPr bwMode="auto">
          <a:xfrm>
            <a:off x="0" y="0"/>
            <a:ext cx="9144000" cy="6960892"/>
          </a:xfrm>
          <a:prstGeom prst="rect">
            <a:avLst/>
          </a:prstGeom>
          <a:noFill/>
        </p:spPr>
      </p:pic>
      <p:sp>
        <p:nvSpPr>
          <p:cNvPr id="2" name="1 Rectángulo"/>
          <p:cNvSpPr/>
          <p:nvPr/>
        </p:nvSpPr>
        <p:spPr>
          <a:xfrm>
            <a:off x="500034" y="1357298"/>
            <a:ext cx="8029762" cy="830997"/>
          </a:xfrm>
          <a:prstGeom prst="rect">
            <a:avLst/>
          </a:prstGeom>
        </p:spPr>
        <p:txBody>
          <a:bodyPr wrap="none">
            <a:spAutoFit/>
          </a:bodyPr>
          <a:lstStyle/>
          <a:p>
            <a:r>
              <a:rPr lang="es-ES" sz="4800" b="1" dirty="0" smtClean="0">
                <a:solidFill>
                  <a:srgbClr val="FF0000"/>
                </a:solidFill>
              </a:rPr>
              <a:t>Dieta depurativa del limón.</a:t>
            </a:r>
            <a:endParaRPr lang="es-ES" sz="4800" b="1" dirty="0">
              <a:solidFill>
                <a:srgbClr val="FF0000"/>
              </a:solidFill>
            </a:endParaRPr>
          </a:p>
        </p:txBody>
      </p:sp>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LIMON\limones.gif"/>
          <p:cNvPicPr>
            <a:picLocks noChangeAspect="1" noChangeArrowheads="1"/>
          </p:cNvPicPr>
          <p:nvPr/>
        </p:nvPicPr>
        <p:blipFill>
          <a:blip r:embed="rId2"/>
          <a:srcRect/>
          <a:stretch>
            <a:fillRect/>
          </a:stretch>
        </p:blipFill>
        <p:spPr bwMode="auto">
          <a:xfrm>
            <a:off x="571472" y="285728"/>
            <a:ext cx="2771775" cy="2924175"/>
          </a:xfrm>
          <a:prstGeom prst="rect">
            <a:avLst/>
          </a:prstGeom>
          <a:noFill/>
        </p:spPr>
      </p:pic>
      <p:sp>
        <p:nvSpPr>
          <p:cNvPr id="3" name="2 Rectángulo"/>
          <p:cNvSpPr/>
          <p:nvPr/>
        </p:nvSpPr>
        <p:spPr>
          <a:xfrm>
            <a:off x="3071802" y="3714752"/>
            <a:ext cx="5357818" cy="2585323"/>
          </a:xfrm>
          <a:prstGeom prst="rect">
            <a:avLst/>
          </a:prstGeom>
        </p:spPr>
        <p:txBody>
          <a:bodyPr wrap="square">
            <a:spAutoFit/>
          </a:bodyPr>
          <a:lstStyle/>
          <a:p>
            <a:pPr lvl="0" algn="ctr" fontAlgn="base">
              <a:spcBef>
                <a:spcPct val="0"/>
              </a:spcBef>
              <a:spcAft>
                <a:spcPct val="0"/>
              </a:spcAft>
            </a:pPr>
            <a:r>
              <a:rPr lang="es-ES" dirty="0" smtClean="0">
                <a:latin typeface="Arial" pitchFamily="34" charset="0"/>
                <a:cs typeface="Arial" pitchFamily="34" charset="0"/>
              </a:rPr>
              <a:t>El </a:t>
            </a:r>
            <a:r>
              <a:rPr lang="es-ES" b="1" dirty="0" smtClean="0">
                <a:latin typeface="Arial" pitchFamily="34" charset="0"/>
                <a:cs typeface="Arial" pitchFamily="34" charset="0"/>
              </a:rPr>
              <a:t>limón</a:t>
            </a:r>
            <a:r>
              <a:rPr lang="es-ES" dirty="0" smtClean="0">
                <a:latin typeface="Arial" pitchFamily="34" charset="0"/>
                <a:cs typeface="Arial" pitchFamily="34" charset="0"/>
              </a:rPr>
              <a:t> es una</a:t>
            </a:r>
            <a:r>
              <a:rPr lang="es-ES" b="1" dirty="0" smtClean="0">
                <a:latin typeface="Arial" pitchFamily="34" charset="0"/>
                <a:cs typeface="Arial" pitchFamily="34" charset="0"/>
              </a:rPr>
              <a:t> fruta</a:t>
            </a:r>
            <a:r>
              <a:rPr lang="es-ES" dirty="0" smtClean="0">
                <a:latin typeface="Arial" pitchFamily="34" charset="0"/>
                <a:cs typeface="Arial" pitchFamily="34" charset="0"/>
              </a:rPr>
              <a:t> maravillosa, yo la uso todos los días y desde que conozco sus virtudes la uso mucho más ;-)</a:t>
            </a:r>
          </a:p>
          <a:p>
            <a:pPr lvl="0" algn="ctr" eaLnBrk="0" fontAlgn="base" hangingPunct="0">
              <a:spcBef>
                <a:spcPct val="0"/>
              </a:spcBef>
              <a:spcAft>
                <a:spcPct val="0"/>
              </a:spcAft>
            </a:pPr>
            <a:r>
              <a:rPr lang="es-ES" dirty="0" smtClean="0">
                <a:latin typeface="Arial" pitchFamily="34" charset="0"/>
                <a:cs typeface="Arial" pitchFamily="34" charset="0"/>
              </a:rPr>
              <a:t>Gracias a la reacción biliar que provoca </a:t>
            </a:r>
            <a:r>
              <a:rPr lang="es-ES" b="1" dirty="0" smtClean="0">
                <a:latin typeface="Arial" pitchFamily="34" charset="0"/>
                <a:cs typeface="Arial" pitchFamily="34" charset="0"/>
              </a:rPr>
              <a:t>ayuda en la digestión </a:t>
            </a:r>
            <a:r>
              <a:rPr lang="es-ES" dirty="0" smtClean="0">
                <a:latin typeface="Arial" pitchFamily="34" charset="0"/>
                <a:cs typeface="Arial" pitchFamily="34" charset="0"/>
              </a:rPr>
              <a:t>(en algunos casos no es muy recomendadable, dependerá de la persona).  Favorece la </a:t>
            </a:r>
            <a:r>
              <a:rPr lang="es-ES" b="1" dirty="0" smtClean="0">
                <a:latin typeface="Arial" pitchFamily="34" charset="0"/>
                <a:cs typeface="Arial" pitchFamily="34" charset="0"/>
              </a:rPr>
              <a:t>fijación y asimilación de Calcio</a:t>
            </a:r>
            <a:r>
              <a:rPr lang="es-ES" dirty="0" smtClean="0">
                <a:latin typeface="Arial" pitchFamily="34" charset="0"/>
                <a:cs typeface="Arial" pitchFamily="34" charset="0"/>
              </a:rPr>
              <a:t>. Se suele recomendar en muchas dietas adelgazantes ya que no daña al organismo.</a:t>
            </a:r>
          </a:p>
        </p:txBody>
      </p:sp>
      <p:pic>
        <p:nvPicPr>
          <p:cNvPr id="4" name="Picture 4" descr="12"/>
          <p:cNvPicPr>
            <a:picLocks noChangeAspect="1" noChangeArrowheads="1"/>
          </p:cNvPicPr>
          <p:nvPr/>
        </p:nvPicPr>
        <p:blipFill>
          <a:blip r:embed="rId3"/>
          <a:srcRect/>
          <a:stretch>
            <a:fillRect/>
          </a:stretch>
        </p:blipFill>
        <p:spPr bwMode="auto">
          <a:xfrm>
            <a:off x="428596" y="285728"/>
            <a:ext cx="3000396" cy="3071834"/>
          </a:xfrm>
          <a:prstGeom prst="rect">
            <a:avLst/>
          </a:prstGeom>
          <a:noFill/>
          <a:ln w="9525">
            <a:noFill/>
            <a:miter lim="800000"/>
            <a:headEnd/>
            <a:tailEnd/>
          </a:ln>
        </p:spPr>
      </p:pic>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285720" y="2786058"/>
            <a:ext cx="8858280" cy="38164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solidFill>
                  <a:schemeClr val="tx1"/>
                </a:solidFill>
                <a:effectLst/>
                <a:latin typeface="Arial" pitchFamily="34" charset="0"/>
                <a:cs typeface="Arial" pitchFamily="34" charset="0"/>
              </a:rPr>
              <a:t>D</a:t>
            </a:r>
            <a:r>
              <a:rPr kumimoji="0" lang="es-ES" sz="1600" b="1" i="0" u="none" strike="noStrike" cap="none" normalizeH="0" baseline="0" dirty="0" smtClean="0">
                <a:ln>
                  <a:noFill/>
                </a:ln>
                <a:solidFill>
                  <a:schemeClr val="tx1"/>
                </a:solidFill>
                <a:effectLst/>
                <a:latin typeface="Arial" pitchFamily="34" charset="0"/>
                <a:cs typeface="Arial" pitchFamily="34" charset="0"/>
              </a:rPr>
              <a:t>escongestiona</a:t>
            </a:r>
            <a:r>
              <a:rPr kumimoji="0" lang="es-ES" sz="1600" b="0" i="0" u="none" strike="noStrike" cap="none" normalizeH="0" baseline="0" dirty="0" smtClean="0">
                <a:ln>
                  <a:noFill/>
                </a:ln>
                <a:solidFill>
                  <a:schemeClr val="tx1"/>
                </a:solidFill>
                <a:effectLst/>
                <a:latin typeface="Arial" pitchFamily="34" charset="0"/>
                <a:cs typeface="Arial" pitchFamily="34" charset="0"/>
              </a:rPr>
              <a:t>, </a:t>
            </a:r>
            <a:r>
              <a:rPr kumimoji="0" lang="es-ES" sz="1600" b="1" i="0" u="none" strike="noStrike" cap="none" normalizeH="0" baseline="0" dirty="0" smtClean="0">
                <a:ln>
                  <a:noFill/>
                </a:ln>
                <a:solidFill>
                  <a:schemeClr val="tx1"/>
                </a:solidFill>
                <a:effectLst/>
                <a:latin typeface="Arial" pitchFamily="34" charset="0"/>
                <a:cs typeface="Arial" pitchFamily="34" charset="0"/>
              </a:rPr>
              <a:t>estimula</a:t>
            </a:r>
            <a:r>
              <a:rPr kumimoji="0" lang="es-ES" sz="1600" b="0" i="0" u="none" strike="noStrike" cap="none" normalizeH="0" baseline="0" dirty="0" smtClean="0">
                <a:ln>
                  <a:noFill/>
                </a:ln>
                <a:solidFill>
                  <a:schemeClr val="tx1"/>
                </a:solidFill>
                <a:effectLst/>
                <a:latin typeface="Arial" pitchFamily="34" charset="0"/>
                <a:cs typeface="Arial" pitchFamily="34" charset="0"/>
              </a:rPr>
              <a:t> y</a:t>
            </a:r>
            <a:r>
              <a:rPr kumimoji="0" lang="es-ES" sz="1600" b="1" i="0" u="none" strike="noStrike" cap="none" normalizeH="0" baseline="0" dirty="0" smtClean="0">
                <a:ln>
                  <a:noFill/>
                </a:ln>
                <a:solidFill>
                  <a:schemeClr val="tx1"/>
                </a:solidFill>
                <a:effectLst/>
                <a:latin typeface="Arial" pitchFamily="34" charset="0"/>
                <a:cs typeface="Arial" pitchFamily="34" charset="0"/>
              </a:rPr>
              <a:t> limpia el Hígado</a:t>
            </a:r>
            <a:r>
              <a:rPr kumimoji="0" lang="es-ES" sz="1600" b="0" i="0" u="none" strike="noStrike" cap="none" normalizeH="0" baseline="0" dirty="0" smtClean="0">
                <a:ln>
                  <a:noFill/>
                </a:ln>
                <a:solidFill>
                  <a:schemeClr val="tx1"/>
                </a:solidFill>
                <a:effectLst/>
                <a:latin typeface="Arial" pitchFamily="34" charset="0"/>
                <a:cs typeface="Arial" pitchFamily="34" charset="0"/>
              </a:rPr>
              <a:t>. Además las sales potásicas y la glucosa que contiene </a:t>
            </a:r>
            <a:r>
              <a:rPr kumimoji="0" lang="es-ES" sz="1600" b="1" i="0" u="none" strike="noStrike" cap="none" normalizeH="0" baseline="0" dirty="0" smtClean="0">
                <a:ln>
                  <a:noFill/>
                </a:ln>
                <a:solidFill>
                  <a:schemeClr val="tx1"/>
                </a:solidFill>
                <a:effectLst/>
                <a:latin typeface="Arial" pitchFamily="34" charset="0"/>
                <a:cs typeface="Arial" pitchFamily="34" charset="0"/>
              </a:rPr>
              <a:t>tonifica el Corazón</a:t>
            </a:r>
            <a:r>
              <a:rPr kumimoji="0" lang="es-ES" sz="1600" b="0" i="0" u="none" strike="noStrike" cap="none" normalizeH="0" baseline="0" dirty="0" smtClean="0">
                <a:ln>
                  <a:noFill/>
                </a:ln>
                <a:solidFill>
                  <a:schemeClr val="tx1"/>
                </a:solidFill>
                <a:effectLst/>
                <a:latin typeface="Arial" pitchFamily="34" charset="0"/>
                <a:cs typeface="Arial" pitchFamily="34" charset="0"/>
              </a:rPr>
              <a:t> y mejora la </a:t>
            </a:r>
            <a:r>
              <a:rPr kumimoji="0" lang="es-ES" sz="1600" b="1" i="0" u="none" strike="noStrike" cap="none" normalizeH="0" baseline="0" dirty="0" smtClean="0">
                <a:ln>
                  <a:noFill/>
                </a:ln>
                <a:solidFill>
                  <a:schemeClr val="tx1"/>
                </a:solidFill>
                <a:effectLst/>
                <a:latin typeface="Arial" pitchFamily="34" charset="0"/>
                <a:cs typeface="Arial" pitchFamily="34" charset="0"/>
              </a:rPr>
              <a:t>fluidez de la sangre</a:t>
            </a:r>
            <a:r>
              <a:rPr kumimoji="0" lang="es-ES" sz="1600" b="0" i="0" u="none" strike="noStrike" cap="none" normalizeH="0" baseline="0" dirty="0" smtClean="0">
                <a:ln>
                  <a:noFill/>
                </a:ln>
                <a:solidFill>
                  <a:schemeClr val="tx1"/>
                </a:solidFill>
                <a:effectLst/>
                <a:latin typeface="Arial" pitchFamily="34" charset="0"/>
                <a:cs typeface="Arial" pitchFamily="34" charset="0"/>
              </a:rPr>
              <a:t> (sin dificultar la coagulación).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0" i="0" u="none" strike="noStrike" cap="none" normalizeH="0" baseline="0" dirty="0" smtClean="0">
                <a:ln>
                  <a:noFill/>
                </a:ln>
                <a:solidFill>
                  <a:schemeClr val="tx1"/>
                </a:solidFill>
                <a:effectLst/>
                <a:latin typeface="Arial" pitchFamily="34" charset="0"/>
                <a:cs typeface="Arial" pitchFamily="34" charset="0"/>
              </a:rPr>
              <a:t>Una cura o dieta del limón nos vendrá genial en casos de: </a:t>
            </a:r>
            <a:r>
              <a:rPr kumimoji="0" lang="es-ES" sz="1600" b="1" i="0" u="none" strike="noStrike" cap="none" normalizeH="0" baseline="0" dirty="0" smtClean="0">
                <a:ln>
                  <a:noFill/>
                </a:ln>
                <a:solidFill>
                  <a:schemeClr val="tx1"/>
                </a:solidFill>
                <a:effectLst/>
                <a:latin typeface="Arial" pitchFamily="34" charset="0"/>
                <a:cs typeface="Arial" pitchFamily="34" charset="0"/>
              </a:rPr>
              <a:t>Tensión alta</a:t>
            </a:r>
            <a:r>
              <a:rPr kumimoji="0" lang="es-ES" sz="1600" b="0" i="0" u="none" strike="noStrike" cap="none" normalizeH="0" baseline="0" dirty="0" smtClean="0">
                <a:ln>
                  <a:noFill/>
                </a:ln>
                <a:solidFill>
                  <a:schemeClr val="tx1"/>
                </a:solidFill>
                <a:effectLst/>
                <a:latin typeface="Arial" pitchFamily="34" charset="0"/>
                <a:cs typeface="Arial" pitchFamily="34" charset="0"/>
              </a:rPr>
              <a:t>, </a:t>
            </a:r>
            <a:r>
              <a:rPr kumimoji="0" lang="es-ES" sz="1600" b="1" i="0" u="sng" strike="noStrike" cap="none" normalizeH="0" baseline="0" dirty="0" smtClean="0">
                <a:ln>
                  <a:noFill/>
                </a:ln>
                <a:solidFill>
                  <a:srgbClr val="179DB2"/>
                </a:solidFill>
                <a:effectLst/>
                <a:latin typeface="Arial" pitchFamily="34" charset="0"/>
                <a:cs typeface="Arial" pitchFamily="34" charset="0"/>
              </a:rPr>
              <a:t>Mala circulación</a:t>
            </a:r>
            <a:r>
              <a:rPr kumimoji="0" lang="es-ES" sz="1600" b="0" i="0" u="none" strike="noStrike" cap="none" normalizeH="0" baseline="0" dirty="0" smtClean="0">
                <a:ln>
                  <a:noFill/>
                </a:ln>
                <a:solidFill>
                  <a:schemeClr val="tx1"/>
                </a:solidFill>
                <a:effectLst/>
                <a:latin typeface="Arial" pitchFamily="34" charset="0"/>
                <a:cs typeface="Arial" pitchFamily="34" charset="0"/>
              </a:rPr>
              <a:t>, Endurecimiento arterial, Vasos sanguíneos frágiles, </a:t>
            </a:r>
            <a:r>
              <a:rPr kumimoji="0" lang="es-ES" sz="1600" b="1" i="0" u="none" strike="noStrike" cap="none" normalizeH="0" baseline="0" dirty="0" smtClean="0">
                <a:ln>
                  <a:noFill/>
                </a:ln>
                <a:solidFill>
                  <a:schemeClr val="tx1"/>
                </a:solidFill>
                <a:effectLst/>
                <a:latin typeface="Arial" pitchFamily="34" charset="0"/>
                <a:cs typeface="Arial" pitchFamily="34" charset="0"/>
              </a:rPr>
              <a:t>Varices</a:t>
            </a:r>
            <a:r>
              <a:rPr kumimoji="0" lang="es-ES" sz="1600" b="0" i="0" u="none" strike="noStrike" cap="none" normalizeH="0" baseline="0" dirty="0" smtClean="0">
                <a:ln>
                  <a:noFill/>
                </a:ln>
                <a:solidFill>
                  <a:schemeClr val="tx1"/>
                </a:solidFill>
                <a:effectLst/>
                <a:latin typeface="Arial" pitchFamily="34" charset="0"/>
                <a:cs typeface="Arial" pitchFamily="34" charset="0"/>
              </a:rPr>
              <a:t>,  Descalcificación, </a:t>
            </a:r>
            <a:r>
              <a:rPr kumimoji="0" lang="es-ES" sz="1600" b="1" i="0" u="none" strike="noStrike" cap="none" normalizeH="0" baseline="0" dirty="0" smtClean="0">
                <a:ln>
                  <a:noFill/>
                </a:ln>
                <a:solidFill>
                  <a:schemeClr val="tx1"/>
                </a:solidFill>
                <a:effectLst/>
                <a:latin typeface="Arial" pitchFamily="34" charset="0"/>
                <a:cs typeface="Arial" pitchFamily="34" charset="0"/>
              </a:rPr>
              <a:t>Artritis</a:t>
            </a:r>
            <a:r>
              <a:rPr kumimoji="0" lang="es-ES" sz="1600" b="0" i="0" u="none" strike="noStrike" cap="none" normalizeH="0" baseline="0" dirty="0" smtClean="0">
                <a:ln>
                  <a:noFill/>
                </a:ln>
                <a:solidFill>
                  <a:schemeClr val="tx1"/>
                </a:solidFill>
                <a:effectLst/>
                <a:latin typeface="Arial" pitchFamily="34" charset="0"/>
                <a:cs typeface="Arial" pitchFamily="34" charset="0"/>
              </a:rPr>
              <a:t>, Anemia, </a:t>
            </a:r>
            <a:r>
              <a:rPr kumimoji="0" lang="es-ES" sz="1600" b="1" i="0" u="none" strike="noStrike" cap="none" normalizeH="0" baseline="0" dirty="0" smtClean="0">
                <a:ln>
                  <a:noFill/>
                </a:ln>
                <a:solidFill>
                  <a:schemeClr val="tx1"/>
                </a:solidFill>
                <a:effectLst/>
                <a:latin typeface="Arial" pitchFamily="34" charset="0"/>
                <a:cs typeface="Arial" pitchFamily="34" charset="0"/>
              </a:rPr>
              <a:t>Obesidad</a:t>
            </a:r>
            <a:r>
              <a:rPr kumimoji="0" lang="es-ES" sz="1600" b="0" i="0" u="none" strike="noStrike" cap="none" normalizeH="0" baseline="0" dirty="0" smtClean="0">
                <a:ln>
                  <a:noFill/>
                </a:ln>
                <a:solidFill>
                  <a:schemeClr val="tx1"/>
                </a:solidFill>
                <a:effectLst/>
                <a:latin typeface="Arial" pitchFamily="34" charset="0"/>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0" i="0" u="none" strike="noStrike" cap="none" normalizeH="0" baseline="0" dirty="0" smtClean="0">
                <a:ln>
                  <a:noFill/>
                </a:ln>
                <a:solidFill>
                  <a:schemeClr val="tx1"/>
                </a:solidFill>
                <a:effectLst/>
                <a:latin typeface="Arial" pitchFamily="34" charset="0"/>
                <a:cs typeface="Arial" pitchFamily="34" charset="0"/>
              </a:rPr>
              <a:t>La dieta consiste en beber zumo de limón cada día y si lo deseáis podéis echarle un poco de miel como endulzante.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0" i="0" u="none" strike="noStrike" cap="none" normalizeH="0" baseline="0" dirty="0" smtClean="0">
                <a:ln>
                  <a:noFill/>
                </a:ln>
                <a:solidFill>
                  <a:schemeClr val="tx1"/>
                </a:solidFill>
                <a:effectLst/>
                <a:latin typeface="Arial" pitchFamily="34" charset="0"/>
                <a:cs typeface="Arial" pitchFamily="34" charset="0"/>
              </a:rPr>
              <a:t>Comenzaremos con 1 limón al día hasta llegar a 8 ó 10 limones al día (cada uno será capaz de tomar más o menos cantidad, eso lo decidiréis vosotros y vuestros cuerpos) después de llegar al límite permitido mantener un consumo de 2 a 4 limones al día durante un tiempo hasta volver a disminuir la dosis a un limón al día.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0" i="0" u="none" strike="noStrike" cap="none" normalizeH="0" baseline="0" dirty="0" smtClean="0">
                <a:ln>
                  <a:noFill/>
                </a:ln>
                <a:solidFill>
                  <a:schemeClr val="tx1"/>
                </a:solidFill>
                <a:effectLst/>
                <a:latin typeface="Arial" pitchFamily="34" charset="0"/>
                <a:cs typeface="Arial" pitchFamily="34" charset="0"/>
              </a:rPr>
              <a:t>Esta cura o dieta la podéis prolongar durante 2 y 3 meses. Si la repetís cada cierto tiempo notaréis una mejoría en vuestra salud.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0" i="0" u="none" strike="noStrike" cap="none" normalizeH="0" baseline="0" dirty="0" smtClean="0">
                <a:ln>
                  <a:noFill/>
                </a:ln>
                <a:solidFill>
                  <a:schemeClr val="tx1"/>
                </a:solidFill>
                <a:effectLst/>
                <a:latin typeface="Arial" pitchFamily="34" charset="0"/>
                <a:cs typeface="Arial" pitchFamily="34" charset="0"/>
              </a:rPr>
              <a:t>Por cierto,</a:t>
            </a:r>
            <a:r>
              <a:rPr kumimoji="0" lang="es-ES" sz="1600" b="1" i="0" u="sng" strike="noStrike" cap="none" normalizeH="0" baseline="0" dirty="0" smtClean="0">
                <a:ln>
                  <a:noFill/>
                </a:ln>
                <a:solidFill>
                  <a:schemeClr val="tx1"/>
                </a:solidFill>
                <a:effectLst/>
                <a:latin typeface="Arial" pitchFamily="34" charset="0"/>
                <a:cs typeface="Arial" pitchFamily="34" charset="0"/>
              </a:rPr>
              <a:t> si usáis todo el limón (cáscara, semilla y pulpa) en el zumo  será mucho mejor ya que será más completa</a:t>
            </a:r>
            <a:endParaRPr kumimoji="0" lang="es-ES" sz="1600" b="0" i="0" u="none" strike="noStrike" cap="none" normalizeH="0" baseline="0" dirty="0" smtClean="0">
              <a:ln>
                <a:noFill/>
              </a:ln>
              <a:solidFill>
                <a:schemeClr val="tx1"/>
              </a:solidFill>
              <a:effectLst/>
              <a:latin typeface="Arial" pitchFamily="34" charset="0"/>
            </a:endParaRPr>
          </a:p>
        </p:txBody>
      </p:sp>
      <p:pic>
        <p:nvPicPr>
          <p:cNvPr id="3" name="Picture 2" descr="C:\Documents and Settings\Dell\Escritorio\LIMON\OOO.bmp"/>
          <p:cNvPicPr>
            <a:picLocks noChangeAspect="1" noChangeArrowheads="1"/>
          </p:cNvPicPr>
          <p:nvPr/>
        </p:nvPicPr>
        <p:blipFill>
          <a:blip r:embed="rId2"/>
          <a:srcRect/>
          <a:stretch>
            <a:fillRect/>
          </a:stretch>
        </p:blipFill>
        <p:spPr bwMode="auto">
          <a:xfrm>
            <a:off x="714348" y="285728"/>
            <a:ext cx="3071802" cy="2239622"/>
          </a:xfrm>
          <a:prstGeom prst="rect">
            <a:avLst/>
          </a:prstGeom>
          <a:noFill/>
        </p:spPr>
      </p:pic>
      <p:pic>
        <p:nvPicPr>
          <p:cNvPr id="4" name="Picture 4" descr="12"/>
          <p:cNvPicPr>
            <a:picLocks noChangeAspect="1" noChangeArrowheads="1"/>
          </p:cNvPicPr>
          <p:nvPr/>
        </p:nvPicPr>
        <p:blipFill>
          <a:blip r:embed="rId3"/>
          <a:srcRect/>
          <a:stretch>
            <a:fillRect/>
          </a:stretch>
        </p:blipFill>
        <p:spPr bwMode="auto">
          <a:xfrm>
            <a:off x="642910" y="142852"/>
            <a:ext cx="3286148" cy="2428892"/>
          </a:xfrm>
          <a:prstGeom prst="rect">
            <a:avLst/>
          </a:prstGeom>
          <a:noFill/>
          <a:ln w="9525">
            <a:noFill/>
            <a:miter lim="800000"/>
            <a:headEnd/>
            <a:tailEnd/>
          </a:ln>
        </p:spPr>
      </p:pic>
    </p:spTree>
  </p:cSld>
  <p:clrMapOvr>
    <a:masterClrMapping/>
  </p:clrMapOvr>
  <p:transition advTm="5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azahar-limon (Custom).jpg"/>
          <p:cNvPicPr>
            <a:picLocks noChangeAspect="1" noChangeArrowheads="1"/>
          </p:cNvPicPr>
          <p:nvPr/>
        </p:nvPicPr>
        <p:blipFill>
          <a:blip r:embed="rId2"/>
          <a:srcRect/>
          <a:stretch>
            <a:fillRect/>
          </a:stretch>
        </p:blipFill>
        <p:spPr bwMode="auto">
          <a:xfrm>
            <a:off x="-282881" y="-214338"/>
            <a:ext cx="9616891" cy="7286676"/>
          </a:xfrm>
          <a:prstGeom prst="rect">
            <a:avLst/>
          </a:prstGeom>
          <a:noFill/>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LEMON-~1.JPG"/>
          <p:cNvPicPr>
            <a:picLocks noChangeAspect="1" noChangeArrowheads="1"/>
          </p:cNvPicPr>
          <p:nvPr/>
        </p:nvPicPr>
        <p:blipFill>
          <a:blip r:embed="rId2"/>
          <a:srcRect/>
          <a:stretch>
            <a:fillRect/>
          </a:stretch>
        </p:blipFill>
        <p:spPr bwMode="auto">
          <a:xfrm>
            <a:off x="0" y="0"/>
            <a:ext cx="4572000" cy="6858000"/>
          </a:xfrm>
          <a:prstGeom prst="rect">
            <a:avLst/>
          </a:prstGeom>
          <a:noFill/>
        </p:spPr>
      </p:pic>
      <p:pic>
        <p:nvPicPr>
          <p:cNvPr id="3" name="Picture 2" descr="C:\Documents and Settings\Dell\Escritorio\LIMON\terapia-de-limones.jpg"/>
          <p:cNvPicPr>
            <a:picLocks noChangeAspect="1" noChangeArrowheads="1"/>
          </p:cNvPicPr>
          <p:nvPr/>
        </p:nvPicPr>
        <p:blipFill>
          <a:blip r:embed="rId3"/>
          <a:srcRect l="31479" r="16234"/>
          <a:stretch>
            <a:fillRect/>
          </a:stretch>
        </p:blipFill>
        <p:spPr bwMode="auto">
          <a:xfrm rot="5400000">
            <a:off x="3357550" y="1214450"/>
            <a:ext cx="7000900" cy="4572000"/>
          </a:xfrm>
          <a:prstGeom prst="rect">
            <a:avLst/>
          </a:prstGeom>
          <a:noFill/>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3441680"/>
            <a:ext cx="8358214" cy="3046988"/>
          </a:xfrm>
          <a:prstGeom prst="rect">
            <a:avLst/>
          </a:prstGeom>
        </p:spPr>
        <p:txBody>
          <a:bodyPr wrap="square">
            <a:spAutoFit/>
          </a:bodyPr>
          <a:lstStyle/>
          <a:p>
            <a:pPr algn="ctr"/>
            <a:r>
              <a:rPr lang="es-ES" sz="3200" b="1" i="1" dirty="0" smtClean="0"/>
              <a:t>Puedes comer la fruta de diferentes maneras: la pulpa, jugos, bebidas se preparan, helados, pasteles, etc. ... Se le atribuye muchas virtudes, pero lo más interesante es el efecto que produce sobre los quistes y los tumores. </a:t>
            </a:r>
            <a:endParaRPr lang="es-ES" sz="3200" b="1" dirty="0"/>
          </a:p>
        </p:txBody>
      </p:sp>
      <p:pic>
        <p:nvPicPr>
          <p:cNvPr id="3" name="Picture 2" descr="C:\Documents and Settings\Dell\Escritorio\LIMON\terapia-de-limones.jpg"/>
          <p:cNvPicPr>
            <a:picLocks noChangeAspect="1" noChangeArrowheads="1"/>
          </p:cNvPicPr>
          <p:nvPr/>
        </p:nvPicPr>
        <p:blipFill>
          <a:blip r:embed="rId2"/>
          <a:srcRect/>
          <a:stretch>
            <a:fillRect/>
          </a:stretch>
        </p:blipFill>
        <p:spPr bwMode="auto">
          <a:xfrm>
            <a:off x="0" y="0"/>
            <a:ext cx="9144000" cy="3143248"/>
          </a:xfrm>
          <a:prstGeom prst="rect">
            <a:avLst/>
          </a:prstGeom>
          <a:noFill/>
        </p:spPr>
      </p:pic>
      <p:pic>
        <p:nvPicPr>
          <p:cNvPr id="4" name="Picture 4" descr="12"/>
          <p:cNvPicPr>
            <a:picLocks noChangeAspect="1" noChangeArrowheads="1"/>
          </p:cNvPicPr>
          <p:nvPr/>
        </p:nvPicPr>
        <p:blipFill>
          <a:blip r:embed="rId3"/>
          <a:srcRect/>
          <a:stretch>
            <a:fillRect/>
          </a:stretch>
        </p:blipFill>
        <p:spPr bwMode="auto">
          <a:xfrm>
            <a:off x="0" y="3143248"/>
            <a:ext cx="9144000" cy="3714752"/>
          </a:xfrm>
          <a:prstGeom prst="rect">
            <a:avLst/>
          </a:prstGeom>
          <a:noFill/>
          <a:ln w="9525">
            <a:noFill/>
            <a:miter lim="800000"/>
            <a:headEnd/>
            <a:tailEnd/>
          </a:ln>
        </p:spPr>
      </p:pic>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limon-y-miel (Custom).jpg"/>
          <p:cNvPicPr>
            <a:picLocks noChangeAspect="1" noChangeArrowheads="1"/>
          </p:cNvPicPr>
          <p:nvPr/>
        </p:nvPicPr>
        <p:blipFill>
          <a:blip r:embed="rId2"/>
          <a:srcRect/>
          <a:stretch>
            <a:fillRect/>
          </a:stretch>
        </p:blipFill>
        <p:spPr bwMode="auto">
          <a:xfrm>
            <a:off x="0" y="0"/>
            <a:ext cx="9174582" cy="6858000"/>
          </a:xfrm>
          <a:prstGeom prst="rect">
            <a:avLst/>
          </a:prstGeom>
          <a:noFill/>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botica_limon (Custom).jpg"/>
          <p:cNvPicPr>
            <a:picLocks noChangeAspect="1" noChangeArrowheads="1"/>
          </p:cNvPicPr>
          <p:nvPr/>
        </p:nvPicPr>
        <p:blipFill>
          <a:blip r:embed="rId2"/>
          <a:srcRect/>
          <a:stretch>
            <a:fillRect/>
          </a:stretch>
        </p:blipFill>
        <p:spPr bwMode="auto">
          <a:xfrm>
            <a:off x="-1" y="0"/>
            <a:ext cx="9203961" cy="6858000"/>
          </a:xfrm>
          <a:prstGeom prst="rect">
            <a:avLst/>
          </a:prstGeom>
          <a:noFill/>
        </p:spPr>
      </p:pic>
    </p:spTree>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LIMON\licor-limon.jpg"/>
          <p:cNvPicPr>
            <a:picLocks noChangeAspect="1" noChangeArrowheads="1"/>
          </p:cNvPicPr>
          <p:nvPr/>
        </p:nvPicPr>
        <p:blipFill>
          <a:blip r:embed="rId2"/>
          <a:srcRect/>
          <a:stretch>
            <a:fillRect/>
          </a:stretch>
        </p:blipFill>
        <p:spPr bwMode="auto">
          <a:xfrm>
            <a:off x="0" y="0"/>
            <a:ext cx="9215466" cy="7072338"/>
          </a:xfrm>
          <a:prstGeom prst="rect">
            <a:avLst/>
          </a:prstGeom>
          <a:noFill/>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limonada-2 (Cust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limon-pie (Custom).jpg"/>
          <p:cNvPicPr>
            <a:picLocks noChangeAspect="1" noChangeArrowheads="1"/>
          </p:cNvPicPr>
          <p:nvPr/>
        </p:nvPicPr>
        <p:blipFill>
          <a:blip r:embed="rId2"/>
          <a:srcRect/>
          <a:stretch>
            <a:fillRect/>
          </a:stretch>
        </p:blipFill>
        <p:spPr bwMode="auto">
          <a:xfrm>
            <a:off x="0" y="0"/>
            <a:ext cx="9232252" cy="6858000"/>
          </a:xfrm>
          <a:prstGeom prst="rect">
            <a:avLst/>
          </a:prstGeom>
          <a:noFill/>
        </p:spPr>
      </p:pic>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C:\Documents and Settings\Dell\Escritorio\FotoliaLIMO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4463892" y="714356"/>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TERAPIA DEL LIMON CONGELAD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TERAPIA DEL LIMON CONGELADO</Template>
  <TotalTime>5</TotalTime>
  <Words>815</Words>
  <Application>Microsoft Office PowerPoint</Application>
  <PresentationFormat>Presentación en pantalla (4:3)</PresentationFormat>
  <Paragraphs>57</Paragraphs>
  <Slides>31</Slides>
  <Notes>0</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LA TERAPIA DEL LIMON CONGELADO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2014-01-08T20:30:17Z</dcterms:created>
  <dcterms:modified xsi:type="dcterms:W3CDTF">2014-01-08T20:35:23Z</dcterms:modified>
</cp:coreProperties>
</file>