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1"/>
  </p:notesMasterIdLst>
  <p:sldIdLst>
    <p:sldId id="377" r:id="rId3"/>
    <p:sldId id="454" r:id="rId4"/>
    <p:sldId id="450" r:id="rId5"/>
    <p:sldId id="452" r:id="rId6"/>
    <p:sldId id="453" r:id="rId7"/>
    <p:sldId id="455" r:id="rId8"/>
    <p:sldId id="456" r:id="rId9"/>
    <p:sldId id="458" r:id="rId10"/>
    <p:sldId id="459" r:id="rId11"/>
    <p:sldId id="460" r:id="rId12"/>
    <p:sldId id="451" r:id="rId13"/>
    <p:sldId id="457" r:id="rId14"/>
    <p:sldId id="461" r:id="rId15"/>
    <p:sldId id="462" r:id="rId16"/>
    <p:sldId id="463" r:id="rId17"/>
    <p:sldId id="464" r:id="rId18"/>
    <p:sldId id="465" r:id="rId19"/>
    <p:sldId id="466" r:id="rId20"/>
    <p:sldId id="467" r:id="rId21"/>
    <p:sldId id="468" r:id="rId22"/>
    <p:sldId id="469" r:id="rId23"/>
    <p:sldId id="470" r:id="rId24"/>
    <p:sldId id="471" r:id="rId25"/>
    <p:sldId id="472" r:id="rId26"/>
    <p:sldId id="473" r:id="rId27"/>
    <p:sldId id="474" r:id="rId28"/>
    <p:sldId id="476" r:id="rId29"/>
    <p:sldId id="478" r:id="rId30"/>
    <p:sldId id="479" r:id="rId31"/>
    <p:sldId id="481" r:id="rId32"/>
    <p:sldId id="482" r:id="rId33"/>
    <p:sldId id="484" r:id="rId34"/>
    <p:sldId id="485" r:id="rId35"/>
    <p:sldId id="486" r:id="rId36"/>
    <p:sldId id="487" r:id="rId37"/>
    <p:sldId id="488" r:id="rId38"/>
    <p:sldId id="489" r:id="rId39"/>
    <p:sldId id="490" r:id="rId40"/>
    <p:sldId id="492" r:id="rId41"/>
    <p:sldId id="493" r:id="rId42"/>
    <p:sldId id="494" r:id="rId43"/>
    <p:sldId id="495" r:id="rId44"/>
    <p:sldId id="496" r:id="rId45"/>
    <p:sldId id="497" r:id="rId46"/>
    <p:sldId id="498" r:id="rId47"/>
    <p:sldId id="499" r:id="rId48"/>
    <p:sldId id="500" r:id="rId49"/>
    <p:sldId id="501" r:id="rId50"/>
    <p:sldId id="502" r:id="rId51"/>
    <p:sldId id="503" r:id="rId52"/>
    <p:sldId id="504" r:id="rId53"/>
    <p:sldId id="505" r:id="rId54"/>
    <p:sldId id="449" r:id="rId55"/>
    <p:sldId id="491" r:id="rId56"/>
    <p:sldId id="508" r:id="rId57"/>
    <p:sldId id="507" r:id="rId58"/>
    <p:sldId id="378" r:id="rId59"/>
    <p:sldId id="448" r:id="rId60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14" y="-726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EB8175-63DC-4D09-B596-8C8801E7D855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EB8175-63DC-4D09-B596-8C8801E7D855}" type="slidenum">
              <a:rPr lang="es-ES" smtClean="0"/>
              <a:pPr>
                <a:defRPr/>
              </a:pPr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7360C2-8539-4067-A533-9DED9EF4A2B1}" type="slidenum">
              <a:rPr lang="es-ES"/>
              <a:pPr/>
              <a:t>44</a:t>
            </a:fld>
            <a:endParaRPr lang="es-E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s-ES" smtClean="0"/>
              <a:t>UNA PERSONA QUE ESTA VA ESTAR SIEMPRE PRESENTE CUANDO LO NECESITES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16/07/2019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6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2.jpeg"/><Relationship Id="rId4" Type="http://schemas.openxmlformats.org/officeDocument/2006/relationships/image" Target="../media/image3.gi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Jose Luis\Escritorio\miel-e15151529681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89" cy="76327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2000" contrast="5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420121" y="2530466"/>
            <a:ext cx="6539638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MIEL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  <p:sndAc>
      <p:stSnd>
        <p:snd r:embed="rId2" name="c nostalg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Jose Luis\Escritorio\Fabrica-de-la-Miel-Sierra-de-Madri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87828" y="2934703"/>
            <a:ext cx="10894008" cy="893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009" tIns="54004" rIns="108009" bIns="54004">
            <a:spAutoFit/>
          </a:bodyPr>
          <a:lstStyle/>
          <a:p>
            <a:endParaRPr lang="it-IT" dirty="0">
              <a:solidFill>
                <a:srgbClr val="800080"/>
              </a:solidFill>
            </a:endParaRPr>
          </a:p>
          <a:p>
            <a:r>
              <a:rPr lang="it-IT" sz="3300" dirty="0">
                <a:solidFill>
                  <a:srgbClr val="FFFF00"/>
                </a:solidFill>
              </a:rPr>
              <a:t> </a:t>
            </a:r>
            <a:endParaRPr lang="it-IT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28230" y="318005"/>
            <a:ext cx="10213164" cy="1832612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>
              <a:defRPr/>
            </a:pPr>
            <a:r>
              <a:rPr lang="es-ES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La miel puede ser utilizada sin dar efectos secundarios y tomada en la dosis correcta, aunque sea dulce, no afecta a los diabéticos.</a:t>
            </a:r>
            <a:endParaRPr lang="en-US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</p:txBody>
      </p:sp>
    </p:spTree>
  </p:cSld>
  <p:clrMapOvr>
    <a:masterClrMapping/>
  </p:clrMapOvr>
  <p:transition spd="slow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51203" name="Picture 3" descr="C:\Documents and Settings\Jose Luis\Escritorio\8cdce30ec62c843525de00a65f25813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3037" y="1"/>
            <a:ext cx="6427275" cy="77387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isto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377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Documents and Settings\Jose Luis\Escritorio\descarga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4174" y="0"/>
            <a:ext cx="6331027" cy="7632700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descar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4831" y="0"/>
            <a:ext cx="563483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70606582-las-abejas-en-la-colmena-convierten-el-néctar-en-miel-pa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9830" cy="787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" y="0"/>
            <a:ext cx="11281644" cy="7632700"/>
          </a:xfrm>
          <a:prstGeom prst="rect">
            <a:avLst/>
          </a:prstGeom>
          <a:noFill/>
        </p:spPr>
      </p:pic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3563129" y="1958962"/>
            <a:ext cx="6515320" cy="4910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400" i="1" dirty="0">
                <a:latin typeface="Ravie" pitchFamily="82" charset="0"/>
              </a:rPr>
              <a:t>La miel es producida por la mayoría de los países del mundo. La ciencia acepta a la miel como un medio muy efectivo para tratar enfermedades.</a:t>
            </a:r>
          </a:p>
          <a:p>
            <a:pPr algn="ctr"/>
            <a:r>
              <a:rPr lang="es-ES" sz="2400" i="1" dirty="0">
                <a:latin typeface="Ravie" pitchFamily="82" charset="0"/>
              </a:rPr>
              <a:t>Ojo es muy importante cuando se compra la miel verificar que si sea verdadera miel de abejas y no otro producto que fabrican como sirope de maíz u otros, es bueno y estar seguros. </a:t>
            </a:r>
            <a:endParaRPr lang="en-US" sz="2400" i="1" dirty="0">
              <a:latin typeface="Ravie" pitchFamily="82" charset="0"/>
            </a:endParaRPr>
          </a:p>
        </p:txBody>
      </p:sp>
      <p:sp>
        <p:nvSpPr>
          <p:cNvPr id="4100" name="AutoShape 4" descr="Resultado de imagen de miel"/>
          <p:cNvSpPr>
            <a:spLocks noChangeAspect="1" noChangeArrowheads="1"/>
          </p:cNvSpPr>
          <p:nvPr/>
        </p:nvSpPr>
        <p:spPr bwMode="auto">
          <a:xfrm>
            <a:off x="5597658" y="-203185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" name="Picture 2" descr="C:\Documents and Settings\Jose Luis\Escritorio\277208852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1"/>
            <a:ext cx="3081531" cy="4287114"/>
          </a:xfrm>
          <a:prstGeom prst="teardrop">
            <a:avLst/>
          </a:prstGeom>
          <a:noFill/>
        </p:spPr>
      </p:pic>
    </p:spTree>
  </p:cSld>
  <p:clrMapOvr>
    <a:masterClrMapping/>
  </p:clrMapOvr>
  <p:transition spd="slow" advTm="2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Jose Luis\Escritorio\fotonoticia_20180323160435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4324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Jose Luis\Escritorio\Fabrica-de-la-Miel-Sierra-de-Madri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sp>
        <p:nvSpPr>
          <p:cNvPr id="2050" name="Rectangle 5"/>
          <p:cNvSpPr>
            <a:spLocks noChangeArrowheads="1"/>
          </p:cNvSpPr>
          <p:nvPr/>
        </p:nvSpPr>
        <p:spPr bwMode="auto">
          <a:xfrm>
            <a:off x="1408678" y="397513"/>
            <a:ext cx="8540351" cy="2325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r>
              <a:rPr lang="es-ES" sz="2400" i="1" dirty="0">
                <a:latin typeface="Ravie" pitchFamily="82" charset="0"/>
              </a:rPr>
              <a:t>'</a:t>
            </a:r>
            <a:r>
              <a:rPr lang="es-ES" sz="2400" i="1" dirty="0" err="1">
                <a:latin typeface="Ravie" pitchFamily="82" charset="0"/>
              </a:rPr>
              <a:t>Weekly</a:t>
            </a:r>
            <a:r>
              <a:rPr lang="es-ES" sz="2400" i="1" dirty="0">
                <a:latin typeface="Ravie" pitchFamily="82" charset="0"/>
              </a:rPr>
              <a:t> </a:t>
            </a:r>
            <a:r>
              <a:rPr lang="es-ES" sz="2400" i="1" dirty="0" err="1">
                <a:latin typeface="Ravie" pitchFamily="82" charset="0"/>
              </a:rPr>
              <a:t>World</a:t>
            </a:r>
            <a:r>
              <a:rPr lang="es-ES" sz="2400" i="1" dirty="0">
                <a:latin typeface="Ravie" pitchFamily="82" charset="0"/>
              </a:rPr>
              <a:t> News'. </a:t>
            </a:r>
          </a:p>
          <a:p>
            <a:r>
              <a:rPr lang="es-ES" sz="2400" i="1" dirty="0">
                <a:latin typeface="Ravie" pitchFamily="82" charset="0"/>
              </a:rPr>
              <a:t>Una revista en Canadá </a:t>
            </a:r>
          </a:p>
          <a:p>
            <a:r>
              <a:rPr lang="es-ES" sz="2400" i="1" dirty="0">
                <a:latin typeface="Ravie" pitchFamily="82" charset="0"/>
              </a:rPr>
              <a:t>(17 de Enero 1995) produjo una lista de enfermedades </a:t>
            </a:r>
          </a:p>
          <a:p>
            <a:r>
              <a:rPr lang="es-ES" sz="2400" i="1" dirty="0">
                <a:latin typeface="Ravie" pitchFamily="82" charset="0"/>
              </a:rPr>
              <a:t>que pueden ser curadas con miel de abejas y canela:</a:t>
            </a:r>
            <a:endParaRPr lang="en-US" sz="2400" i="1" dirty="0">
              <a:latin typeface="Ravie" pitchFamily="82" charset="0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museo-de-la-mi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6088" y="0"/>
            <a:ext cx="1144575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Jose Luis\Escritorio\Fabrica-de-la-Miel-Sierra-de-Madri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87828" y="2934703"/>
            <a:ext cx="10894008" cy="893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009" tIns="54004" rIns="108009" bIns="54004">
            <a:spAutoFit/>
          </a:bodyPr>
          <a:lstStyle/>
          <a:p>
            <a:endParaRPr lang="it-IT" dirty="0">
              <a:solidFill>
                <a:srgbClr val="800080"/>
              </a:solidFill>
            </a:endParaRPr>
          </a:p>
          <a:p>
            <a:r>
              <a:rPr lang="it-IT" sz="3300" dirty="0">
                <a:solidFill>
                  <a:srgbClr val="FFFF00"/>
                </a:solidFill>
              </a:rPr>
              <a:t> </a:t>
            </a:r>
            <a:endParaRPr lang="it-IT" dirty="0">
              <a:solidFill>
                <a:srgbClr val="FFFF00"/>
              </a:solidFill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424039"/>
            <a:ext cx="11269663" cy="109394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lIns="108009" tIns="54004" rIns="108009" bIns="54004" anchor="ctr">
            <a:spAutoFit/>
          </a:bodyPr>
          <a:lstStyle/>
          <a:p>
            <a:pPr algn="ctr">
              <a:defRPr/>
            </a:pPr>
            <a:r>
              <a:rPr lang="es-ES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  <a:ea typeface="Times New Roman" pitchFamily="18" charset="0"/>
                <a:cs typeface="Times New Roman" pitchFamily="18" charset="0"/>
              </a:rPr>
              <a:t>ES INCREIBLE </a:t>
            </a:r>
            <a:r>
              <a:rPr lang="es-ES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  <a:ea typeface="Times New Roman" pitchFamily="18" charset="0"/>
                <a:cs typeface="Times New Roman" pitchFamily="18" charset="0"/>
              </a:rPr>
              <a:t>LO QUE CURA </a:t>
            </a:r>
          </a:p>
          <a:p>
            <a:pPr algn="ctr">
              <a:defRPr/>
            </a:pPr>
            <a:r>
              <a:rPr lang="es-ES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  <a:ea typeface="Times New Roman" pitchFamily="18" charset="0"/>
                <a:cs typeface="Times New Roman" pitchFamily="18" charset="0"/>
              </a:rPr>
              <a:t>LA COMBINACION DE CANELA Y MIEL.....</a:t>
            </a:r>
            <a:endParaRPr lang="es-ES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549-bee-and-honey-free-ipad-hd-wallpaper_1024x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7042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" y="0"/>
            <a:ext cx="11281644" cy="7632700"/>
          </a:xfrm>
          <a:prstGeom prst="rect">
            <a:avLst/>
          </a:prstGeom>
          <a:noFill/>
        </p:spPr>
      </p:pic>
      <p:sp>
        <p:nvSpPr>
          <p:cNvPr id="5122" name="Rectangle 1"/>
          <p:cNvSpPr>
            <a:spLocks noChangeArrowheads="1"/>
          </p:cNvSpPr>
          <p:nvPr/>
        </p:nvSpPr>
        <p:spPr bwMode="auto">
          <a:xfrm>
            <a:off x="2991625" y="1387458"/>
            <a:ext cx="7835953" cy="5587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</a:pPr>
            <a:r>
              <a:rPr lang="es-ES" sz="4300" i="1" u="sng" dirty="0" smtClean="0">
                <a:latin typeface="Ravie" pitchFamily="82" charset="0"/>
              </a:rPr>
              <a:t>Digestión-</a:t>
            </a:r>
          </a:p>
          <a:p>
            <a:pPr algn="ctr"/>
            <a:r>
              <a:rPr lang="es-ES" sz="4300" i="1" dirty="0">
                <a:latin typeface="Ravie" pitchFamily="82" charset="0"/>
              </a:rPr>
              <a:t/>
            </a:r>
            <a:br>
              <a:rPr lang="es-ES" sz="4300" i="1" dirty="0">
                <a:latin typeface="Ravie" pitchFamily="82" charset="0"/>
              </a:rPr>
            </a:br>
            <a:r>
              <a:rPr lang="es-ES" sz="3600" i="1" dirty="0">
                <a:latin typeface="Ravie" pitchFamily="82" charset="0"/>
              </a:rPr>
              <a:t>La canela esparcida en dos cucharadas de miel tomadas antes de las comidas pueden reducir la acidez y digerir hasta los alimentos más pesados.</a:t>
            </a:r>
            <a:r>
              <a:rPr lang="es-ES" b="1" dirty="0"/>
              <a:t/>
            </a:r>
            <a:br>
              <a:rPr lang="es-ES" b="1" dirty="0"/>
            </a:br>
            <a:endParaRPr lang="en-US" dirty="0"/>
          </a:p>
        </p:txBody>
      </p:sp>
      <p:pic>
        <p:nvPicPr>
          <p:cNvPr id="3" name="Picture 2" descr="C:\Documents and Settings\Jose Luis\Escritorio\277208852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1"/>
            <a:ext cx="3081531" cy="4287114"/>
          </a:xfrm>
          <a:prstGeom prst="teardrop">
            <a:avLst/>
          </a:prstGeom>
          <a:noFill/>
        </p:spPr>
      </p:pic>
      <p:sp>
        <p:nvSpPr>
          <p:cNvPr id="31746" name="AutoShape 2" descr="Resultado de imagen de la miel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1748" name="AutoShape 4" descr="Resultado de imagen de la miel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1750" name="AutoShape 6" descr="Resultado de imagen de la miel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Tm="1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Jose Luis\Escritorio\isto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24600" y="-1003558"/>
            <a:ext cx="15707094" cy="92758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" y="0"/>
            <a:ext cx="11281644" cy="7632700"/>
          </a:xfrm>
          <a:prstGeom prst="rect">
            <a:avLst/>
          </a:prstGeom>
          <a:noFill/>
        </p:spPr>
      </p:pic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2553262" y="2146685"/>
            <a:ext cx="8364222" cy="4910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</a:pPr>
            <a:r>
              <a:rPr lang="es-ES" sz="4000" i="1" dirty="0" smtClean="0">
                <a:latin typeface="Ravie" pitchFamily="82" charset="0"/>
              </a:rPr>
              <a:t>Catarros </a:t>
            </a:r>
            <a:r>
              <a:rPr lang="es-ES" sz="4000" i="1" dirty="0">
                <a:latin typeface="Ravie" pitchFamily="82" charset="0"/>
              </a:rPr>
              <a:t>y </a:t>
            </a:r>
            <a:endParaRPr lang="es-ES" sz="4000" i="1" dirty="0" smtClean="0">
              <a:latin typeface="Ravie" pitchFamily="82" charset="0"/>
            </a:endParaRPr>
          </a:p>
          <a:p>
            <a:pPr algn="ctr">
              <a:buFontTx/>
              <a:buChar char="-"/>
            </a:pPr>
            <a:r>
              <a:rPr lang="es-ES" sz="4000" i="1" dirty="0" smtClean="0">
                <a:latin typeface="Ravie" pitchFamily="82" charset="0"/>
              </a:rPr>
              <a:t>Resfriados-</a:t>
            </a:r>
          </a:p>
          <a:p>
            <a:pPr algn="ctr"/>
            <a:r>
              <a:rPr lang="es-ES" sz="2800" i="1" dirty="0">
                <a:latin typeface="Ravie" pitchFamily="82" charset="0"/>
              </a:rPr>
              <a:t/>
            </a:r>
            <a:br>
              <a:rPr lang="es-ES" sz="2800" i="1" dirty="0">
                <a:latin typeface="Ravie" pitchFamily="82" charset="0"/>
              </a:rPr>
            </a:br>
            <a:r>
              <a:rPr lang="es-ES" sz="2800" i="1" dirty="0">
                <a:latin typeface="Ravie" pitchFamily="82" charset="0"/>
              </a:rPr>
              <a:t>Un científico en España ha comprobado que la miel contiene un ingrediente natural que mata los gérmenes de la influenza y que protege a los pacientes del catarro.</a:t>
            </a:r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/>
            </a:r>
            <a:br>
              <a:rPr lang="es-ES" b="1" dirty="0"/>
            </a:br>
            <a:endParaRPr lang="en-US" dirty="0"/>
          </a:p>
        </p:txBody>
      </p:sp>
      <p:pic>
        <p:nvPicPr>
          <p:cNvPr id="3" name="Picture 2" descr="C:\Documents and Settings\Jose Luis\Escritorio\honey5-758x7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2817396" cy="3147687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3"/>
          <a:srcRect r="17969" b="38542"/>
          <a:stretch>
            <a:fillRect/>
          </a:stretch>
        </p:blipFill>
        <p:spPr bwMode="auto">
          <a:xfrm rot="10800000">
            <a:off x="-1" y="0"/>
            <a:ext cx="11281644" cy="7632700"/>
          </a:xfrm>
          <a:prstGeom prst="rect">
            <a:avLst/>
          </a:prstGeom>
          <a:noFill/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2905441" y="1192591"/>
            <a:ext cx="8012043" cy="6233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>
              <a:buFontTx/>
              <a:buChar char="-"/>
            </a:pPr>
            <a:r>
              <a:rPr lang="es-ES" sz="3800" i="1" dirty="0" smtClean="0">
                <a:latin typeface="Ravie" pitchFamily="82" charset="0"/>
              </a:rPr>
              <a:t>Longevidad-</a:t>
            </a:r>
          </a:p>
          <a:p>
            <a:r>
              <a:rPr lang="es-ES" sz="2400" i="1" dirty="0">
                <a:latin typeface="Ravie" pitchFamily="82" charset="0"/>
              </a:rPr>
              <a:t/>
            </a:r>
            <a:br>
              <a:rPr lang="es-ES" sz="2400" i="1" dirty="0">
                <a:latin typeface="Ravie" pitchFamily="82" charset="0"/>
              </a:rPr>
            </a:br>
            <a:r>
              <a:rPr lang="es-ES" sz="2400" i="1" dirty="0">
                <a:latin typeface="Ravie" pitchFamily="82" charset="0"/>
              </a:rPr>
              <a:t>El te hecho con miel y canela, tomado regularmente disminuye los daños causados por la edad avanzada en los tejidos. Tome cuatro cucharadas de miel, una de canela en polvo y tres tazas de agua hirviendo para hacer un te. Tome un cuarto de taza, tres a cuatro veces al día. Mantiene a la piel fresca </a:t>
            </a:r>
          </a:p>
          <a:p>
            <a:r>
              <a:rPr lang="es-ES" sz="2400" i="1" dirty="0">
                <a:latin typeface="Ravie" pitchFamily="82" charset="0"/>
              </a:rPr>
              <a:t>y disminuye los daños causados por el envejecimiento de tejidos y radicales libres, alargando el periodo de vitalidad regularmente a mas de 100 años. </a:t>
            </a:r>
            <a:endParaRPr lang="en-US" sz="2400" i="1" dirty="0">
              <a:latin typeface="Ravie" pitchFamily="82" charset="0"/>
            </a:endParaRPr>
          </a:p>
        </p:txBody>
      </p:sp>
      <p:pic>
        <p:nvPicPr>
          <p:cNvPr id="3" name="Picture 2" descr="C:\Documents and Settings\Jose Luis\Escritorio\honey5-758x7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2817396" cy="3147687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32000">
    <p:random/>
    <p:sndAc>
      <p:stSnd>
        <p:snd r:embed="rId2" name="sound003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Documents and Settings\Jose Luis\Escritorio\depositphotos_179862478-stock-video-beekeeping-products-livelihoods-bees-beeswa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8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" y="0"/>
            <a:ext cx="11281644" cy="7632700"/>
          </a:xfrm>
          <a:prstGeom prst="rect">
            <a:avLst/>
          </a:prstGeom>
          <a:noFill/>
        </p:spPr>
      </p:pic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3345665" y="1351607"/>
            <a:ext cx="7307723" cy="600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>
              <a:buFontTx/>
              <a:buChar char="-"/>
            </a:pPr>
            <a:r>
              <a:rPr lang="es-ES" sz="4300" i="1" dirty="0" smtClean="0">
                <a:latin typeface="Ravie" pitchFamily="82" charset="0"/>
              </a:rPr>
              <a:t>Infecciones </a:t>
            </a:r>
            <a:r>
              <a:rPr lang="es-ES" sz="4300" i="1" dirty="0">
                <a:latin typeface="Ravie" pitchFamily="82" charset="0"/>
              </a:rPr>
              <a:t>de la </a:t>
            </a:r>
            <a:r>
              <a:rPr lang="es-ES" sz="4300" i="1" dirty="0" smtClean="0">
                <a:latin typeface="Ravie" pitchFamily="82" charset="0"/>
              </a:rPr>
              <a:t>Vejiga-</a:t>
            </a:r>
          </a:p>
          <a:p>
            <a:r>
              <a:rPr lang="es-ES" sz="3300" i="1" dirty="0">
                <a:latin typeface="Ravie" pitchFamily="82" charset="0"/>
              </a:rPr>
              <a:t/>
            </a:r>
            <a:br>
              <a:rPr lang="es-ES" sz="3300" i="1" dirty="0">
                <a:latin typeface="Ravie" pitchFamily="82" charset="0"/>
              </a:rPr>
            </a:br>
            <a:r>
              <a:rPr lang="es-ES" sz="3300" i="1" dirty="0">
                <a:latin typeface="Ravie" pitchFamily="82" charset="0"/>
              </a:rPr>
              <a:t>Tome dos cucharaditas de canela en polvo y una cucharada sopera de miel  en un vaso de agua tibia y bébalo normalmente. Destruirá los gérmenes en la </a:t>
            </a:r>
            <a:r>
              <a:rPr lang="es-ES" sz="3300" i="1" dirty="0" smtClean="0">
                <a:latin typeface="Ravie" pitchFamily="82" charset="0"/>
              </a:rPr>
              <a:t>vejiga.</a:t>
            </a:r>
            <a:endParaRPr lang="en-US" sz="3300" i="1" dirty="0">
              <a:latin typeface="Ravie" pitchFamily="82" charset="0"/>
            </a:endParaRPr>
          </a:p>
        </p:txBody>
      </p:sp>
      <p:pic>
        <p:nvPicPr>
          <p:cNvPr id="3" name="Picture 2" descr="C:\Documents and Settings\Jose Luis\Escritorio\honey5-758x7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2817396" cy="3147687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" y="0"/>
            <a:ext cx="11281644" cy="7632700"/>
          </a:xfrm>
          <a:prstGeom prst="rect">
            <a:avLst/>
          </a:prstGeom>
          <a:noFill/>
        </p:spPr>
      </p:pic>
      <p:pic>
        <p:nvPicPr>
          <p:cNvPr id="3" name="Picture 6" descr="Resultado de imagen de mi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13166" cy="2703240"/>
          </a:xfrm>
          <a:prstGeom prst="ellipse">
            <a:avLst/>
          </a:prstGeom>
          <a:noFill/>
        </p:spPr>
      </p:pic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991361" y="1958962"/>
            <a:ext cx="9709948" cy="489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</a:pPr>
            <a:r>
              <a:rPr lang="es-ES" sz="3800" i="1" dirty="0" smtClean="0">
                <a:latin typeface="Ravie" pitchFamily="82" charset="0"/>
              </a:rPr>
              <a:t>Colesterol- </a:t>
            </a:r>
          </a:p>
          <a:p>
            <a:pPr algn="ctr">
              <a:buFontTx/>
              <a:buChar char="-"/>
            </a:pPr>
            <a:r>
              <a:rPr lang="es-ES" sz="2100" i="1" dirty="0">
                <a:latin typeface="Ravie" pitchFamily="82" charset="0"/>
              </a:rPr>
              <a:t/>
            </a:r>
            <a:br>
              <a:rPr lang="es-ES" sz="2100" i="1" dirty="0">
                <a:latin typeface="Ravie" pitchFamily="82" charset="0"/>
              </a:rPr>
            </a:br>
            <a:r>
              <a:rPr lang="es-ES" sz="2100" i="1" dirty="0">
                <a:latin typeface="Ravie" pitchFamily="82" charset="0"/>
              </a:rPr>
              <a:t>Dos cucharadas miel y tres cucharaditas de </a:t>
            </a:r>
          </a:p>
          <a:p>
            <a:pPr algn="ctr"/>
            <a:r>
              <a:rPr lang="es-ES" sz="2100" i="1" dirty="0">
                <a:latin typeface="Ravie" pitchFamily="82" charset="0"/>
              </a:rPr>
              <a:t>canela en polvo mezcladas con  16 onzas de te administrados a un paciente con altos niveles </a:t>
            </a:r>
          </a:p>
          <a:p>
            <a:pPr algn="ctr"/>
            <a:r>
              <a:rPr lang="es-ES" sz="2100" i="1" dirty="0">
                <a:latin typeface="Ravie" pitchFamily="82" charset="0"/>
              </a:rPr>
              <a:t>de colesterol, redujeron sus niveles en la sangre </a:t>
            </a:r>
          </a:p>
          <a:p>
            <a:pPr algn="ctr"/>
            <a:r>
              <a:rPr lang="es-ES" sz="2100" i="1" dirty="0">
                <a:latin typeface="Ravie" pitchFamily="82" charset="0"/>
              </a:rPr>
              <a:t>un 10 por ciento en las primeras </a:t>
            </a:r>
          </a:p>
          <a:p>
            <a:pPr algn="ctr"/>
            <a:r>
              <a:rPr lang="es-ES" sz="2100" i="1" dirty="0">
                <a:latin typeface="Ravie" pitchFamily="82" charset="0"/>
              </a:rPr>
              <a:t>dos horas del tratamiento. </a:t>
            </a:r>
          </a:p>
          <a:p>
            <a:pPr algn="ctr"/>
            <a:r>
              <a:rPr lang="es-ES" sz="2100" i="1" dirty="0">
                <a:latin typeface="Ravie" pitchFamily="82" charset="0"/>
              </a:rPr>
              <a:t>Como fue mencionado anteriormente para pacientes artríticos, si es tomado tres veces al día, cualquier enfermedad de colesterol crónica </a:t>
            </a:r>
          </a:p>
          <a:p>
            <a:pPr algn="ctr"/>
            <a:r>
              <a:rPr lang="es-ES" sz="2100" i="1" dirty="0">
                <a:latin typeface="Ravie" pitchFamily="82" charset="0"/>
              </a:rPr>
              <a:t>es curada. De acuerdo a la información en esta revista, la miel pura tomada como alimento a diario ayuda a reducir el colesterol.</a:t>
            </a:r>
            <a:endParaRPr lang="en-US" sz="2100" i="1" dirty="0">
              <a:latin typeface="Ravie" pitchFamily="82" charset="0"/>
            </a:endParaRPr>
          </a:p>
        </p:txBody>
      </p:sp>
    </p:spTree>
  </p:cSld>
  <p:clrMapOvr>
    <a:masterClrMapping/>
  </p:clrMapOvr>
  <p:transition spd="slow" advTm="3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Jose Luis\Escritorio\propolis_560x37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600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408678" y="2941764"/>
            <a:ext cx="9156626" cy="4510268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  <a:defRPr/>
            </a:pPr>
            <a:r>
              <a:rPr lang="es-ES" sz="5200" i="1" dirty="0" smtClean="0">
                <a:latin typeface="Ravie" pitchFamily="82" charset="0"/>
              </a:rPr>
              <a:t>Artritis- </a:t>
            </a:r>
          </a:p>
          <a:p>
            <a:pPr algn="ctr">
              <a:defRPr/>
            </a:pPr>
            <a:r>
              <a:rPr lang="es-ES" i="1" dirty="0">
                <a:latin typeface="Ravie" pitchFamily="82" charset="0"/>
              </a:rPr>
              <a:t/>
            </a:r>
            <a:br>
              <a:rPr lang="es-ES" i="1" dirty="0">
                <a:latin typeface="Ravie" pitchFamily="82" charset="0"/>
              </a:rPr>
            </a:br>
            <a:r>
              <a:rPr lang="es-ES" sz="2400" i="1" dirty="0">
                <a:latin typeface="Ravie" pitchFamily="82" charset="0"/>
              </a:rPr>
              <a:t>-Pacientes con artritis pueden tomar diariamente por las mañanas y las noches una taza de agua caliente con dos cucharadas de miel y una cucharada pequeña de canela en polvo. Si se toma regularmente incluso la artritis crónica puede ser curada, </a:t>
            </a:r>
          </a:p>
          <a:p>
            <a:pPr algn="ctr">
              <a:buFontTx/>
              <a:buChar char="-"/>
              <a:defRPr/>
            </a:pPr>
            <a:r>
              <a:rPr lang="es-ES" sz="2400" i="1" dirty="0">
                <a:latin typeface="Ravie" pitchFamily="82" charset="0"/>
              </a:rPr>
              <a:t>Recientes investigaciones por la Universidad de Copenhagen </a:t>
            </a:r>
            <a:endParaRPr lang="en-US" sz="2400" i="1" dirty="0">
              <a:latin typeface="Ravie" pitchFamily="82" charset="0"/>
            </a:endParaRPr>
          </a:p>
        </p:txBody>
      </p:sp>
      <p:pic>
        <p:nvPicPr>
          <p:cNvPr id="3" name="Picture 6" descr="Resultado de imagen de mi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8497"/>
            <a:ext cx="4013166" cy="270324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23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1" y="0"/>
            <a:ext cx="11281644" cy="7632700"/>
          </a:xfrm>
          <a:prstGeom prst="rect">
            <a:avLst/>
          </a:prstGeom>
          <a:noFill/>
        </p:spPr>
      </p:pic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1348551" y="2601904"/>
            <a:ext cx="9490623" cy="4417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i="1" dirty="0">
                <a:latin typeface="Ravie" pitchFamily="82" charset="0"/>
              </a:rPr>
              <a:t>demostraron que aquellos doctores que trataron a sus pacientes con una mezcla de una cucharada de miel y media cucharadita de canela antes del desayuno, corroboraron que en una semana, de 200 pacientes, 73 ya no sentían dolores artríticos y al mes, casi todos los pacientes que no podían ni caminar o moverse por los  dolores, se movían sin sentir dolores.</a:t>
            </a:r>
            <a:endParaRPr lang="en-US" sz="2800" i="1" dirty="0">
              <a:latin typeface="Ravie" pitchFamily="82" charset="0"/>
            </a:endParaRPr>
          </a:p>
        </p:txBody>
      </p:sp>
      <p:pic>
        <p:nvPicPr>
          <p:cNvPr id="3" name="Picture 6" descr="Resultado de imagen de mi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13166" cy="270324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Documents and Settings\Jose Luis\Escritorio\Productos-de-la-abeja-salu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33051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ray connif-el manisero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2024992" y="2146686"/>
            <a:ext cx="8892491" cy="495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</a:pPr>
            <a:r>
              <a:rPr lang="es-ES" sz="3300" i="1" dirty="0" smtClean="0">
                <a:latin typeface="Ravie" pitchFamily="82" charset="0"/>
              </a:rPr>
              <a:t>Resfriados-  </a:t>
            </a:r>
          </a:p>
          <a:p>
            <a:pPr algn="ctr"/>
            <a:r>
              <a:rPr lang="es-ES" sz="3300" i="1" dirty="0">
                <a:latin typeface="Ravie" pitchFamily="82" charset="0"/>
              </a:rPr>
              <a:t/>
            </a:r>
            <a:br>
              <a:rPr lang="es-ES" sz="3300" i="1" dirty="0">
                <a:latin typeface="Ravie" pitchFamily="82" charset="0"/>
              </a:rPr>
            </a:br>
            <a:r>
              <a:rPr lang="es-ES" sz="3300" i="1" dirty="0">
                <a:latin typeface="Ravie" pitchFamily="82" charset="0"/>
              </a:rPr>
              <a:t>Aquellos que sufren de severo resfrío pueden tomar una cucharada de miel   tibia con 1/4 de cucharadita de canela por espacio de tres días. </a:t>
            </a:r>
          </a:p>
          <a:p>
            <a:pPr algn="ctr"/>
            <a:r>
              <a:rPr lang="es-ES" sz="3300" i="1" dirty="0">
                <a:latin typeface="Ravie" pitchFamily="82" charset="0"/>
              </a:rPr>
              <a:t>Este proceso cura cualquier resfrío y aclara la sinusitis.</a:t>
            </a:r>
            <a:r>
              <a:rPr lang="es-ES" b="1" dirty="0"/>
              <a:t/>
            </a:r>
            <a:br>
              <a:rPr lang="es-ES" b="1" dirty="0"/>
            </a:br>
            <a:endParaRPr lang="en-US" dirty="0"/>
          </a:p>
        </p:txBody>
      </p:sp>
      <p:pic>
        <p:nvPicPr>
          <p:cNvPr id="4" name="Picture 2" descr="C:\Documents and Settings\Jose Luis\Escritorio\honey5-758x7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2817396" cy="3147687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Documents and Settings\Jose Luis\Escritorio\600x398-images-miel-de-abeja-3-300x1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8208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0" y="1101706"/>
            <a:ext cx="11269663" cy="2694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009" tIns="54004" rIns="108009" bIns="54004">
            <a:spAutoFit/>
          </a:bodyPr>
          <a:lstStyle/>
          <a:p>
            <a:pPr algn="ctr">
              <a:buFontTx/>
              <a:buChar char="-"/>
            </a:pPr>
            <a:r>
              <a:rPr lang="es-ES" sz="4000" b="1" dirty="0" smtClean="0">
                <a:latin typeface="Ravie" pitchFamily="82" charset="0"/>
              </a:rPr>
              <a:t>Estómago-</a:t>
            </a:r>
          </a:p>
          <a:p>
            <a:pPr algn="ctr"/>
            <a:r>
              <a:rPr lang="es-ES" sz="3200" b="1" dirty="0">
                <a:latin typeface="Ravie" pitchFamily="82" charset="0"/>
              </a:rPr>
              <a:t/>
            </a:r>
            <a:br>
              <a:rPr lang="es-ES" sz="3200" b="1" dirty="0">
                <a:latin typeface="Ravie" pitchFamily="82" charset="0"/>
              </a:rPr>
            </a:br>
            <a:r>
              <a:rPr lang="es-ES" sz="3200" b="1" dirty="0">
                <a:latin typeface="Ravie" pitchFamily="82" charset="0"/>
              </a:rPr>
              <a:t>La miel tomada con canela también ayuda a curar el estomago, aclara y hasta cura ulceras completamente.</a:t>
            </a:r>
            <a:endParaRPr lang="en-US" sz="3200" dirty="0">
              <a:latin typeface="Ravie" pitchFamily="82" charset="0"/>
            </a:endParaRPr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0" y="4459292"/>
            <a:ext cx="11269663" cy="220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sz="4000" b="1" dirty="0">
                <a:latin typeface="Ravie" pitchFamily="82" charset="0"/>
              </a:rPr>
              <a:t>- </a:t>
            </a:r>
            <a:r>
              <a:rPr lang="es-ES" sz="4000" b="1" dirty="0" smtClean="0">
                <a:latin typeface="Ravie" pitchFamily="82" charset="0"/>
              </a:rPr>
              <a:t>Gases- </a:t>
            </a:r>
            <a:r>
              <a:rPr lang="es-ES" sz="3200" b="1" dirty="0">
                <a:latin typeface="Ravie" pitchFamily="82" charset="0"/>
              </a:rPr>
              <a:t/>
            </a:r>
            <a:br>
              <a:rPr lang="es-ES" sz="3200" b="1" dirty="0">
                <a:latin typeface="Ravie" pitchFamily="82" charset="0"/>
              </a:rPr>
            </a:br>
            <a:r>
              <a:rPr lang="es-ES" sz="3200" b="1" dirty="0">
                <a:latin typeface="Ravie" pitchFamily="82" charset="0"/>
              </a:rPr>
              <a:t>Estudios hechos en India y Japón revelan que la miel y la canela reducen el gas en el sistema digestivo.</a:t>
            </a:r>
            <a:endParaRPr lang="en-US" sz="3200" dirty="0">
              <a:latin typeface="Ravie" pitchFamily="82" charset="0"/>
            </a:endParaRPr>
          </a:p>
        </p:txBody>
      </p:sp>
      <p:pic>
        <p:nvPicPr>
          <p:cNvPr id="5" name="Picture 2" descr="C:\Documents and Settings\Jose Luis\Escritorio\honey5-758x7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1920055" cy="2145148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23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Jose Luis\Escritorio\remedio-propoleo-limon-miel-catarros-500x2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827120"/>
            <a:ext cx="11635624" cy="914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Documents and Settings\Jose Luis\Escritorio\descarga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31027" cy="7632700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descar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2876" y="0"/>
            <a:ext cx="554678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1" y="0"/>
            <a:ext cx="11281644" cy="7632700"/>
          </a:xfrm>
          <a:prstGeom prst="rect">
            <a:avLst/>
          </a:prstGeom>
          <a:noFill/>
        </p:spPr>
      </p:pic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991361" y="1530334"/>
            <a:ext cx="10278302" cy="5402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4800" b="1" dirty="0" smtClean="0">
                <a:latin typeface="Ravie" pitchFamily="82" charset="0"/>
              </a:rPr>
              <a:t>-</a:t>
            </a:r>
            <a:r>
              <a:rPr lang="es-ES" sz="4400" b="1" dirty="0" smtClean="0">
                <a:latin typeface="Ravie" pitchFamily="82" charset="0"/>
              </a:rPr>
              <a:t> </a:t>
            </a:r>
            <a:r>
              <a:rPr lang="es-ES" sz="4400" b="1" dirty="0">
                <a:latin typeface="Ravie" pitchFamily="82" charset="0"/>
              </a:rPr>
              <a:t>Sistema </a:t>
            </a:r>
            <a:r>
              <a:rPr lang="es-ES" sz="4400" b="1" dirty="0" smtClean="0">
                <a:latin typeface="Ravie" pitchFamily="82" charset="0"/>
              </a:rPr>
              <a:t>Inmunológico-</a:t>
            </a:r>
          </a:p>
          <a:p>
            <a:pPr algn="ctr"/>
            <a:r>
              <a:rPr lang="es-ES" sz="4400" b="1" dirty="0" smtClean="0">
                <a:latin typeface="Ravie" pitchFamily="82" charset="0"/>
              </a:rPr>
              <a:t> </a:t>
            </a:r>
            <a:r>
              <a:rPr lang="es-ES" sz="2800" b="1" dirty="0">
                <a:latin typeface="Ravie" pitchFamily="82" charset="0"/>
              </a:rPr>
              <a:t/>
            </a:r>
            <a:br>
              <a:rPr lang="es-ES" sz="2800" b="1" dirty="0">
                <a:latin typeface="Ravie" pitchFamily="82" charset="0"/>
              </a:rPr>
            </a:br>
            <a:r>
              <a:rPr lang="es-ES" sz="2800" b="1" dirty="0">
                <a:latin typeface="Ravie" pitchFamily="82" charset="0"/>
              </a:rPr>
              <a:t>El uso diario de miel y canela en polvo fortifica al sistema inmunológico y protege al cuerpo de bacterias y virus. Científicos han encontrado en la miel varias vitaminas e hierro </a:t>
            </a:r>
          </a:p>
          <a:p>
            <a:pPr algn="ctr"/>
            <a:r>
              <a:rPr lang="es-ES" sz="2800" b="1" dirty="0">
                <a:latin typeface="Ravie" pitchFamily="82" charset="0"/>
              </a:rPr>
              <a:t>en grandes cantidades.</a:t>
            </a:r>
            <a:br>
              <a:rPr lang="es-ES" sz="2800" b="1" dirty="0">
                <a:latin typeface="Ravie" pitchFamily="82" charset="0"/>
              </a:rPr>
            </a:br>
            <a:r>
              <a:rPr lang="es-ES" sz="2800" b="1" dirty="0">
                <a:latin typeface="Ravie" pitchFamily="82" charset="0"/>
              </a:rPr>
              <a:t>El uso constante de la miel fortifica </a:t>
            </a:r>
          </a:p>
          <a:p>
            <a:pPr algn="ctr"/>
            <a:r>
              <a:rPr lang="es-ES" sz="2800" b="1" dirty="0">
                <a:latin typeface="Ravie" pitchFamily="82" charset="0"/>
              </a:rPr>
              <a:t>las células blancas de la sangre </a:t>
            </a:r>
          </a:p>
          <a:p>
            <a:pPr algn="ctr"/>
            <a:r>
              <a:rPr lang="es-ES" sz="2800" b="1" dirty="0">
                <a:latin typeface="Ravie" pitchFamily="82" charset="0"/>
              </a:rPr>
              <a:t>y las protege de enfermedades.</a:t>
            </a:r>
            <a:endParaRPr lang="en-US" sz="2800" dirty="0">
              <a:latin typeface="Ravie" pitchFamily="82" charset="0"/>
            </a:endParaRPr>
          </a:p>
        </p:txBody>
      </p:sp>
      <p:pic>
        <p:nvPicPr>
          <p:cNvPr id="4" name="Picture 2" descr="C:\Documents and Settings\Jose Luis\Escritorio\honey5-758x7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1920055" cy="2145148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Jose Luis\Escritorio\in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64174" y="0"/>
            <a:ext cx="11621882" cy="7871250"/>
          </a:xfrm>
          <a:prstGeom prst="rect">
            <a:avLst/>
          </a:prstGeom>
          <a:noFill/>
        </p:spPr>
      </p:pic>
      <p:pic>
        <p:nvPicPr>
          <p:cNvPr id="63490" name="Picture 2" descr="C:\Documents and Settings\Jose Luis\Escritorio\IMG_1358.jpg"/>
          <p:cNvPicPr>
            <a:picLocks noChangeAspect="1" noChangeArrowheads="1"/>
          </p:cNvPicPr>
          <p:nvPr/>
        </p:nvPicPr>
        <p:blipFill>
          <a:blip r:embed="rId4"/>
          <a:srcRect b="4000"/>
          <a:stretch>
            <a:fillRect/>
          </a:stretch>
        </p:blipFill>
        <p:spPr bwMode="auto">
          <a:xfrm>
            <a:off x="1848903" y="0"/>
            <a:ext cx="7306263" cy="787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919923" y="1316020"/>
            <a:ext cx="9849674" cy="5987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</a:pPr>
            <a:r>
              <a:rPr lang="es-ES" sz="4400" b="1" u="sng" dirty="0" smtClean="0">
                <a:latin typeface="Ravie" pitchFamily="82" charset="0"/>
              </a:rPr>
              <a:t>Espinillas-</a:t>
            </a:r>
            <a:r>
              <a:rPr lang="es-ES" sz="4400" b="1" dirty="0" smtClean="0">
                <a:latin typeface="Ravie" pitchFamily="82" charset="0"/>
              </a:rPr>
              <a:t> </a:t>
            </a:r>
          </a:p>
          <a:p>
            <a:pPr algn="ctr"/>
            <a:r>
              <a:rPr lang="es-ES" sz="3200" b="1" dirty="0">
                <a:latin typeface="Ravie" pitchFamily="82" charset="0"/>
              </a:rPr>
              <a:t/>
            </a:r>
            <a:br>
              <a:rPr lang="es-ES" sz="3200" b="1" dirty="0">
                <a:latin typeface="Ravie" pitchFamily="82" charset="0"/>
              </a:rPr>
            </a:br>
            <a:r>
              <a:rPr lang="es-ES" sz="3200" b="1" dirty="0">
                <a:latin typeface="Ravie" pitchFamily="82" charset="0"/>
              </a:rPr>
              <a:t>Tres cucharadas de miel y una de canela en polvo, haciendo una pasta, se puede aplicar a espinillas antes de dormir, lavándose al siguiente día con agua tibia. </a:t>
            </a:r>
          </a:p>
          <a:p>
            <a:pPr algn="ctr"/>
            <a:r>
              <a:rPr lang="es-ES" sz="3200" b="1" dirty="0">
                <a:latin typeface="Ravie" pitchFamily="82" charset="0"/>
              </a:rPr>
              <a:t>Si se realiza por dos semanas, desaparecerá espinillas</a:t>
            </a:r>
            <a:br>
              <a:rPr lang="es-ES" sz="3200" b="1" dirty="0">
                <a:latin typeface="Ravie" pitchFamily="82" charset="0"/>
              </a:rPr>
            </a:br>
            <a:r>
              <a:rPr lang="es-ES" sz="3200" b="1" dirty="0">
                <a:latin typeface="Ravie" pitchFamily="82" charset="0"/>
              </a:rPr>
              <a:t>desde la raíz.</a:t>
            </a:r>
            <a:r>
              <a:rPr lang="es-ES" b="1" dirty="0"/>
              <a:t/>
            </a:r>
            <a:br>
              <a:rPr lang="es-ES" b="1" dirty="0"/>
            </a:br>
            <a:endParaRPr lang="en-US" dirty="0"/>
          </a:p>
        </p:txBody>
      </p:sp>
      <p:pic>
        <p:nvPicPr>
          <p:cNvPr id="4" name="Picture 2" descr="C:\Documents and Settings\Jose Luis\Escritorio\honey5-758x7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2264939" cy="2530464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Jose Luis\Escritorio\stickytoffeepuddin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88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1" y="0"/>
            <a:ext cx="11281644" cy="7632700"/>
          </a:xfrm>
          <a:prstGeom prst="rect">
            <a:avLst/>
          </a:prstGeom>
          <a:noFill/>
        </p:spPr>
      </p:pic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1848617" y="2101838"/>
            <a:ext cx="8572560" cy="4602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</a:pPr>
            <a:r>
              <a:rPr lang="es-ES" sz="4400" b="1" dirty="0" smtClean="0">
                <a:latin typeface="Ravie" pitchFamily="82" charset="0"/>
              </a:rPr>
              <a:t>Infecciones </a:t>
            </a:r>
            <a:r>
              <a:rPr lang="es-ES" sz="4400" b="1" dirty="0">
                <a:latin typeface="Ravie" pitchFamily="82" charset="0"/>
              </a:rPr>
              <a:t>de la </a:t>
            </a:r>
            <a:r>
              <a:rPr lang="es-ES" sz="4400" b="1" dirty="0" smtClean="0">
                <a:latin typeface="Ravie" pitchFamily="82" charset="0"/>
              </a:rPr>
              <a:t>Piel-</a:t>
            </a:r>
          </a:p>
          <a:p>
            <a:pPr algn="ctr"/>
            <a:r>
              <a:rPr lang="es-ES" sz="4400" b="1" dirty="0" smtClean="0">
                <a:latin typeface="Ravie" pitchFamily="82" charset="0"/>
              </a:rPr>
              <a:t> </a:t>
            </a:r>
            <a:r>
              <a:rPr lang="es-ES" sz="3200" b="1" dirty="0">
                <a:latin typeface="Ravie" pitchFamily="82" charset="0"/>
              </a:rPr>
              <a:t/>
            </a:r>
            <a:br>
              <a:rPr lang="es-ES" sz="3200" b="1" dirty="0">
                <a:latin typeface="Ravie" pitchFamily="82" charset="0"/>
              </a:rPr>
            </a:br>
            <a:r>
              <a:rPr lang="es-ES" sz="3200" b="1" dirty="0">
                <a:latin typeface="Ravie" pitchFamily="82" charset="0"/>
              </a:rPr>
              <a:t>La aplicación de miel y canela en partes iguales en las partes afectadas curan el eczema y todo tipo de infecciones de la piel.</a:t>
            </a:r>
            <a:endParaRPr lang="en-US" sz="3200" dirty="0">
              <a:latin typeface="Ravie" pitchFamily="82" charset="0"/>
            </a:endParaRPr>
          </a:p>
        </p:txBody>
      </p:sp>
      <p:pic>
        <p:nvPicPr>
          <p:cNvPr id="4" name="Picture 2" descr="C:\Documents and Settings\Jose Luis\Escritorio\honey5-758x7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2456765" cy="2744778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2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cuments and Settings\Jose Luis\Escritorio\tarta de queso miel con nuec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2134369" y="1530334"/>
            <a:ext cx="8920980" cy="5525930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  <a:defRPr/>
            </a:pP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Cáncer-  </a:t>
            </a:r>
          </a:p>
          <a:p>
            <a:pPr algn="ctr">
              <a:defRPr/>
            </a:pPr>
            <a:r>
              <a:rPr lang="es-ES" sz="2800" dirty="0">
                <a:latin typeface="Ravie" pitchFamily="82" charset="0"/>
              </a:rPr>
              <a:t/>
            </a:r>
            <a:br>
              <a:rPr lang="es-ES" sz="2800" dirty="0">
                <a:latin typeface="Ravie" pitchFamily="82" charset="0"/>
              </a:rPr>
            </a:b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Recientes estudios en Japón y Australia han demostrado que canceres avanzados de estomago y huesos han sido totalmente curados. </a:t>
            </a:r>
          </a:p>
          <a:p>
            <a:pPr algn="ctr"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Pacientes sufriendo de estos canceres deberán tomar diariamente una cuchara de miel y una de canela por espacio de un mes tres veces al día.</a:t>
            </a:r>
            <a:endParaRPr lang="en-US" sz="2800" dirty="0">
              <a:latin typeface="Ravie" pitchFamily="82" charset="0"/>
            </a:endParaRPr>
          </a:p>
        </p:txBody>
      </p:sp>
      <p:pic>
        <p:nvPicPr>
          <p:cNvPr id="4" name="Picture 2" descr="C:\Documents and Settings\Jose Luis\Escritorio\honey5-758x7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2328881" cy="2601902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2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Documents and Settings\Jose Luis\Escritorio\hct_canelonmelimato-680x499.jpg"/>
          <p:cNvPicPr>
            <a:picLocks noChangeAspect="1" noChangeArrowheads="1"/>
          </p:cNvPicPr>
          <p:nvPr/>
        </p:nvPicPr>
        <p:blipFill>
          <a:blip r:embed="rId4"/>
          <a:srcRect b="7291"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3" name="Glee Cast-Imagine-(www.TaringaMP3.com) (mp3-pro.ru)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491295" y="2173276"/>
            <a:ext cx="10492616" cy="472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</a:pPr>
            <a:r>
              <a:rPr lang="es-ES" sz="4400" b="1" dirty="0" smtClean="0">
                <a:latin typeface="Ravie" pitchFamily="82" charset="0"/>
              </a:rPr>
              <a:t>Enfermedades </a:t>
            </a:r>
            <a:r>
              <a:rPr lang="es-ES" sz="4400" b="1" dirty="0" err="1" smtClean="0">
                <a:latin typeface="Ravie" pitchFamily="82" charset="0"/>
              </a:rPr>
              <a:t>delCorazón</a:t>
            </a:r>
            <a:r>
              <a:rPr lang="es-ES" sz="4400" b="1" dirty="0" smtClean="0">
                <a:latin typeface="Ravie" pitchFamily="82" charset="0"/>
              </a:rPr>
              <a:t>- </a:t>
            </a:r>
            <a:endParaRPr lang="es-ES" sz="4400" b="1" dirty="0" smtClean="0">
              <a:latin typeface="Ravie" pitchFamily="82" charset="0"/>
            </a:endParaRPr>
          </a:p>
          <a:p>
            <a:pPr algn="ctr"/>
            <a:r>
              <a:rPr lang="es-ES" sz="3200" b="1" dirty="0">
                <a:latin typeface="Ravie" pitchFamily="82" charset="0"/>
              </a:rPr>
              <a:t/>
            </a:r>
            <a:br>
              <a:rPr lang="es-ES" sz="3200" b="1" dirty="0">
                <a:latin typeface="Ravie" pitchFamily="82" charset="0"/>
              </a:rPr>
            </a:br>
            <a:r>
              <a:rPr lang="es-ES" sz="3200" b="1" dirty="0">
                <a:latin typeface="Ravie" pitchFamily="82" charset="0"/>
              </a:rPr>
              <a:t>Haga una pasta de miel y canela, aplique todas las mañanas en pan, en vez de mermelada y cómala regularmente como parte del desayuno. Esto reducirá el colesterol en las arterias y prevendrá en el paciente ataques al corazón. </a:t>
            </a:r>
            <a:endParaRPr lang="en-US" sz="3200" dirty="0">
              <a:latin typeface="Ravie" pitchFamily="82" charset="0"/>
            </a:endParaRPr>
          </a:p>
        </p:txBody>
      </p:sp>
      <p:pic>
        <p:nvPicPr>
          <p:cNvPr id="4" name="Picture 6" descr="Resultado de imagen de mi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419" y="315888"/>
            <a:ext cx="2757434" cy="1857388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40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Documents and Settings\Jose Luis\Escritorio\requeson3.jpg"/>
          <p:cNvPicPr>
            <a:picLocks noChangeAspect="1" noChangeArrowheads="1"/>
          </p:cNvPicPr>
          <p:nvPr/>
        </p:nvPicPr>
        <p:blipFill>
          <a:blip r:embed="rId2"/>
          <a:srcRect l="6506" t="14517" b="11921"/>
          <a:stretch>
            <a:fillRect/>
          </a:stretch>
        </p:blipFill>
        <p:spPr bwMode="auto">
          <a:xfrm>
            <a:off x="1" y="0"/>
            <a:ext cx="11269663" cy="81892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2562997" y="1816086"/>
            <a:ext cx="8420914" cy="5279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400" b="1" dirty="0">
                <a:latin typeface="Ravie" pitchFamily="82" charset="0"/>
              </a:rPr>
              <a:t>Además, aquellos que ya hayan pasado por un ataque al corazón, y siguen este proceso, estarán protegidos de sufrir un siguiente ataque al corazón. </a:t>
            </a:r>
          </a:p>
          <a:p>
            <a:pPr algn="ctr"/>
            <a:r>
              <a:rPr lang="es-ES" sz="2400" b="1" dirty="0">
                <a:latin typeface="Ravie" pitchFamily="82" charset="0"/>
              </a:rPr>
              <a:t>El uso regular de estas substancias ayuda a retener el aliento sano y a fortalecer el músculo y el movimiento rítmico del corazón.</a:t>
            </a:r>
            <a:br>
              <a:rPr lang="es-ES" sz="2400" b="1" dirty="0">
                <a:latin typeface="Ravie" pitchFamily="82" charset="0"/>
              </a:rPr>
            </a:br>
            <a:r>
              <a:rPr lang="es-ES" sz="2400" b="1" dirty="0">
                <a:latin typeface="Ravie" pitchFamily="82" charset="0"/>
              </a:rPr>
              <a:t>En Estados Unidos y Canadá, varios asilos de ancianos han curado  pacientes con mucho éxito pacientes que cuyas venas han perdido flexibilidad y se han tapado. </a:t>
            </a:r>
          </a:p>
          <a:p>
            <a:pPr algn="ctr"/>
            <a:r>
              <a:rPr lang="es-ES" sz="2400" b="1" dirty="0">
                <a:latin typeface="Ravie" pitchFamily="82" charset="0"/>
              </a:rPr>
              <a:t>La miel y la canela las revitalizan.</a:t>
            </a:r>
            <a:endParaRPr lang="en-US" sz="2400" dirty="0">
              <a:latin typeface="Ravie" pitchFamily="82" charset="0"/>
            </a:endParaRPr>
          </a:p>
        </p:txBody>
      </p:sp>
      <p:pic>
        <p:nvPicPr>
          <p:cNvPr id="4" name="Picture 6" descr="Resultado de imagen de mi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77377" cy="2244714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3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pic>
        <p:nvPicPr>
          <p:cNvPr id="77826" name="Picture 2" descr="C:\Documents and Settings\Jose Luis\Escritorio\embotelladora-mie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5544"/>
            <a:ext cx="11343588" cy="62015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Jose Luis\Escritorio\tarta-de-nuez-y-cuajada.jpg"/>
          <p:cNvPicPr>
            <a:picLocks noChangeAspect="1" noChangeArrowheads="1"/>
          </p:cNvPicPr>
          <p:nvPr/>
        </p:nvPicPr>
        <p:blipFill>
          <a:blip r:embed="rId2"/>
          <a:srcRect b="735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Jose Luis\Escritorio\crepes-con-miel-y-crema-de-avellanas-foto-principal.jpg"/>
          <p:cNvPicPr>
            <a:picLocks noChangeAspect="1" noChangeArrowheads="1"/>
          </p:cNvPicPr>
          <p:nvPr/>
        </p:nvPicPr>
        <p:blipFill>
          <a:blip r:embed="rId2"/>
          <a:srcRect t="14849"/>
          <a:stretch>
            <a:fillRect/>
          </a:stretch>
        </p:blipFill>
        <p:spPr bwMode="auto">
          <a:xfrm>
            <a:off x="0" y="0"/>
            <a:ext cx="1138509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3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pic>
        <p:nvPicPr>
          <p:cNvPr id="5" name="Picture 2" descr="C:\Documents and Settings\Jose Luis\Escritorio\277208852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" y="1"/>
            <a:ext cx="2777311" cy="3863874"/>
          </a:xfrm>
          <a:prstGeom prst="teardrop">
            <a:avLst/>
          </a:prstGeom>
          <a:noFill/>
        </p:spPr>
      </p:pic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469570" y="450543"/>
            <a:ext cx="10330524" cy="214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009" tIns="54004" rIns="108009" bIns="54004">
            <a:spAutoFit/>
          </a:bodyPr>
          <a:lstStyle/>
          <a:p>
            <a:endParaRPr lang="it-IT" sz="3800" dirty="0">
              <a:solidFill>
                <a:schemeClr val="hlink"/>
              </a:solidFill>
            </a:endParaRPr>
          </a:p>
          <a:p>
            <a:endParaRPr lang="it-IT" sz="3800" dirty="0">
              <a:solidFill>
                <a:schemeClr val="hlink"/>
              </a:solidFill>
            </a:endParaRPr>
          </a:p>
          <a:p>
            <a:pPr algn="l"/>
            <a:endParaRPr lang="it-IT" sz="3800" dirty="0">
              <a:solidFill>
                <a:schemeClr val="hlink"/>
              </a:solidFill>
            </a:endParaRPr>
          </a:p>
          <a:p>
            <a:pPr algn="l"/>
            <a:endParaRPr lang="it-IT" dirty="0"/>
          </a:p>
        </p:txBody>
      </p:sp>
      <p:sp>
        <p:nvSpPr>
          <p:cNvPr id="6" name="Rectangle 5"/>
          <p:cNvSpPr/>
          <p:nvPr/>
        </p:nvSpPr>
        <p:spPr>
          <a:xfrm>
            <a:off x="1491427" y="1958962"/>
            <a:ext cx="9349608" cy="5372042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  <a:defRPr/>
            </a:pPr>
            <a:r>
              <a:rPr lang="es-E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Fatiga- </a:t>
            </a:r>
          </a:p>
          <a:p>
            <a:pPr algn="ctr">
              <a:defRPr/>
            </a:pPr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/>
            </a:r>
            <a:b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</a:br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Estudios han comprobado que el contenido de azúcar en la miel ayuda y no debilita la cantidad de fuerza en el cuerpo. </a:t>
            </a:r>
          </a:p>
          <a:p>
            <a:pPr algn="ctr">
              <a:defRPr/>
            </a:pPr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Personas de la tercera edad que toman miel y canela en partes iguales, están más alertas </a:t>
            </a:r>
          </a:p>
          <a:p>
            <a:pPr algn="ctr">
              <a:defRPr/>
            </a:pPr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y son mas flexibles. 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</p:txBody>
      </p:sp>
    </p:spTree>
  </p:cSld>
  <p:clrMapOvr>
    <a:masterClrMapping/>
  </p:clrMapOvr>
  <p:transition spd="slow" advTm="23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Documents and Settings\Jose Luis\Escritorio\nuecescaramelizadas_receta-680x485.jpg"/>
          <p:cNvPicPr>
            <a:picLocks noChangeAspect="1" noChangeArrowheads="1"/>
          </p:cNvPicPr>
          <p:nvPr/>
        </p:nvPicPr>
        <p:blipFill>
          <a:blip r:embed="rId3"/>
          <a:srcRect b="15217"/>
          <a:stretch>
            <a:fillRect/>
          </a:stretch>
        </p:blipFill>
        <p:spPr bwMode="auto">
          <a:xfrm>
            <a:off x="1" y="0"/>
            <a:ext cx="113568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i carlos santana - europa.wav"/>
      </p:stSnd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pic>
        <p:nvPicPr>
          <p:cNvPr id="81922" name="Picture 2" descr="C:\Documents and Settings\Jose Luis\Escritorio\f978df47b6eca331d9380dd3c1bd96f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515" y="0"/>
            <a:ext cx="608561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pic>
        <p:nvPicPr>
          <p:cNvPr id="5" name="Picture 2" descr="C:\Documents and Settings\Jose Luis\Escritorio\277208852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" y="1"/>
            <a:ext cx="2075615" cy="2887655"/>
          </a:xfrm>
          <a:prstGeom prst="teardrop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20055" y="530202"/>
            <a:ext cx="9349608" cy="2817497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  <a:defRPr/>
            </a:pP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Halitosis</a:t>
            </a:r>
            <a:r>
              <a:rPr lang="es-E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, (Mal Aliento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)-  </a:t>
            </a:r>
          </a:p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/>
            </a:r>
            <a:b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</a:b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Personas en Suramérica suelen hacer gárgaras con una cucharada de miel y canela en agua caliente, conservando el aliento fresco por todo el día.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05741" y="3646735"/>
            <a:ext cx="9563922" cy="3679271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>
              <a:buFontTx/>
              <a:buChar char="-"/>
              <a:defRPr/>
            </a:pPr>
            <a:r>
              <a:rPr lang="es-ES" sz="3600" dirty="0">
                <a:latin typeface="Ravie" pitchFamily="82" charset="0"/>
              </a:rPr>
              <a:t>Perdida del Sentido del </a:t>
            </a:r>
            <a:r>
              <a:rPr lang="es-ES" sz="3600" dirty="0" smtClean="0">
                <a:latin typeface="Ravie" pitchFamily="82" charset="0"/>
              </a:rPr>
              <a:t>Oído-</a:t>
            </a:r>
          </a:p>
          <a:p>
            <a:pPr algn="ctr">
              <a:defRPr/>
            </a:pPr>
            <a:r>
              <a:rPr lang="es-ES" sz="2800" dirty="0">
                <a:latin typeface="Ravie" pitchFamily="82" charset="0"/>
              </a:rPr>
              <a:t/>
            </a:r>
            <a:br>
              <a:rPr lang="es-ES" sz="2800" dirty="0">
                <a:latin typeface="Ravie" pitchFamily="82" charset="0"/>
              </a:rPr>
            </a:br>
            <a:r>
              <a:rPr lang="es-ES" sz="2800" dirty="0">
                <a:latin typeface="Ravie" pitchFamily="82" charset="0"/>
              </a:rPr>
              <a:t>A diario, miel con canela en partes iguales ayuda a reparar tejido dañado de los oídos. </a:t>
            </a:r>
          </a:p>
          <a:p>
            <a:pPr algn="ctr">
              <a:defRPr/>
            </a:pPr>
            <a:r>
              <a:rPr lang="es-ES" sz="2800" dirty="0">
                <a:latin typeface="Ravie" pitchFamily="82" charset="0"/>
              </a:rPr>
              <a:t>Quien no recuerda en su niñez </a:t>
            </a:r>
          </a:p>
          <a:p>
            <a:pPr algn="ctr">
              <a:defRPr/>
            </a:pPr>
            <a:r>
              <a:rPr lang="es-ES" sz="2800" dirty="0">
                <a:latin typeface="Ravie" pitchFamily="82" charset="0"/>
              </a:rPr>
              <a:t>haber comido pan tostado </a:t>
            </a:r>
          </a:p>
          <a:p>
            <a:pPr algn="ctr">
              <a:defRPr/>
            </a:pPr>
            <a:r>
              <a:rPr lang="es-ES" sz="2800" dirty="0">
                <a:latin typeface="Ravie" pitchFamily="82" charset="0"/>
              </a:rPr>
              <a:t>con mantequilla y canela..</a:t>
            </a:r>
            <a:endParaRPr lang="en-US" sz="2800" dirty="0">
              <a:latin typeface="Ravie" pitchFamily="82" charset="0"/>
            </a:endParaRPr>
          </a:p>
        </p:txBody>
      </p:sp>
    </p:spTree>
  </p:cSld>
  <p:clrMapOvr>
    <a:masterClrMapping/>
  </p:clrMapOvr>
  <p:transition spd="slow" advTm="33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Documents and Settings\Jose Luis\Escritorio\tortitas-con-miel-y-nata--md-59604p768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777047" y="601640"/>
            <a:ext cx="10492616" cy="2694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r>
              <a:rPr lang="es-ES" sz="2800" dirty="0">
                <a:latin typeface="Ravie" pitchFamily="82" charset="0"/>
              </a:rPr>
              <a:t>La canela y la miel son las únicas substancias alimenticias  en el planeta que no se echan a perder ni se pudren. </a:t>
            </a:r>
          </a:p>
          <a:p>
            <a:r>
              <a:rPr lang="es-ES" sz="2800" dirty="0">
                <a:latin typeface="Ravie" pitchFamily="82" charset="0"/>
              </a:rPr>
              <a:t>Aunque su contenido se puede convertir en azucares, de todas formas </a:t>
            </a:r>
          </a:p>
          <a:p>
            <a:r>
              <a:rPr lang="es-ES" sz="2800" dirty="0">
                <a:latin typeface="Ravie" pitchFamily="82" charset="0"/>
              </a:rPr>
              <a:t>la miel siempre es miel.</a:t>
            </a:r>
            <a:endParaRPr lang="en-US" sz="2800" dirty="0">
              <a:latin typeface="Ravie" pitchFamily="82" charset="0"/>
            </a:endParaRP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2777311" y="4240389"/>
            <a:ext cx="8492352" cy="3125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dirty="0">
                <a:latin typeface="Ravie" pitchFamily="82" charset="0"/>
              </a:rPr>
              <a:t>Si la miel se deja por largos periodos de tiempo en un lugar oscuro se cristalizara. Cuando esto pase abra la tapa y con el calor de agua hervida, déjela derretirse. La miel estará tan buena como cuando nueva.</a:t>
            </a:r>
            <a:endParaRPr lang="en-US" sz="2800" dirty="0">
              <a:latin typeface="Ravie" pitchFamily="82" charset="0"/>
            </a:endParaRPr>
          </a:p>
        </p:txBody>
      </p:sp>
      <p:pic>
        <p:nvPicPr>
          <p:cNvPr id="5" name="Picture 2" descr="C:\Documents and Settings\Jose Luis\Escritorio\277208852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3345586"/>
            <a:ext cx="3081531" cy="4287114"/>
          </a:xfrm>
          <a:prstGeom prst="teardrop">
            <a:avLst/>
          </a:prstGeom>
          <a:noFill/>
        </p:spPr>
      </p:pic>
    </p:spTree>
  </p:cSld>
  <p:clrMapOvr>
    <a:masterClrMapping/>
  </p:clrMapOvr>
  <p:transition spd="slow" advTm="38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3" descr="C:\Documents and Settings\Jose Luis\Escritorio\tarta-de-nuez-y-cuajada.jpg"/>
          <p:cNvPicPr>
            <a:picLocks noChangeAspect="1" noChangeArrowheads="1"/>
          </p:cNvPicPr>
          <p:nvPr/>
        </p:nvPicPr>
        <p:blipFill>
          <a:blip r:embed="rId2"/>
          <a:srcRect b="6977"/>
          <a:stretch>
            <a:fillRect/>
          </a:stretch>
        </p:blipFill>
        <p:spPr bwMode="auto">
          <a:xfrm>
            <a:off x="0" y="0"/>
            <a:ext cx="1131178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5db5e4bbd00c544d78bfdf9b44cf903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65217" y="0"/>
            <a:ext cx="6163140" cy="7734285"/>
          </a:xfrm>
          <a:prstGeom prst="rect">
            <a:avLst/>
          </a:prstGeom>
          <a:noFill/>
        </p:spPr>
      </p:pic>
      <p:pic>
        <p:nvPicPr>
          <p:cNvPr id="5" name="Picture 6" descr="Resultado de imagen de mie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543" y="315888"/>
            <a:ext cx="2143140" cy="1857388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1" y="0"/>
            <a:ext cx="11281644" cy="7632700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277208852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1"/>
            <a:ext cx="3081531" cy="4287114"/>
          </a:xfrm>
          <a:prstGeom prst="teardrop">
            <a:avLst/>
          </a:prstGeom>
          <a:noFill/>
        </p:spPr>
      </p:pic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3205939" y="3101970"/>
            <a:ext cx="7375972" cy="398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dirty="0">
                <a:latin typeface="Ravie" pitchFamily="82" charset="0"/>
              </a:rPr>
              <a:t>Nunca hierva la miel ni la ponga en el microondas, de esta manera se </a:t>
            </a:r>
          </a:p>
          <a:p>
            <a:pPr algn="ctr"/>
            <a:r>
              <a:rPr lang="es-ES" sz="2800" dirty="0">
                <a:latin typeface="Ravie" pitchFamily="82" charset="0"/>
              </a:rPr>
              <a:t>matan sus enzimas. La canela y la miel </a:t>
            </a:r>
          </a:p>
          <a:p>
            <a:pPr algn="ctr"/>
            <a:r>
              <a:rPr lang="es-ES" sz="2800" dirty="0">
                <a:latin typeface="Ravie" pitchFamily="82" charset="0"/>
              </a:rPr>
              <a:t>(y esto no les gustara a las compañías </a:t>
            </a:r>
          </a:p>
          <a:p>
            <a:pPr algn="ctr"/>
            <a:r>
              <a:rPr lang="es-ES" sz="2800" dirty="0">
                <a:latin typeface="Ravie" pitchFamily="82" charset="0"/>
              </a:rPr>
              <a:t>de medicamentos) , pueden curar muchas enfermedades. </a:t>
            </a:r>
          </a:p>
        </p:txBody>
      </p:sp>
    </p:spTree>
  </p:cSld>
  <p:clrMapOvr>
    <a:masterClrMapping/>
  </p:clrMapOvr>
  <p:transition spd="slow" advTm="22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miel-e15151529681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8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Documents and Settings\Jose Luis\Escritorio\int.jpg"/>
          <p:cNvPicPr>
            <a:picLocks noChangeAspect="1" noChangeArrowheads="1"/>
          </p:cNvPicPr>
          <p:nvPr/>
        </p:nvPicPr>
        <p:blipFill>
          <a:blip r:embed="rId2"/>
          <a:srcRect r="17969" b="38542"/>
          <a:stretch>
            <a:fillRect/>
          </a:stretch>
        </p:blipFill>
        <p:spPr bwMode="auto">
          <a:xfrm rot="10800000">
            <a:off x="-11980" y="0"/>
            <a:ext cx="11281644" cy="7632700"/>
          </a:xfrm>
          <a:prstGeom prst="rect">
            <a:avLst/>
          </a:prstGeom>
          <a:noFill/>
        </p:spPr>
      </p:pic>
      <p:pic>
        <p:nvPicPr>
          <p:cNvPr id="80898" name="Picture 2" descr="C:\Documents and Settings\Jose Luis\Escritorio\ten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3084" y="0"/>
            <a:ext cx="11585788" cy="516801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62733" y="5324376"/>
            <a:ext cx="101441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 smtClean="0">
                <a:latin typeface="Ravie" pitchFamily="82" charset="0"/>
              </a:rPr>
              <a:t>Si usted desea compartir esta información con amigos, seres queridos </a:t>
            </a:r>
          </a:p>
          <a:p>
            <a:pPr algn="ctr"/>
            <a:r>
              <a:rPr lang="es-ES" sz="2400" i="1" dirty="0" smtClean="0">
                <a:latin typeface="Ravie" pitchFamily="82" charset="0"/>
              </a:rPr>
              <a:t>y compañeros hágalo. </a:t>
            </a:r>
          </a:p>
          <a:p>
            <a:pPr algn="ctr"/>
            <a:r>
              <a:rPr lang="es-ES" sz="2400" i="1" dirty="0" smtClean="0">
                <a:latin typeface="Ravie" pitchFamily="82" charset="0"/>
              </a:rPr>
              <a:t>Todos necesitamos ayuda y buena salud. Lo que hagan de esta información ya es responsabilidad de cada quien. </a:t>
            </a:r>
            <a:endParaRPr lang="en-US" sz="2400" i="1" dirty="0">
              <a:latin typeface="Ravie" pitchFamily="82" charset="0"/>
            </a:endParaRPr>
          </a:p>
        </p:txBody>
      </p:sp>
    </p:spTree>
  </p:cSld>
  <p:clrMapOvr>
    <a:masterClrMapping/>
  </p:clrMapOvr>
  <p:transition spd="slow" advTm="28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Jose Luis\Escritorio\museo-de-la-mi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5753" cy="7632700"/>
          </a:xfrm>
          <a:prstGeom prst="rect">
            <a:avLst/>
          </a:prstGeom>
          <a:noFill/>
        </p:spPr>
      </p:pic>
      <p:pic>
        <p:nvPicPr>
          <p:cNvPr id="72706" name="Picture 2" descr="C:\Documents and Settings\Jose Luis\Escritorio\tumblr_oq7rclFZ6l1sqlvbw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29351" y="0"/>
            <a:ext cx="6163140" cy="77249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Jose Luis\Escritorio\tumblr_inline_o5yw4vF9DV1qckvrt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44184" cy="7632700"/>
          </a:xfrm>
          <a:prstGeom prst="rect">
            <a:avLst/>
          </a:prstGeom>
          <a:noFill/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634963" y="530202"/>
            <a:ext cx="4348948" cy="3063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9" tIns="54004" rIns="108009" bIns="5400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R" sz="3200" i="1" dirty="0">
                <a:latin typeface="Ravie" pitchFamily="82" charset="0"/>
              </a:rPr>
              <a:t>Un </a:t>
            </a:r>
            <a:r>
              <a:rPr lang="es-CR" sz="3200" i="1" dirty="0" smtClean="0">
                <a:latin typeface="Ravie" pitchFamily="82" charset="0"/>
              </a:rPr>
              <a:t>fuerte abrazo de </a:t>
            </a:r>
            <a:r>
              <a:rPr lang="es-CR" sz="3200" i="1" dirty="0">
                <a:latin typeface="Ravie" pitchFamily="82" charset="0"/>
              </a:rPr>
              <a:t>amigos y                                        Que tengas un excelente día...</a:t>
            </a:r>
            <a:endParaRPr lang="es-ES" sz="3200" i="1" dirty="0">
              <a:latin typeface="Ravie" pitchFamily="82" charset="0"/>
            </a:endParaRPr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Jose Luis\Escritorio\Fabrica-de-la-Miel-Sierra-de-Madri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48419" y="244450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1030269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16 de julio de 2019</a:t>
            </a:fld>
            <a:endParaRPr lang="es-ES" sz="40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10:58</a:t>
            </a:fld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M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MIEL</Template>
  <TotalTime>37</TotalTime>
  <Words>446</Words>
  <Application>Microsoft Office PowerPoint</Application>
  <PresentationFormat>Personalizado</PresentationFormat>
  <Paragraphs>98</Paragraphs>
  <Slides>58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LA MIEL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4</cp:revision>
  <dcterms:created xsi:type="dcterms:W3CDTF">2019-07-16T08:26:08Z</dcterms:created>
  <dcterms:modified xsi:type="dcterms:W3CDTF">2019-07-16T09:03:33Z</dcterms:modified>
</cp:coreProperties>
</file>