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327" r:id="rId3"/>
    <p:sldId id="453" r:id="rId4"/>
    <p:sldId id="464" r:id="rId5"/>
    <p:sldId id="454" r:id="rId6"/>
    <p:sldId id="460" r:id="rId7"/>
    <p:sldId id="455" r:id="rId8"/>
    <p:sldId id="456" r:id="rId9"/>
    <p:sldId id="496" r:id="rId10"/>
    <p:sldId id="500" r:id="rId11"/>
    <p:sldId id="469" r:id="rId12"/>
    <p:sldId id="457" r:id="rId13"/>
    <p:sldId id="458" r:id="rId14"/>
    <p:sldId id="470" r:id="rId15"/>
    <p:sldId id="459" r:id="rId16"/>
    <p:sldId id="497" r:id="rId17"/>
    <p:sldId id="463" r:id="rId18"/>
    <p:sldId id="465" r:id="rId19"/>
    <p:sldId id="467" r:id="rId20"/>
    <p:sldId id="461" r:id="rId21"/>
    <p:sldId id="468" r:id="rId22"/>
    <p:sldId id="472" r:id="rId23"/>
    <p:sldId id="475" r:id="rId24"/>
    <p:sldId id="474" r:id="rId25"/>
    <p:sldId id="471" r:id="rId26"/>
    <p:sldId id="444" r:id="rId27"/>
    <p:sldId id="478" r:id="rId28"/>
    <p:sldId id="481" r:id="rId29"/>
    <p:sldId id="501" r:id="rId30"/>
    <p:sldId id="480" r:id="rId31"/>
    <p:sldId id="487" r:id="rId32"/>
    <p:sldId id="482" r:id="rId33"/>
    <p:sldId id="483" r:id="rId34"/>
    <p:sldId id="484" r:id="rId35"/>
    <p:sldId id="485" r:id="rId36"/>
    <p:sldId id="488" r:id="rId37"/>
    <p:sldId id="493" r:id="rId38"/>
    <p:sldId id="486" r:id="rId39"/>
    <p:sldId id="498" r:id="rId40"/>
    <p:sldId id="491" r:id="rId41"/>
    <p:sldId id="492" r:id="rId42"/>
    <p:sldId id="494" r:id="rId43"/>
    <p:sldId id="490" r:id="rId44"/>
    <p:sldId id="489" r:id="rId45"/>
    <p:sldId id="499" r:id="rId46"/>
    <p:sldId id="396" r:id="rId47"/>
    <p:sldId id="502" r:id="rId48"/>
  </p:sldIdLst>
  <p:sldSz cx="106219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aG8UqDUmzHzEPp7VaZqSg" hashData="2oLbCGflDq7ZGLFzwlWlSlY0H8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648" autoAdjust="0"/>
  </p:normalViewPr>
  <p:slideViewPr>
    <p:cSldViewPr>
      <p:cViewPr>
        <p:scale>
          <a:sx n="50" d="100"/>
          <a:sy n="50" d="100"/>
        </p:scale>
        <p:origin x="-1704" y="-882"/>
      </p:cViewPr>
      <p:guideLst>
        <p:guide orient="horz" pos="2160"/>
        <p:guide pos="334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11/08/2017</a:t>
            </a:fld>
            <a:endParaRPr lang="es-ES"/>
          </a:p>
        </p:txBody>
      </p:sp>
      <p:sp>
        <p:nvSpPr>
          <p:cNvPr id="4" name="3 Marcador de imagen de diapositiva"/>
          <p:cNvSpPr>
            <a:spLocks noGrp="1" noRot="1" noChangeAspect="1"/>
          </p:cNvSpPr>
          <p:nvPr>
            <p:ph type="sldImg" idx="2"/>
          </p:nvPr>
        </p:nvSpPr>
        <p:spPr>
          <a:xfrm>
            <a:off x="774700" y="685800"/>
            <a:ext cx="53086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9" y="2130429"/>
            <a:ext cx="902866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7"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9063" y="4406904"/>
            <a:ext cx="902866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9063" y="2906713"/>
            <a:ext cx="902866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31099" y="1600204"/>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99498" y="1600204"/>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9"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31099"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95811"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95811"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1100" y="273050"/>
            <a:ext cx="349455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52895" y="273054"/>
            <a:ext cx="593797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31100" y="1435103"/>
            <a:ext cx="349455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81979" y="4800600"/>
            <a:ext cx="637317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81979" y="612775"/>
            <a:ext cx="637317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700925" y="274642"/>
            <a:ext cx="23899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31099" y="274642"/>
            <a:ext cx="699279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11/08/2017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6647" y="2130428"/>
            <a:ext cx="902866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93295" y="3886200"/>
            <a:ext cx="743537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31099" y="274638"/>
            <a:ext cx="955976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31099" y="1600204"/>
            <a:ext cx="955976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31099" y="6356354"/>
            <a:ext cx="247845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11/08/2017</a:t>
            </a:fld>
            <a:endParaRPr lang="es-ES"/>
          </a:p>
        </p:txBody>
      </p:sp>
      <p:sp>
        <p:nvSpPr>
          <p:cNvPr id="5" name="4 Marcador de pie de página"/>
          <p:cNvSpPr>
            <a:spLocks noGrp="1"/>
          </p:cNvSpPr>
          <p:nvPr>
            <p:ph type="ftr" sz="quarter" idx="3"/>
          </p:nvPr>
        </p:nvSpPr>
        <p:spPr>
          <a:xfrm>
            <a:off x="3629172" y="6356354"/>
            <a:ext cx="336362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612407" y="6356354"/>
            <a:ext cx="247845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31098" y="6245225"/>
            <a:ext cx="247845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0.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43.jpeg"/></Relationships>
</file>

<file path=ppt/slides/_rels/slide46.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1" y="0"/>
            <a:ext cx="10621964"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8573" y="3388575"/>
            <a:ext cx="6858000" cy="8085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152536" y="3388575"/>
            <a:ext cx="6858000" cy="8085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10621963" cy="74688"/>
          </a:xfrm>
          <a:prstGeom prst="rect">
            <a:avLst/>
          </a:prstGeom>
          <a:noFill/>
          <a:ln w="9525">
            <a:noFill/>
            <a:miter lim="800000"/>
            <a:headEnd/>
            <a:tailEnd/>
          </a:ln>
        </p:spPr>
      </p:pic>
      <p:sp>
        <p:nvSpPr>
          <p:cNvPr id="155665" name="Rectangle 17"/>
          <p:cNvSpPr>
            <a:spLocks noChangeArrowheads="1"/>
          </p:cNvSpPr>
          <p:nvPr/>
        </p:nvSpPr>
        <p:spPr bwMode="auto">
          <a:xfrm>
            <a:off x="414888" y="5857896"/>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14889" y="5715019"/>
            <a:ext cx="812090" cy="766986"/>
          </a:xfrm>
          <a:prstGeom prst="rect">
            <a:avLst/>
          </a:prstGeom>
          <a:noFill/>
          <a:ln w="38100">
            <a:solidFill>
              <a:srgbClr val="1CDEF8"/>
            </a:solidFill>
            <a:miter lim="800000"/>
            <a:headEnd/>
            <a:tailEnd/>
          </a:ln>
        </p:spPr>
      </p:pic>
      <p:sp>
        <p:nvSpPr>
          <p:cNvPr id="19" name="18 Rectángulo"/>
          <p:cNvSpPr/>
          <p:nvPr/>
        </p:nvSpPr>
        <p:spPr>
          <a:xfrm>
            <a:off x="2300443" y="4572013"/>
            <a:ext cx="31273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22813" y="857232"/>
            <a:ext cx="8308787" cy="471490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HOMBRES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BURBUJA</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73043" y="5611366"/>
            <a:ext cx="2333529" cy="934064"/>
          </a:xfrm>
          <a:prstGeom prst="rect">
            <a:avLst/>
          </a:prstGeom>
          <a:noFill/>
        </p:spPr>
      </p:pic>
    </p:spTree>
  </p:cSld>
  <p:clrMapOvr>
    <a:masterClrMapping/>
  </p:clrMapOvr>
  <p:transition spd="slow" advTm="12000">
    <p:random/>
    <p:sndAc>
      <p:stSnd loop="1">
        <p:snd r:embed="rId2" name="instrumental charlie chaplin - candilej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05994" y="2643184"/>
            <a:ext cx="5310982" cy="3477875"/>
          </a:xfrm>
          <a:prstGeom prst="rect">
            <a:avLst/>
          </a:prstGeom>
        </p:spPr>
        <p:txBody>
          <a:bodyPr>
            <a:spAutoFit/>
          </a:bodyPr>
          <a:lstStyle/>
          <a:p>
            <a:pPr algn="just"/>
            <a:r>
              <a:rPr lang="es-ES" sz="2000" dirty="0" smtClean="0">
                <a:latin typeface="Agency FB" pitchFamily="34" charset="0"/>
              </a:rPr>
              <a:t>El </a:t>
            </a:r>
            <a:r>
              <a:rPr lang="es-ES" sz="2000" b="1" dirty="0" smtClean="0">
                <a:latin typeface="Agency FB" pitchFamily="34" charset="0"/>
              </a:rPr>
              <a:t>síndrome de up</a:t>
            </a:r>
            <a:r>
              <a:rPr lang="es-ES" sz="2000" dirty="0" smtClean="0">
                <a:latin typeface="Agency FB" pitchFamily="34" charset="0"/>
              </a:rPr>
              <a:t> es el término empleado para denominar a la enfermedad aguda conocida en medicina como embolia gaseosa producida por una disminución brusca de la presión atmosférica. Esta enfermedad se caracteriza por la aparición de pequeñas burbujas e inflamación a nivel subcutáneo, pero el síntoma inequívoco es la aparición de un fuerte dolor, que afecta a diversas partes del cuerpo. Ciertas regiones corporales pueden sufrir parálisis transitoria y en ocasiones se producen lesiones permanentes e incluso la muerte.</a:t>
            </a:r>
          </a:p>
          <a:p>
            <a:pPr algn="just"/>
            <a:r>
              <a:rPr lang="es-ES" sz="2000" dirty="0" smtClean="0">
                <a:latin typeface="Agency FB" pitchFamily="34" charset="0"/>
              </a:rPr>
              <a:t>Este síndrome de descompresión también es conocido como "enfermedad de los buzos" o "mal de presión".</a:t>
            </a:r>
            <a:endParaRPr lang="es-ES" sz="2000" dirty="0">
              <a:latin typeface="Agency FB" pitchFamily="34" charset="0"/>
            </a:endParaRPr>
          </a:p>
        </p:txBody>
      </p:sp>
      <p:sp>
        <p:nvSpPr>
          <p:cNvPr id="3" name="2 Rectángulo"/>
          <p:cNvSpPr/>
          <p:nvPr/>
        </p:nvSpPr>
        <p:spPr>
          <a:xfrm>
            <a:off x="-491212"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2"/>
          <a:srcRect l="6394" r="10272"/>
          <a:stretch>
            <a:fillRect/>
          </a:stretch>
        </p:blipFill>
        <p:spPr bwMode="auto">
          <a:xfrm>
            <a:off x="0" y="0"/>
            <a:ext cx="10621963" cy="7929594"/>
          </a:xfrm>
          <a:prstGeom prst="rect">
            <a:avLst/>
          </a:prstGeom>
          <a:noFill/>
        </p:spPr>
      </p:pic>
      <p:sp>
        <p:nvSpPr>
          <p:cNvPr id="4" name="3 Rectángulo"/>
          <p:cNvSpPr/>
          <p:nvPr/>
        </p:nvSpPr>
        <p:spPr>
          <a:xfrm>
            <a:off x="573540" y="357166"/>
            <a:ext cx="2808616" cy="1015663"/>
          </a:xfrm>
          <a:prstGeom prst="rect">
            <a:avLst/>
          </a:prstGeom>
          <a:solidFill>
            <a:srgbClr val="FFFF00"/>
          </a:solidFill>
        </p:spPr>
        <p:txBody>
          <a:bodyPr wrap="square">
            <a:spAutoFit/>
          </a:bodyPr>
          <a:lstStyle/>
          <a:p>
            <a:pPr algn="ctr"/>
            <a:r>
              <a:rPr lang="es-ES" sz="2000" b="1" dirty="0" err="1" smtClean="0">
                <a:latin typeface="Agency FB" pitchFamily="34" charset="0"/>
              </a:rPr>
              <a:t>Shadot</a:t>
            </a:r>
            <a:r>
              <a:rPr lang="es-ES" sz="2000" b="1" dirty="0" smtClean="0">
                <a:latin typeface="Agency FB" pitchFamily="34" charset="0"/>
              </a:rPr>
              <a:t> </a:t>
            </a:r>
            <a:r>
              <a:rPr lang="es-ES" sz="2000" b="1" dirty="0" err="1" smtClean="0">
                <a:latin typeface="Agency FB" pitchFamily="34" charset="0"/>
              </a:rPr>
              <a:t>Hossain</a:t>
            </a:r>
            <a:r>
              <a:rPr lang="es-ES" sz="2000" b="1" dirty="0" smtClean="0">
                <a:latin typeface="Agency FB" pitchFamily="34" charset="0"/>
              </a:rPr>
              <a:t>, el hombre burbuja que ya no puede salir a la calle por su deformidad</a:t>
            </a:r>
            <a:endParaRPr lang="es-ES" sz="2000" b="1" dirty="0">
              <a:latin typeface="Agency FB" pitchFamily="34" charset="0"/>
            </a:endParaRPr>
          </a:p>
        </p:txBody>
      </p:sp>
    </p:spTree>
  </p:cSld>
  <p:clrMapOvr>
    <a:masterClrMapping/>
  </p:clrMapOvr>
  <p:transition spd="slow" advTm="10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01779" y="2000241"/>
            <a:ext cx="5752671" cy="4401205"/>
          </a:xfrm>
          <a:prstGeom prst="rect">
            <a:avLst/>
          </a:prstGeom>
        </p:spPr>
        <p:txBody>
          <a:bodyPr wrap="square">
            <a:spAutoFit/>
          </a:bodyPr>
          <a:lstStyle/>
          <a:p>
            <a:pPr algn="just"/>
            <a:r>
              <a:rPr lang="es-ES" sz="2000" dirty="0" smtClean="0">
                <a:latin typeface="Agency FB" pitchFamily="34" charset="0"/>
              </a:rPr>
              <a:t>La primera vez que se observó este proceso fue en 1839, y pronto fue conocido entre los buzos y los trabajadores que debían permanecer durante periodos prolongados en cámaras de aire comprimido. Los síntomas aparecían cuando volvían a las condiciones atmosféricas habituales. La única medida terapéutica que se conocía consistía en devolver a la víctima a una cámara de alta presión, e iniciar la descompresión de manera lenta y progresiva. Se ignoraba la causa de los síntomas. Durante la Segunda Guerra Mundial, la evolución de la aeronáutica permitió que los aviones alcanzaran más de 9.000 m en 6 minutos; a esa altitud, la presión atmosférica es inferior a un tercio de la presión atmosférica a nivel del mar. Una despresurización tan brusca conducía con frecuencia a la aparición de un síndrome de descompresión en el piloto.</a:t>
            </a:r>
            <a:endParaRPr lang="es-ES" sz="2000" dirty="0">
              <a:latin typeface="Agency FB" pitchFamily="34" charset="0"/>
            </a:endParaRPr>
          </a:p>
        </p:txBody>
      </p:sp>
      <p:sp>
        <p:nvSpPr>
          <p:cNvPr id="3" name="2 Rectángulo"/>
          <p:cNvSpPr/>
          <p:nvPr/>
        </p:nvSpPr>
        <p:spPr>
          <a:xfrm>
            <a:off x="-491212"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us3.cdn.girabsas.com/022017/nintchdbpict000302242424.jpg"/>
          <p:cNvPicPr>
            <a:picLocks noChangeAspect="1" noChangeArrowheads="1"/>
          </p:cNvPicPr>
          <p:nvPr/>
        </p:nvPicPr>
        <p:blipFill>
          <a:blip r:embed="rId2"/>
          <a:srcRect/>
          <a:stretch>
            <a:fillRect/>
          </a:stretch>
        </p:blipFill>
        <p:spPr bwMode="auto">
          <a:xfrm>
            <a:off x="-1" y="0"/>
            <a:ext cx="1064675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9279" y="2143116"/>
            <a:ext cx="6503074" cy="3785652"/>
          </a:xfrm>
          <a:prstGeom prst="rect">
            <a:avLst/>
          </a:prstGeom>
        </p:spPr>
        <p:txBody>
          <a:bodyPr wrap="square">
            <a:spAutoFit/>
          </a:bodyPr>
          <a:lstStyle/>
          <a:p>
            <a:r>
              <a:rPr lang="es-ES" sz="2000" dirty="0" smtClean="0">
                <a:latin typeface="Agency FB" pitchFamily="34" charset="0"/>
              </a:rPr>
              <a:t>Con este motivo se empezó a estudiar en profundidad el mecanismo de la enfermedad: un descenso brusco de la presión del aire produce una disminución de la solubilidad de los gases en solución, y por tanto los gases disueltos retornan al estado gaseoso dentro de la corriente sanguínea, formando burbujas de gas. Estas burbujas de gas liberadas dentro de la corriente sanguínea pueden obstruir algunos de los vasos terminales (arteriolas), interrumpiendo el aporte sanguíneo a las terminaciones nerviosas, desencadenándose así los síntomas que se producen a consecuencia de cuadros isquémicos (infartos) en diferentes zonas, cerebrales, óseas, renales, etc.. El oxígeno y el dióxido de carbono vuelven a su estado soluble dentro de la sangre con rapidez, pero los gases inertes permanecen en estado gaseoso y por tanto son el principal responsable.</a:t>
            </a:r>
          </a:p>
        </p:txBody>
      </p:sp>
      <p:sp>
        <p:nvSpPr>
          <p:cNvPr id="4" name="2 Rectángulo"/>
          <p:cNvSpPr/>
          <p:nvPr/>
        </p:nvSpPr>
        <p:spPr>
          <a:xfrm>
            <a:off x="-491212"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3" name="2 Rectángulo"/>
          <p:cNvSpPr/>
          <p:nvPr/>
        </p:nvSpPr>
        <p:spPr>
          <a:xfrm flipH="1">
            <a:off x="0"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relacionada"/>
          <p:cNvPicPr>
            <a:picLocks noChangeAspect="1" noChangeArrowheads="1"/>
          </p:cNvPicPr>
          <p:nvPr/>
        </p:nvPicPr>
        <p:blipFill>
          <a:blip r:embed="rId2"/>
          <a:srcRect/>
          <a:stretch>
            <a:fillRect/>
          </a:stretch>
        </p:blipFill>
        <p:spPr bwMode="auto">
          <a:xfrm>
            <a:off x="818579" y="0"/>
            <a:ext cx="9066486" cy="6858000"/>
          </a:xfrm>
          <a:prstGeom prst="rect">
            <a:avLst/>
          </a:prstGeom>
          <a:noFill/>
        </p:spPr>
      </p:pic>
      <p:sp>
        <p:nvSpPr>
          <p:cNvPr id="3" name="2 Rectángulo"/>
          <p:cNvSpPr/>
          <p:nvPr/>
        </p:nvSpPr>
        <p:spPr>
          <a:xfrm>
            <a:off x="9885065" y="0"/>
            <a:ext cx="736898"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a:off x="1" y="0"/>
            <a:ext cx="818578"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tumor2.jpg"/>
          <p:cNvPicPr>
            <a:picLocks noChangeAspect="1" noChangeArrowheads="1"/>
          </p:cNvPicPr>
          <p:nvPr/>
        </p:nvPicPr>
        <p:blipFill>
          <a:blip r:embed="rId2"/>
          <a:srcRect/>
          <a:stretch>
            <a:fillRect/>
          </a:stretch>
        </p:blipFill>
        <p:spPr bwMode="auto">
          <a:xfrm>
            <a:off x="0" y="0"/>
            <a:ext cx="10781389"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24965" y="2000240"/>
            <a:ext cx="7033866" cy="4401205"/>
          </a:xfrm>
          <a:prstGeom prst="rect">
            <a:avLst/>
          </a:prstGeom>
        </p:spPr>
        <p:txBody>
          <a:bodyPr wrap="square">
            <a:spAutoFit/>
          </a:bodyPr>
          <a:lstStyle/>
          <a:p>
            <a:pPr algn="just"/>
            <a:r>
              <a:rPr lang="es-ES" sz="2000" dirty="0" smtClean="0">
                <a:latin typeface="Agency FB" pitchFamily="34" charset="0"/>
              </a:rPr>
              <a:t>Se puede prevenir la aparición de esta enfermedad haciendo que el piloto respire oxígeno puro no sólo durante el vuelo, sino también antes del mismo. De esta manera se elimina el nitrógeno de la circulación.</a:t>
            </a:r>
          </a:p>
          <a:p>
            <a:pPr algn="just"/>
            <a:r>
              <a:rPr lang="es-ES" sz="2000" dirty="0" smtClean="0">
                <a:latin typeface="Agency FB" pitchFamily="34" charset="0"/>
              </a:rPr>
              <a:t>Para que no se presente esta enfermedad en los buzos, estos deben respirar una mezcla gaseosa que contenga uno o más gases inertes (por ejemplo: nitrógeno, helio, hidrógeno), y deben permanecer un tiempo y a una profundidad determinada para que se produzca una saturación considerable de gas inerte en los tejidos. En esas condiciones es imprescindible realizar durante el ascenso paradas estáticas por el buzo para eliminar el sobrante de gas inerte que se acumula en los tejidos. Si se omiten estas paradas se producirá una sobresaturación excesiva de gas inerte que puede alcanzar el punto crítico de sobresaturación a partir del cual el gas cambia de estado y forma burbujas. Estas burbujas que pueden ser </a:t>
            </a:r>
            <a:r>
              <a:rPr lang="es-ES" sz="2000" dirty="0" err="1" smtClean="0">
                <a:latin typeface="Agency FB" pitchFamily="34" charset="0"/>
              </a:rPr>
              <a:t>intravasculares</a:t>
            </a:r>
            <a:r>
              <a:rPr lang="es-ES" sz="2000" dirty="0" smtClean="0">
                <a:latin typeface="Agency FB" pitchFamily="34" charset="0"/>
              </a:rPr>
              <a:t> y/o extra vasculares son las responsables del cuadro sintomático de la enfermedad </a:t>
            </a:r>
            <a:r>
              <a:rPr lang="es-ES" sz="2000" dirty="0" err="1" smtClean="0">
                <a:latin typeface="Agency FB" pitchFamily="34" charset="0"/>
              </a:rPr>
              <a:t>descompresiva</a:t>
            </a:r>
            <a:r>
              <a:rPr lang="es-ES" sz="2000" dirty="0" smtClean="0">
                <a:latin typeface="Agency FB" pitchFamily="34" charset="0"/>
              </a:rPr>
              <a:t>.</a:t>
            </a:r>
            <a:endParaRPr lang="es-ES" sz="2000" dirty="0">
              <a:latin typeface="Agency FB" pitchFamily="34" charset="0"/>
            </a:endParaRPr>
          </a:p>
        </p:txBody>
      </p:sp>
      <p:sp>
        <p:nvSpPr>
          <p:cNvPr id="3" name="2 Rectángulo"/>
          <p:cNvSpPr/>
          <p:nvPr/>
        </p:nvSpPr>
        <p:spPr>
          <a:xfrm>
            <a:off x="-491212"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4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conexion.com.ve/admin/img_noticias/5269/1389561098.jpg"/>
          <p:cNvPicPr>
            <a:picLocks noChangeAspect="1" noChangeArrowheads="1"/>
          </p:cNvPicPr>
          <p:nvPr/>
        </p:nvPicPr>
        <p:blipFill>
          <a:blip r:embed="rId2"/>
          <a:srcRect/>
          <a:stretch>
            <a:fillRect/>
          </a:stretch>
        </p:blipFill>
        <p:spPr bwMode="auto">
          <a:xfrm>
            <a:off x="-169141" y="0"/>
            <a:ext cx="1079110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p:cNvPicPr>
          <p:nvPr/>
        </p:nvPicPr>
        <p:blipFill>
          <a:blip r:embed="rId2"/>
          <a:srcRect/>
          <a:stretch>
            <a:fillRect/>
          </a:stretch>
        </p:blipFill>
        <p:spPr bwMode="auto">
          <a:xfrm>
            <a:off x="-1" y="0"/>
            <a:ext cx="10621964" cy="7143776"/>
          </a:xfrm>
          <a:prstGeom prst="rect">
            <a:avLst/>
          </a:prstGeom>
          <a:noFill/>
        </p:spPr>
      </p:pic>
      <p:sp>
        <p:nvSpPr>
          <p:cNvPr id="2" name="1 Rectángulo"/>
          <p:cNvSpPr/>
          <p:nvPr/>
        </p:nvSpPr>
        <p:spPr>
          <a:xfrm>
            <a:off x="491858" y="500042"/>
            <a:ext cx="2940482" cy="1477328"/>
          </a:xfrm>
          <a:prstGeom prst="rect">
            <a:avLst/>
          </a:prstGeom>
          <a:solidFill>
            <a:srgbClr val="FFFF00"/>
          </a:solidFill>
        </p:spPr>
        <p:txBody>
          <a:bodyPr wrap="square">
            <a:spAutoFit/>
          </a:bodyPr>
          <a:lstStyle/>
          <a:p>
            <a:pPr algn="ctr"/>
            <a:r>
              <a:rPr lang="es-ES" b="1" dirty="0" smtClean="0">
                <a:latin typeface="Agency FB" pitchFamily="34" charset="0"/>
              </a:rPr>
              <a:t>Padece </a:t>
            </a:r>
            <a:r>
              <a:rPr lang="es-ES" b="1" dirty="0" err="1" smtClean="0">
                <a:latin typeface="Agency FB" pitchFamily="34" charset="0"/>
              </a:rPr>
              <a:t>neurofibromatosis</a:t>
            </a:r>
            <a:r>
              <a:rPr lang="es-ES" b="1" dirty="0" smtClean="0">
                <a:latin typeface="Agency FB" pitchFamily="34" charset="0"/>
              </a:rPr>
              <a:t>, un trastorno genético afecta a las células neurales del cuerpo y produce una gran cantidad de tumores benignos y manchas</a:t>
            </a:r>
            <a:endParaRPr lang="es-ES" b="1" dirty="0">
              <a:latin typeface="Agency FB" pitchFamily="34" charset="0"/>
            </a:endParaRPr>
          </a:p>
        </p:txBody>
      </p:sp>
    </p:spTree>
  </p:cSld>
  <p:clrMapOvr>
    <a:masterClrMapping/>
  </p:clrMapOvr>
  <p:transition spd="slow" advTm="11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 y="0"/>
            <a:ext cx="10621963" cy="785794"/>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a:off x="0" y="6072206"/>
            <a:ext cx="10621963" cy="785794"/>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pic>
        <p:nvPicPr>
          <p:cNvPr id="7170" name="Picture 2" descr="http://us3.cdn.girabsas.com/022017/1487354855016/burbuja_480_270.jpg"/>
          <p:cNvPicPr>
            <a:picLocks noChangeAspect="1" noChangeArrowheads="1"/>
          </p:cNvPicPr>
          <p:nvPr/>
        </p:nvPicPr>
        <p:blipFill>
          <a:blip r:embed="rId2"/>
          <a:srcRect/>
          <a:stretch>
            <a:fillRect/>
          </a:stretch>
        </p:blipFill>
        <p:spPr bwMode="auto">
          <a:xfrm>
            <a:off x="0" y="714356"/>
            <a:ext cx="10621988" cy="5500702"/>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conexion.com.ve/admin/img_noticias/5269/col/11389561098.jpg"/>
          <p:cNvPicPr>
            <a:picLocks noChangeAspect="1" noChangeArrowheads="1"/>
          </p:cNvPicPr>
          <p:nvPr/>
        </p:nvPicPr>
        <p:blipFill>
          <a:blip r:embed="rId2"/>
          <a:srcRect/>
          <a:stretch>
            <a:fillRect/>
          </a:stretch>
        </p:blipFill>
        <p:spPr bwMode="auto">
          <a:xfrm>
            <a:off x="0" y="0"/>
            <a:ext cx="1065349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453725" y="2285992"/>
            <a:ext cx="5310982" cy="3477875"/>
          </a:xfrm>
          <a:prstGeom prst="rect">
            <a:avLst/>
          </a:prstGeom>
        </p:spPr>
        <p:txBody>
          <a:bodyPr>
            <a:spAutoFit/>
          </a:bodyPr>
          <a:lstStyle/>
          <a:p>
            <a:pPr algn="just"/>
            <a:r>
              <a:rPr lang="es-ES" sz="2000" dirty="0" smtClean="0">
                <a:latin typeface="Agency FB" pitchFamily="34" charset="0"/>
              </a:rPr>
              <a:t>La historia de </a:t>
            </a:r>
            <a:r>
              <a:rPr lang="es-ES" sz="2000" b="1" dirty="0" err="1" smtClean="0">
                <a:latin typeface="Agency FB" pitchFamily="34" charset="0"/>
              </a:rPr>
              <a:t>Shadot</a:t>
            </a:r>
            <a:r>
              <a:rPr lang="es-ES" sz="2000" b="1" dirty="0" smtClean="0">
                <a:latin typeface="Agency FB" pitchFamily="34" charset="0"/>
              </a:rPr>
              <a:t> </a:t>
            </a:r>
            <a:r>
              <a:rPr lang="es-ES" sz="2000" b="1" dirty="0" err="1" smtClean="0">
                <a:latin typeface="Agency FB" pitchFamily="34" charset="0"/>
              </a:rPr>
              <a:t>Hossain</a:t>
            </a:r>
            <a:r>
              <a:rPr lang="es-ES" sz="2000" dirty="0" smtClean="0">
                <a:latin typeface="Agency FB" pitchFamily="34" charset="0"/>
              </a:rPr>
              <a:t> se volvió conocida alrededor del mundo. Se trata de un hombre de Bangladesh de 47 años, que se convirtió en el caso más avanzado de </a:t>
            </a:r>
            <a:r>
              <a:rPr lang="es-ES" sz="2000" b="1" dirty="0" err="1" smtClean="0">
                <a:latin typeface="Agency FB" pitchFamily="34" charset="0"/>
              </a:rPr>
              <a:t>neurofibromatosis</a:t>
            </a:r>
            <a:r>
              <a:rPr lang="es-ES" sz="2000" b="1" dirty="0" smtClean="0">
                <a:latin typeface="Agency FB" pitchFamily="34" charset="0"/>
              </a:rPr>
              <a:t>, un trastorno genético afecta a las células neurales del cuerpo y produce una gran cantidad de tumores benignos y manchas.</a:t>
            </a:r>
            <a:endParaRPr lang="es-ES" sz="2000" dirty="0" smtClean="0">
              <a:latin typeface="Agency FB" pitchFamily="34" charset="0"/>
            </a:endParaRPr>
          </a:p>
          <a:p>
            <a:pPr algn="just"/>
            <a:r>
              <a:rPr lang="es-ES" sz="2000" dirty="0" err="1" smtClean="0">
                <a:latin typeface="Agency FB" pitchFamily="34" charset="0"/>
              </a:rPr>
              <a:t>Hossain</a:t>
            </a:r>
            <a:r>
              <a:rPr lang="es-ES" sz="2000" dirty="0" smtClean="0">
                <a:latin typeface="Agency FB" pitchFamily="34" charset="0"/>
              </a:rPr>
              <a:t> tiene </a:t>
            </a:r>
            <a:r>
              <a:rPr lang="es-ES" sz="2000" b="1" dirty="0" smtClean="0">
                <a:latin typeface="Agency FB" pitchFamily="34" charset="0"/>
              </a:rPr>
              <a:t>tres hijos y una esposa</a:t>
            </a:r>
            <a:r>
              <a:rPr lang="es-ES" sz="2000" dirty="0" smtClean="0">
                <a:latin typeface="Agency FB" pitchFamily="34" charset="0"/>
              </a:rPr>
              <a:t> pero su vida social ya no existe: no puede formar parte de la vida de su familia porque su condición actual lo deformó hasta convertirlo en una de las rarezas de </a:t>
            </a:r>
            <a:r>
              <a:rPr lang="es-ES" sz="2000" dirty="0" err="1" smtClean="0">
                <a:latin typeface="Agency FB" pitchFamily="34" charset="0"/>
              </a:rPr>
              <a:t>Shajadpur</a:t>
            </a:r>
            <a:r>
              <a:rPr lang="es-ES" sz="2000" dirty="0" smtClean="0">
                <a:latin typeface="Agency FB" pitchFamily="34" charset="0"/>
              </a:rPr>
              <a:t>, en su país, según publicó el sitio </a:t>
            </a:r>
            <a:r>
              <a:rPr lang="es-ES" sz="2000" dirty="0" err="1" smtClean="0">
                <a:latin typeface="Agency FB" pitchFamily="34" charset="0"/>
              </a:rPr>
              <a:t>Daily</a:t>
            </a:r>
            <a:r>
              <a:rPr lang="es-ES" sz="2000" dirty="0" smtClean="0">
                <a:latin typeface="Agency FB" pitchFamily="34" charset="0"/>
              </a:rPr>
              <a:t> Mail.</a:t>
            </a:r>
            <a:endParaRPr lang="es-ES" sz="2000" dirty="0">
              <a:latin typeface="Agency FB" pitchFamily="34" charset="0"/>
            </a:endParaRPr>
          </a:p>
        </p:txBody>
      </p:sp>
      <p:sp>
        <p:nvSpPr>
          <p:cNvPr id="3" name="2 Rectángulo"/>
          <p:cNvSpPr/>
          <p:nvPr/>
        </p:nvSpPr>
        <p:spPr>
          <a:xfrm>
            <a:off x="-491212"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medium_2017-02-16-4acf8ec91a.jpg"/>
          <p:cNvPicPr>
            <a:picLocks noChangeAspect="1" noChangeArrowheads="1"/>
          </p:cNvPicPr>
          <p:nvPr/>
        </p:nvPicPr>
        <p:blipFill>
          <a:blip r:embed="rId2"/>
          <a:srcRect/>
          <a:stretch>
            <a:fillRect/>
          </a:stretch>
        </p:blipFill>
        <p:spPr bwMode="auto">
          <a:xfrm>
            <a:off x="0" y="0"/>
            <a:ext cx="10621963"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us3.cdn.girabsas.com/022017/123123121AS.JPG"/>
          <p:cNvPicPr>
            <a:picLocks noChangeAspect="1" noChangeArrowheads="1"/>
          </p:cNvPicPr>
          <p:nvPr/>
        </p:nvPicPr>
        <p:blipFill>
          <a:blip r:embed="rId2"/>
          <a:srcRect/>
          <a:stretch>
            <a:fillRect/>
          </a:stretch>
        </p:blipFill>
        <p:spPr bwMode="auto">
          <a:xfrm>
            <a:off x="1" y="0"/>
            <a:ext cx="1068132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n relacionada"/>
          <p:cNvPicPr>
            <a:picLocks noChangeAspect="1" noChangeArrowheads="1"/>
          </p:cNvPicPr>
          <p:nvPr/>
        </p:nvPicPr>
        <p:blipFill>
          <a:blip r:embed="rId2"/>
          <a:srcRect t="13333" b="13333"/>
          <a:stretch>
            <a:fillRect/>
          </a:stretch>
        </p:blipFill>
        <p:spPr bwMode="auto">
          <a:xfrm>
            <a:off x="-2819050" y="0"/>
            <a:ext cx="13531574" cy="6858000"/>
          </a:xfrm>
          <a:prstGeom prst="rect">
            <a:avLst/>
          </a:prstGeom>
          <a:noFill/>
        </p:spPr>
      </p:pic>
      <p:pic>
        <p:nvPicPr>
          <p:cNvPr id="5" name="Picture 2" descr="Resultado de imagen de google gif"/>
          <p:cNvPicPr>
            <a:picLocks noChangeAspect="1" noChangeArrowheads="1" noCrop="1"/>
          </p:cNvPicPr>
          <p:nvPr/>
        </p:nvPicPr>
        <p:blipFill>
          <a:blip r:embed="rId3">
            <a:duotone>
              <a:prstClr val="black"/>
              <a:schemeClr val="accent4">
                <a:tint val="45000"/>
                <a:satMod val="400000"/>
              </a:schemeClr>
            </a:duotone>
            <a:lum bright="-15000" contrast="51000"/>
          </a:blip>
          <a:srcRect/>
          <a:stretch>
            <a:fillRect/>
          </a:stretch>
        </p:blipFill>
        <p:spPr bwMode="auto">
          <a:xfrm>
            <a:off x="0" y="0"/>
            <a:ext cx="10621963" cy="6858000"/>
          </a:xfrm>
          <a:prstGeom prst="rect">
            <a:avLst/>
          </a:prstGeom>
          <a:noFill/>
        </p:spPr>
      </p:pic>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Resultado de imagen de rarezas por la calle"/>
          <p:cNvPicPr>
            <a:picLocks noChangeAspect="1" noChangeArrowheads="1"/>
          </p:cNvPicPr>
          <p:nvPr/>
        </p:nvPicPr>
        <p:blipFill>
          <a:blip r:embed="rId2"/>
          <a:srcRect/>
          <a:stretch>
            <a:fillRect/>
          </a:stretch>
        </p:blipFill>
        <p:spPr bwMode="auto">
          <a:xfrm>
            <a:off x="1" y="0"/>
            <a:ext cx="1068073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39411" y="2357430"/>
            <a:ext cx="5310982" cy="3477875"/>
          </a:xfrm>
          <a:prstGeom prst="rect">
            <a:avLst/>
          </a:prstGeom>
        </p:spPr>
        <p:txBody>
          <a:bodyPr>
            <a:spAutoFit/>
          </a:bodyPr>
          <a:lstStyle/>
          <a:p>
            <a:pPr algn="just"/>
            <a:r>
              <a:rPr lang="es-ES" sz="2000" dirty="0" smtClean="0">
                <a:latin typeface="Agency FB" pitchFamily="34" charset="0"/>
              </a:rPr>
              <a:t>Pero no es el único problema. Su vista quedó obstruida por la </a:t>
            </a:r>
            <a:r>
              <a:rPr lang="es-ES" sz="2000" b="1" dirty="0" smtClean="0">
                <a:latin typeface="Agency FB" pitchFamily="34" charset="0"/>
              </a:rPr>
              <a:t>gran cantidad de tumores en su cara</a:t>
            </a:r>
            <a:r>
              <a:rPr lang="es-ES" sz="2000" dirty="0" smtClean="0">
                <a:latin typeface="Agency FB" pitchFamily="34" charset="0"/>
              </a:rPr>
              <a:t> y ahora el hombre está en una carrera a contrarreloj para encontrar un cirujano que se anime a operarlo. </a:t>
            </a:r>
            <a:r>
              <a:rPr lang="es-ES" sz="2000" b="1" dirty="0" smtClean="0">
                <a:latin typeface="Agency FB" pitchFamily="34" charset="0"/>
              </a:rPr>
              <a:t>"Sufro mucha picazón en todo el cuerpo, me siento muy pesado"</a:t>
            </a:r>
            <a:r>
              <a:rPr lang="es-ES" sz="2000" dirty="0" smtClean="0">
                <a:latin typeface="Agency FB" pitchFamily="34" charset="0"/>
              </a:rPr>
              <a:t>, describió el "hombre burbuja", como es lo conoce.</a:t>
            </a:r>
          </a:p>
          <a:p>
            <a:pPr algn="just"/>
            <a:r>
              <a:rPr lang="es-ES" sz="2000" dirty="0" smtClean="0">
                <a:latin typeface="Agency FB" pitchFamily="34" charset="0"/>
              </a:rPr>
              <a:t>Su hijo de 12 años, </a:t>
            </a:r>
            <a:r>
              <a:rPr lang="es-ES" sz="2000" dirty="0" err="1" smtClean="0">
                <a:latin typeface="Agency FB" pitchFamily="34" charset="0"/>
              </a:rPr>
              <a:t>Abdullah</a:t>
            </a:r>
            <a:r>
              <a:rPr lang="es-ES" sz="2000" dirty="0" smtClean="0">
                <a:latin typeface="Agency FB" pitchFamily="34" charset="0"/>
              </a:rPr>
              <a:t>, no puede mirarlo a la cara.</a:t>
            </a:r>
            <a:r>
              <a:rPr lang="es-ES" sz="2000" b="1" dirty="0" smtClean="0">
                <a:latin typeface="Agency FB" pitchFamily="34" charset="0"/>
              </a:rPr>
              <a:t> "Es muy difícil vivir así. En el momento en que alguien me ve, trata de esquivarme. Los chicos se asustan y salen corriendo"</a:t>
            </a:r>
            <a:r>
              <a:rPr lang="es-ES" sz="2000" dirty="0" smtClean="0">
                <a:latin typeface="Agency FB" pitchFamily="34" charset="0"/>
              </a:rPr>
              <a:t>, comentó el hombre, que ya no sale de su casa durante el día para no asustar a sus vecinos.</a:t>
            </a:r>
            <a:endParaRPr lang="es-ES" sz="2000" dirty="0">
              <a:latin typeface="Agency FB" pitchFamily="34" charset="0"/>
            </a:endParaRPr>
          </a:p>
        </p:txBody>
      </p:sp>
      <p:sp>
        <p:nvSpPr>
          <p:cNvPr id="3" name="2 Rectángulo"/>
          <p:cNvSpPr/>
          <p:nvPr/>
        </p:nvSpPr>
        <p:spPr>
          <a:xfrm>
            <a:off x="-491212"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Imagen relacionada"/>
          <p:cNvPicPr>
            <a:picLocks noChangeAspect="1" noChangeArrowheads="1"/>
          </p:cNvPicPr>
          <p:nvPr/>
        </p:nvPicPr>
        <p:blipFill>
          <a:blip r:embed="rId2"/>
          <a:srcRect/>
          <a:stretch>
            <a:fillRect/>
          </a:stretch>
        </p:blipFill>
        <p:spPr bwMode="auto">
          <a:xfrm>
            <a:off x="1" y="785794"/>
            <a:ext cx="10617985" cy="5286388"/>
          </a:xfrm>
          <a:prstGeom prst="rect">
            <a:avLst/>
          </a:prstGeom>
          <a:noFill/>
        </p:spPr>
      </p:pic>
      <p:sp>
        <p:nvSpPr>
          <p:cNvPr id="3" name="2 Rectángulo"/>
          <p:cNvSpPr/>
          <p:nvPr/>
        </p:nvSpPr>
        <p:spPr>
          <a:xfrm>
            <a:off x="1" y="0"/>
            <a:ext cx="10621963" cy="785794"/>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a:off x="0" y="6000768"/>
            <a:ext cx="10621963" cy="85723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n relacionada"/>
          <p:cNvPicPr>
            <a:picLocks noChangeAspect="1" noChangeArrowheads="1"/>
          </p:cNvPicPr>
          <p:nvPr/>
        </p:nvPicPr>
        <p:blipFill>
          <a:blip r:embed="rId2"/>
          <a:srcRect/>
          <a:stretch>
            <a:fillRect/>
          </a:stretch>
        </p:blipFill>
        <p:spPr bwMode="auto">
          <a:xfrm>
            <a:off x="1" y="0"/>
            <a:ext cx="1070497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621964" cy="6858000"/>
          </a:xfrm>
          <a:prstGeom prst="rect">
            <a:avLst/>
          </a:prstGeom>
          <a:noFill/>
        </p:spPr>
      </p:pic>
      <p:pic>
        <p:nvPicPr>
          <p:cNvPr id="26626" name="Picture 2" descr="Resultado de imagen de rarezas por la calle"/>
          <p:cNvPicPr>
            <a:picLocks noChangeAspect="1" noChangeArrowheads="1"/>
          </p:cNvPicPr>
          <p:nvPr/>
        </p:nvPicPr>
        <p:blipFill>
          <a:blip r:embed="rId3" cstate="print"/>
          <a:srcRect/>
          <a:stretch>
            <a:fillRect/>
          </a:stretch>
        </p:blipFill>
        <p:spPr bwMode="auto">
          <a:xfrm>
            <a:off x="2239147" y="0"/>
            <a:ext cx="6143668" cy="6858000"/>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rarezas por la calle"/>
          <p:cNvPicPr>
            <a:picLocks noChangeAspect="1" noChangeArrowheads="1"/>
          </p:cNvPicPr>
          <p:nvPr/>
        </p:nvPicPr>
        <p:blipFill>
          <a:blip r:embed="rId2"/>
          <a:srcRect/>
          <a:stretch>
            <a:fillRect/>
          </a:stretch>
        </p:blipFill>
        <p:spPr bwMode="auto">
          <a:xfrm>
            <a:off x="1" y="0"/>
            <a:ext cx="1062072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860580" y="1714488"/>
            <a:ext cx="7136663" cy="3970318"/>
          </a:xfrm>
          <a:prstGeom prst="rect">
            <a:avLst/>
          </a:prstGeom>
        </p:spPr>
        <p:txBody>
          <a:bodyPr wrap="square">
            <a:spAutoFit/>
          </a:bodyPr>
          <a:lstStyle/>
          <a:p>
            <a:pPr algn="ctr"/>
            <a:r>
              <a:rPr lang="es-ES" b="1" dirty="0" smtClean="0">
                <a:latin typeface="Agency FB" pitchFamily="34" charset="0"/>
              </a:rPr>
              <a:t>Sufre de una enfermedad llamada </a:t>
            </a:r>
            <a:r>
              <a:rPr lang="es-ES" b="1" dirty="0" err="1" smtClean="0">
                <a:latin typeface="Agency FB" pitchFamily="34" charset="0"/>
              </a:rPr>
              <a:t>neurofibromatosis</a:t>
            </a:r>
            <a:r>
              <a:rPr lang="es-ES" b="1" dirty="0" smtClean="0">
                <a:latin typeface="Agency FB" pitchFamily="34" charset="0"/>
              </a:rPr>
              <a:t>, que le generó miles de tumores en la piel de todo el cuerpo que le impiden comer y respirar correctamente.</a:t>
            </a:r>
          </a:p>
          <a:p>
            <a:pPr algn="ctr"/>
            <a:r>
              <a:rPr lang="es-ES" dirty="0" smtClean="0">
                <a:latin typeface="Agency FB" pitchFamily="34" charset="0"/>
              </a:rPr>
              <a:t>Un hombre de Indonesia hizo un pedido desesperado esta semana para que lo ayuden a luchar contra una condición médica llamada </a:t>
            </a:r>
            <a:r>
              <a:rPr lang="es-ES" dirty="0" err="1" smtClean="0">
                <a:latin typeface="Agency FB" pitchFamily="34" charset="0"/>
              </a:rPr>
              <a:t>neurofibromatosis</a:t>
            </a:r>
            <a:r>
              <a:rPr lang="es-ES" dirty="0" smtClean="0">
                <a:latin typeface="Agency FB" pitchFamily="34" charset="0"/>
              </a:rPr>
              <a:t> por la que se le generan miles de tumores en la piel, al punto que está por perder la vista y se le complica respirar. </a:t>
            </a:r>
            <a:br>
              <a:rPr lang="es-ES" dirty="0" smtClean="0">
                <a:latin typeface="Agency FB" pitchFamily="34" charset="0"/>
              </a:rPr>
            </a:br>
            <a:r>
              <a:rPr lang="es-ES" dirty="0" smtClean="0">
                <a:latin typeface="Agency FB" pitchFamily="34" charset="0"/>
              </a:rPr>
              <a:t/>
            </a:r>
            <a:br>
              <a:rPr lang="es-ES" dirty="0" smtClean="0">
                <a:latin typeface="Agency FB" pitchFamily="34" charset="0"/>
              </a:rPr>
            </a:br>
            <a:r>
              <a:rPr lang="es-ES" dirty="0" err="1" smtClean="0">
                <a:latin typeface="Agency FB" pitchFamily="34" charset="0"/>
              </a:rPr>
              <a:t>Slamet</a:t>
            </a:r>
            <a:r>
              <a:rPr lang="es-ES" dirty="0" smtClean="0">
                <a:latin typeface="Agency FB" pitchFamily="34" charset="0"/>
              </a:rPr>
              <a:t>, radicado en </a:t>
            </a:r>
            <a:r>
              <a:rPr lang="es-ES" dirty="0" err="1" smtClean="0">
                <a:latin typeface="Agency FB" pitchFamily="34" charset="0"/>
              </a:rPr>
              <a:t>Nguntoronadi</a:t>
            </a:r>
            <a:r>
              <a:rPr lang="es-ES" dirty="0" smtClean="0">
                <a:latin typeface="Agency FB" pitchFamily="34" charset="0"/>
              </a:rPr>
              <a:t>, tiene 59 años y comenzó su lucha contra la </a:t>
            </a:r>
            <a:r>
              <a:rPr lang="es-ES" dirty="0" err="1" smtClean="0">
                <a:latin typeface="Agency FB" pitchFamily="34" charset="0"/>
              </a:rPr>
              <a:t>neurofibromatosis</a:t>
            </a:r>
            <a:r>
              <a:rPr lang="es-ES" dirty="0" smtClean="0">
                <a:latin typeface="Agency FB" pitchFamily="34" charset="0"/>
              </a:rPr>
              <a:t> en 1991, cuando los médicos le extirparon un tumor en la cintura, informó el sitio inglés </a:t>
            </a:r>
            <a:r>
              <a:rPr lang="es-ES" dirty="0" err="1" smtClean="0">
                <a:latin typeface="Agency FB" pitchFamily="34" charset="0"/>
              </a:rPr>
              <a:t>Daily</a:t>
            </a:r>
            <a:r>
              <a:rPr lang="es-ES" dirty="0" smtClean="0">
                <a:latin typeface="Agency FB" pitchFamily="34" charset="0"/>
              </a:rPr>
              <a:t> Mail. Tras la intervención, el hombre notó cambios en su piel que devinieron en la formación de protuberancias.</a:t>
            </a:r>
            <a:br>
              <a:rPr lang="es-ES" dirty="0" smtClean="0">
                <a:latin typeface="Agency FB" pitchFamily="34" charset="0"/>
              </a:rPr>
            </a:br>
            <a:r>
              <a:rPr lang="es-ES" dirty="0" smtClean="0">
                <a:latin typeface="Agency FB" pitchFamily="34" charset="0"/>
              </a:rPr>
              <a:t/>
            </a:r>
            <a:br>
              <a:rPr lang="es-ES" dirty="0" smtClean="0">
                <a:latin typeface="Agency FB" pitchFamily="34" charset="0"/>
              </a:rPr>
            </a:br>
            <a:r>
              <a:rPr lang="es-ES" dirty="0" smtClean="0">
                <a:latin typeface="Agency FB" pitchFamily="34" charset="0"/>
              </a:rPr>
              <a:t>Lo que parecía un tumor aislado era en realidad la primera manifestación de la </a:t>
            </a:r>
            <a:r>
              <a:rPr lang="es-ES" dirty="0" err="1" smtClean="0">
                <a:latin typeface="Agency FB" pitchFamily="34" charset="0"/>
              </a:rPr>
              <a:t>neurofibromatosis</a:t>
            </a:r>
            <a:r>
              <a:rPr lang="es-ES" dirty="0" smtClean="0">
                <a:latin typeface="Agency FB" pitchFamily="34" charset="0"/>
              </a:rPr>
              <a:t> y hoy en día </a:t>
            </a:r>
            <a:r>
              <a:rPr lang="es-ES" dirty="0" err="1" smtClean="0">
                <a:latin typeface="Agency FB" pitchFamily="34" charset="0"/>
              </a:rPr>
              <a:t>Slamet</a:t>
            </a:r>
            <a:r>
              <a:rPr lang="es-ES" dirty="0" smtClean="0">
                <a:latin typeface="Agency FB" pitchFamily="34" charset="0"/>
              </a:rPr>
              <a:t> tiene protuberancias hasta en su nariz y el borde de sus párpados, lo que podría dejarlo ciego o al borde de la asfixia. </a:t>
            </a:r>
            <a:endParaRPr lang="es-ES" dirty="0">
              <a:latin typeface="Agency FB" pitchFamily="34" charset="0"/>
            </a:endParaRPr>
          </a:p>
        </p:txBody>
      </p:sp>
      <p:sp>
        <p:nvSpPr>
          <p:cNvPr id="3" name="2 Rectángulo"/>
          <p:cNvSpPr/>
          <p:nvPr/>
        </p:nvSpPr>
        <p:spPr>
          <a:xfrm>
            <a:off x="-491212"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2 Rectángulo"/>
          <p:cNvSpPr/>
          <p:nvPr/>
        </p:nvSpPr>
        <p:spPr>
          <a:xfrm flipH="1">
            <a:off x="0"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2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1+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621964" cy="6858000"/>
          </a:xfrm>
          <a:prstGeom prst="rect">
            <a:avLst/>
          </a:prstGeom>
          <a:noFill/>
        </p:spPr>
      </p:pic>
      <p:sp>
        <p:nvSpPr>
          <p:cNvPr id="3" name="2 Rectángulo"/>
          <p:cNvSpPr/>
          <p:nvPr/>
        </p:nvSpPr>
        <p:spPr>
          <a:xfrm rot="5400000">
            <a:off x="4745703" y="-4745701"/>
            <a:ext cx="1130561" cy="1062196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745702" y="981740"/>
            <a:ext cx="1130561" cy="1062196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7" name="6 Rectángulo"/>
          <p:cNvSpPr/>
          <p:nvPr/>
        </p:nvSpPr>
        <p:spPr>
          <a:xfrm>
            <a:off x="0" y="0"/>
            <a:ext cx="1063619"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8" name="7 Rectángulo"/>
          <p:cNvSpPr/>
          <p:nvPr/>
        </p:nvSpPr>
        <p:spPr>
          <a:xfrm>
            <a:off x="9558345" y="0"/>
            <a:ext cx="1063619"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pic>
        <p:nvPicPr>
          <p:cNvPr id="10" name="Picture 2" descr="Resultado de imagen de rarezas por la calle"/>
          <p:cNvPicPr>
            <a:picLocks noChangeAspect="1" noChangeArrowheads="1"/>
          </p:cNvPicPr>
          <p:nvPr/>
        </p:nvPicPr>
        <p:blipFill>
          <a:blip r:embed="rId3"/>
          <a:srcRect/>
          <a:stretch>
            <a:fillRect/>
          </a:stretch>
        </p:blipFill>
        <p:spPr bwMode="auto">
          <a:xfrm>
            <a:off x="1063619" y="1000109"/>
            <a:ext cx="8576406" cy="4711445"/>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www.fmimpacto107.com.ar/wp-content/uploads/2014/01/hombre-burbuja-595x338.jpg"/>
          <p:cNvPicPr>
            <a:picLocks noChangeAspect="1" noChangeArrowheads="1"/>
          </p:cNvPicPr>
          <p:nvPr/>
        </p:nvPicPr>
        <p:blipFill>
          <a:blip r:embed="rId2"/>
          <a:srcRect/>
          <a:stretch>
            <a:fillRect/>
          </a:stretch>
        </p:blipFill>
        <p:spPr bwMode="auto">
          <a:xfrm>
            <a:off x="0" y="0"/>
            <a:ext cx="10663968" cy="5786454"/>
          </a:xfrm>
          <a:prstGeom prst="rect">
            <a:avLst/>
          </a:prstGeom>
          <a:noFill/>
        </p:spPr>
      </p:pic>
      <p:sp>
        <p:nvSpPr>
          <p:cNvPr id="3" name="2 Rectángulo"/>
          <p:cNvSpPr/>
          <p:nvPr/>
        </p:nvSpPr>
        <p:spPr>
          <a:xfrm>
            <a:off x="1835485" y="6143644"/>
            <a:ext cx="6661019" cy="369332"/>
          </a:xfrm>
          <a:prstGeom prst="rect">
            <a:avLst/>
          </a:prstGeom>
        </p:spPr>
        <p:txBody>
          <a:bodyPr wrap="square">
            <a:spAutoFit/>
          </a:bodyPr>
          <a:lstStyle/>
          <a:p>
            <a:r>
              <a:rPr lang="es-ES" b="1" dirty="0" smtClean="0">
                <a:latin typeface="Agency FB" pitchFamily="34" charset="0"/>
              </a:rPr>
              <a:t>Conmoción por el desesperado pedido de ayuda del “Hombre burbuja</a:t>
            </a:r>
            <a:endParaRPr lang="es-ES" dirty="0">
              <a:latin typeface="Agency FB" pitchFamily="34" charset="0"/>
            </a:endParaRPr>
          </a:p>
        </p:txBody>
      </p:sp>
    </p:spTree>
  </p:cSld>
  <p:clrMapOvr>
    <a:masterClrMapping/>
  </p:clrMapOvr>
  <p:transition spd="slow" advTm="9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rarezas por la calle"/>
          <p:cNvPicPr>
            <a:picLocks noChangeAspect="1" noChangeArrowheads="1"/>
          </p:cNvPicPr>
          <p:nvPr/>
        </p:nvPicPr>
        <p:blipFill>
          <a:blip r:embed="rId2"/>
          <a:srcRect/>
          <a:stretch>
            <a:fillRect/>
          </a:stretch>
        </p:blipFill>
        <p:spPr bwMode="auto">
          <a:xfrm>
            <a:off x="0" y="0"/>
            <a:ext cx="10612292" cy="5572140"/>
          </a:xfrm>
          <a:prstGeom prst="rect">
            <a:avLst/>
          </a:prstGeom>
          <a:noFill/>
        </p:spPr>
      </p:pic>
      <p:sp>
        <p:nvSpPr>
          <p:cNvPr id="3" name="2 Rectángulo"/>
          <p:cNvSpPr/>
          <p:nvPr/>
        </p:nvSpPr>
        <p:spPr>
          <a:xfrm>
            <a:off x="1635380" y="6000769"/>
            <a:ext cx="8138992" cy="461665"/>
          </a:xfrm>
          <a:prstGeom prst="rect">
            <a:avLst/>
          </a:prstGeom>
        </p:spPr>
        <p:txBody>
          <a:bodyPr wrap="square">
            <a:spAutoFit/>
          </a:bodyPr>
          <a:lstStyle/>
          <a:p>
            <a:r>
              <a:rPr lang="es-ES" sz="2400" b="1" dirty="0" err="1" smtClean="0">
                <a:latin typeface="Agency FB" pitchFamily="34" charset="0"/>
              </a:rPr>
              <a:t>Chandra</a:t>
            </a:r>
            <a:r>
              <a:rPr lang="es-ES" sz="2400" b="1" dirty="0" smtClean="0">
                <a:latin typeface="Agency FB" pitchFamily="34" charset="0"/>
              </a:rPr>
              <a:t> </a:t>
            </a:r>
            <a:r>
              <a:rPr lang="es-ES" sz="2400" b="1" dirty="0" err="1" smtClean="0">
                <a:latin typeface="Agency FB" pitchFamily="34" charset="0"/>
              </a:rPr>
              <a:t>Wisnu</a:t>
            </a:r>
            <a:r>
              <a:rPr lang="es-ES" sz="2400" b="1" dirty="0" smtClean="0">
                <a:latin typeface="Agency FB" pitchFamily="34" charset="0"/>
              </a:rPr>
              <a:t> el Hombre Burbuja finalmente fue diagnosticado</a:t>
            </a:r>
            <a:endParaRPr lang="es-ES" sz="2400" dirty="0">
              <a:latin typeface="Agency FB" pitchFamily="34" charset="0"/>
            </a:endParaRPr>
          </a:p>
        </p:txBody>
      </p:sp>
    </p:spTree>
  </p:cSld>
  <p:clrMapOvr>
    <a:masterClrMapping/>
  </p:clrMapOvr>
  <p:transition spd="slow" advTm="10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621964" cy="6858000"/>
          </a:xfrm>
          <a:prstGeom prst="rect">
            <a:avLst/>
          </a:prstGeom>
          <a:noFill/>
        </p:spPr>
      </p:pic>
      <p:sp>
        <p:nvSpPr>
          <p:cNvPr id="3" name="2 Rectángulo"/>
          <p:cNvSpPr/>
          <p:nvPr/>
        </p:nvSpPr>
        <p:spPr>
          <a:xfrm rot="5400000">
            <a:off x="4745703" y="-4745701"/>
            <a:ext cx="1130561" cy="1062196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745702" y="981740"/>
            <a:ext cx="1130561" cy="10621962"/>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7" name="6 Rectángulo"/>
          <p:cNvSpPr/>
          <p:nvPr/>
        </p:nvSpPr>
        <p:spPr>
          <a:xfrm>
            <a:off x="1" y="0"/>
            <a:ext cx="1635379"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8" name="7 Rectángulo"/>
          <p:cNvSpPr/>
          <p:nvPr/>
        </p:nvSpPr>
        <p:spPr>
          <a:xfrm>
            <a:off x="8986585" y="0"/>
            <a:ext cx="1635379"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pic>
        <p:nvPicPr>
          <p:cNvPr id="10" name="Picture 2" descr="Resultado de imagen de rarezas por la calle"/>
          <p:cNvPicPr>
            <a:picLocks noChangeAspect="1" noChangeArrowheads="1"/>
          </p:cNvPicPr>
          <p:nvPr/>
        </p:nvPicPr>
        <p:blipFill>
          <a:blip r:embed="rId3"/>
          <a:srcRect/>
          <a:stretch>
            <a:fillRect/>
          </a:stretch>
        </p:blipFill>
        <p:spPr bwMode="auto">
          <a:xfrm>
            <a:off x="1635379" y="1000108"/>
            <a:ext cx="7432885" cy="4714908"/>
          </a:xfrm>
          <a:prstGeom prst="rect">
            <a:avLst/>
          </a:prstGeom>
          <a:noFill/>
        </p:spPr>
      </p:pic>
    </p:spTree>
  </p:cSld>
  <p:clrMapOvr>
    <a:masterClrMapping/>
  </p:clrMapOvr>
  <p:transition spd="slow"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637702" y="857233"/>
            <a:ext cx="4571514" cy="5078313"/>
          </a:xfrm>
          <a:prstGeom prst="rect">
            <a:avLst/>
          </a:prstGeom>
        </p:spPr>
        <p:txBody>
          <a:bodyPr wrap="square">
            <a:spAutoFit/>
          </a:bodyPr>
          <a:lstStyle/>
          <a:p>
            <a:pPr algn="ctr"/>
            <a:r>
              <a:rPr lang="es-ES" dirty="0" smtClean="0">
                <a:latin typeface="Agency FB" pitchFamily="34" charset="0"/>
              </a:rPr>
              <a:t>Dermatólogos han diagnosticado a </a:t>
            </a:r>
            <a:r>
              <a:rPr lang="es-ES" b="1" dirty="0" err="1" smtClean="0">
                <a:latin typeface="Agency FB" pitchFamily="34" charset="0"/>
              </a:rPr>
              <a:t>Chandra</a:t>
            </a:r>
            <a:r>
              <a:rPr lang="es-ES" b="1" dirty="0" smtClean="0">
                <a:latin typeface="Agency FB" pitchFamily="34" charset="0"/>
              </a:rPr>
              <a:t> </a:t>
            </a:r>
            <a:r>
              <a:rPr lang="es-ES" b="1" dirty="0" err="1" smtClean="0">
                <a:latin typeface="Agency FB" pitchFamily="34" charset="0"/>
              </a:rPr>
              <a:t>Wisnu</a:t>
            </a:r>
            <a:r>
              <a:rPr lang="es-ES" b="1" dirty="0" smtClean="0">
                <a:latin typeface="Agency FB" pitchFamily="34" charset="0"/>
              </a:rPr>
              <a:t>,</a:t>
            </a:r>
            <a:r>
              <a:rPr lang="es-ES" dirty="0" smtClean="0">
                <a:latin typeface="Agency FB" pitchFamily="34" charset="0"/>
              </a:rPr>
              <a:t> el "</a:t>
            </a:r>
            <a:r>
              <a:rPr lang="es-ES" b="1" dirty="0" smtClean="0">
                <a:latin typeface="Agency FB" pitchFamily="34" charset="0"/>
              </a:rPr>
              <a:t>Hombre Burbuja</a:t>
            </a:r>
            <a:r>
              <a:rPr lang="es-ES" dirty="0" smtClean="0">
                <a:latin typeface="Agency FB" pitchFamily="34" charset="0"/>
              </a:rPr>
              <a:t>”, con </a:t>
            </a:r>
            <a:r>
              <a:rPr lang="es-ES" b="1" dirty="0" err="1" smtClean="0">
                <a:latin typeface="Agency FB" pitchFamily="34" charset="0"/>
              </a:rPr>
              <a:t>neurofibromatosis</a:t>
            </a:r>
            <a:r>
              <a:rPr lang="es-ES" b="1" dirty="0" smtClean="0">
                <a:latin typeface="Agency FB" pitchFamily="34" charset="0"/>
              </a:rPr>
              <a:t> tipo I (NF-1)</a:t>
            </a:r>
            <a:r>
              <a:rPr lang="es-ES" dirty="0" smtClean="0">
                <a:latin typeface="Agency FB" pitchFamily="34" charset="0"/>
              </a:rPr>
              <a:t>, un trastorno que es causado por un </a:t>
            </a:r>
            <a:r>
              <a:rPr lang="es-ES" b="1" dirty="0" smtClean="0">
                <a:latin typeface="Agency FB" pitchFamily="34" charset="0"/>
              </a:rPr>
              <a:t>mal funcionamiento de genes y provoca masas no cancerosas</a:t>
            </a:r>
            <a:r>
              <a:rPr lang="es-ES" dirty="0" smtClean="0">
                <a:latin typeface="Agency FB" pitchFamily="34" charset="0"/>
              </a:rPr>
              <a:t> en uno de cada 2500 personas.</a:t>
            </a:r>
            <a:br>
              <a:rPr lang="es-ES" dirty="0" smtClean="0">
                <a:latin typeface="Agency FB" pitchFamily="34" charset="0"/>
              </a:rPr>
            </a:br>
            <a:r>
              <a:rPr lang="es-ES" dirty="0" smtClean="0">
                <a:latin typeface="Agency FB" pitchFamily="34" charset="0"/>
              </a:rPr>
              <a:t/>
            </a:r>
            <a:br>
              <a:rPr lang="es-ES" dirty="0" smtClean="0">
                <a:latin typeface="Agency FB" pitchFamily="34" charset="0"/>
              </a:rPr>
            </a:br>
            <a:r>
              <a:rPr lang="es-ES" dirty="0" smtClean="0">
                <a:latin typeface="Agency FB" pitchFamily="34" charset="0"/>
              </a:rPr>
              <a:t>Este hombre indonesio, ha pasado </a:t>
            </a:r>
            <a:r>
              <a:rPr lang="es-ES" b="1" dirty="0" smtClean="0">
                <a:latin typeface="Agency FB" pitchFamily="34" charset="0"/>
              </a:rPr>
              <a:t>los últimos 25 años tratando de encontrar una cura</a:t>
            </a:r>
            <a:r>
              <a:rPr lang="es-ES" dirty="0" smtClean="0">
                <a:latin typeface="Agency FB" pitchFamily="34" charset="0"/>
              </a:rPr>
              <a:t> para la extraña condición que tiene.</a:t>
            </a:r>
            <a:br>
              <a:rPr lang="es-ES" dirty="0" smtClean="0">
                <a:latin typeface="Agency FB" pitchFamily="34" charset="0"/>
              </a:rPr>
            </a:br>
            <a:r>
              <a:rPr lang="es-ES" dirty="0" smtClean="0">
                <a:latin typeface="Agency FB" pitchFamily="34" charset="0"/>
              </a:rPr>
              <a:t/>
            </a:r>
            <a:br>
              <a:rPr lang="es-ES" dirty="0" smtClean="0">
                <a:latin typeface="Agency FB" pitchFamily="34" charset="0"/>
              </a:rPr>
            </a:br>
            <a:r>
              <a:rPr lang="es-ES" dirty="0" smtClean="0">
                <a:latin typeface="Agency FB" pitchFamily="34" charset="0"/>
              </a:rPr>
              <a:t>Ahora, por fin se sabe la causa de su mal, gracias a dermatólogo </a:t>
            </a:r>
            <a:r>
              <a:rPr lang="es-ES" b="1" dirty="0" smtClean="0">
                <a:latin typeface="Agency FB" pitchFamily="34" charset="0"/>
              </a:rPr>
              <a:t>Anthony </a:t>
            </a:r>
            <a:r>
              <a:rPr lang="es-ES" b="1" dirty="0" err="1" smtClean="0">
                <a:latin typeface="Agency FB" pitchFamily="34" charset="0"/>
              </a:rPr>
              <a:t>Gaspari</a:t>
            </a:r>
            <a:r>
              <a:rPr lang="es-ES" b="1" dirty="0" smtClean="0">
                <a:latin typeface="Agency FB" pitchFamily="34" charset="0"/>
              </a:rPr>
              <a:t> </a:t>
            </a:r>
            <a:r>
              <a:rPr lang="es-ES" dirty="0" smtClean="0">
                <a:latin typeface="Agency FB" pitchFamily="34" charset="0"/>
              </a:rPr>
              <a:t>y si bien no existe cura, puede ser capaz de mejorar su calidad de vida. El doctor voló a Indonesia para examinar </a:t>
            </a:r>
            <a:r>
              <a:rPr lang="es-ES" dirty="0" err="1" smtClean="0">
                <a:latin typeface="Agency FB" pitchFamily="34" charset="0"/>
              </a:rPr>
              <a:t>Wisnu</a:t>
            </a:r>
            <a:r>
              <a:rPr lang="es-ES" dirty="0" smtClean="0">
                <a:latin typeface="Agency FB" pitchFamily="34" charset="0"/>
              </a:rPr>
              <a:t> y su familia.</a:t>
            </a:r>
          </a:p>
          <a:p>
            <a:pPr algn="ctr"/>
            <a:r>
              <a:rPr lang="es-ES" dirty="0" smtClean="0">
                <a:latin typeface="Agency FB" pitchFamily="34" charset="0"/>
              </a:rPr>
              <a:t>El hombre de 57 años, ha estado consultando con </a:t>
            </a:r>
            <a:r>
              <a:rPr lang="es-ES" b="1" dirty="0" smtClean="0">
                <a:latin typeface="Agency FB" pitchFamily="34" charset="0"/>
              </a:rPr>
              <a:t>médicos y curanderos alternativos desde hace años</a:t>
            </a:r>
            <a:r>
              <a:rPr lang="es-ES" dirty="0" smtClean="0">
                <a:latin typeface="Agency FB" pitchFamily="34" charset="0"/>
              </a:rPr>
              <a:t>. Sin embargo, hasta ahora no había podido encontrar la causa de los tumores o algo que le alivie la picazón.</a:t>
            </a:r>
            <a:endParaRPr lang="es-ES" dirty="0">
              <a:latin typeface="Agency FB" pitchFamily="34" charset="0"/>
            </a:endParaRPr>
          </a:p>
        </p:txBody>
      </p:sp>
      <p:pic>
        <p:nvPicPr>
          <p:cNvPr id="3" name="Picture 2" descr="Resultado de imagen de rarezas por la calle"/>
          <p:cNvPicPr>
            <a:picLocks noChangeAspect="1" noChangeArrowheads="1"/>
          </p:cNvPicPr>
          <p:nvPr/>
        </p:nvPicPr>
        <p:blipFill>
          <a:blip r:embed="rId2"/>
          <a:srcRect/>
          <a:stretch>
            <a:fillRect/>
          </a:stretch>
        </p:blipFill>
        <p:spPr bwMode="auto">
          <a:xfrm>
            <a:off x="0" y="0"/>
            <a:ext cx="5304946" cy="6858000"/>
          </a:xfrm>
          <a:prstGeom prst="rect">
            <a:avLst/>
          </a:prstGeom>
          <a:noFill/>
        </p:spPr>
      </p:pic>
      <p:sp>
        <p:nvSpPr>
          <p:cNvPr id="4" name="2 Rectángulo"/>
          <p:cNvSpPr/>
          <p:nvPr/>
        </p:nvSpPr>
        <p:spPr>
          <a:xfrm>
            <a:off x="-491212" y="0"/>
            <a:ext cx="11113175"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5" name="2 Rectángulo"/>
          <p:cNvSpPr/>
          <p:nvPr/>
        </p:nvSpPr>
        <p:spPr>
          <a:xfrm flipH="1">
            <a:off x="0" y="0"/>
            <a:ext cx="11333550"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slow" advTm="3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ppt_y"/>
                                          </p:val>
                                        </p:tav>
                                      </p:tavLst>
                                    </p:anim>
                                    <p:set>
                                      <p:cBhvr>
                                        <p:cTn id="12"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Imagen relacionada"/>
          <p:cNvPicPr>
            <a:picLocks noChangeAspect="1" noChangeArrowheads="1"/>
          </p:cNvPicPr>
          <p:nvPr/>
        </p:nvPicPr>
        <p:blipFill>
          <a:blip r:embed="rId2"/>
          <a:srcRect/>
          <a:stretch>
            <a:fillRect/>
          </a:stretch>
        </p:blipFill>
        <p:spPr bwMode="auto">
          <a:xfrm>
            <a:off x="0" y="0"/>
            <a:ext cx="1062196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rarezas por la calle"/>
          <p:cNvPicPr>
            <a:picLocks noChangeAspect="1" noChangeArrowheads="1"/>
          </p:cNvPicPr>
          <p:nvPr/>
        </p:nvPicPr>
        <p:blipFill>
          <a:blip r:embed="rId2"/>
          <a:srcRect/>
          <a:stretch>
            <a:fillRect/>
          </a:stretch>
        </p:blipFill>
        <p:spPr bwMode="auto">
          <a:xfrm>
            <a:off x="2" y="0"/>
            <a:ext cx="1061809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Imagen relacionada"/>
          <p:cNvPicPr>
            <a:picLocks noChangeAspect="1" noChangeArrowheads="1"/>
          </p:cNvPicPr>
          <p:nvPr/>
        </p:nvPicPr>
        <p:blipFill>
          <a:blip r:embed="rId2"/>
          <a:srcRect/>
          <a:stretch>
            <a:fillRect/>
          </a:stretch>
        </p:blipFill>
        <p:spPr bwMode="auto">
          <a:xfrm>
            <a:off x="1" y="0"/>
            <a:ext cx="10655442"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Imagen relacionada"/>
          <p:cNvPicPr>
            <a:picLocks noChangeAspect="1" noChangeArrowheads="1"/>
          </p:cNvPicPr>
          <p:nvPr/>
        </p:nvPicPr>
        <p:blipFill>
          <a:blip r:embed="rId2"/>
          <a:srcRect/>
          <a:stretch>
            <a:fillRect/>
          </a:stretch>
        </p:blipFill>
        <p:spPr bwMode="auto">
          <a:xfrm>
            <a:off x="0" y="0"/>
            <a:ext cx="10627995"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Resultado de imagen de rarezas por la calle"/>
          <p:cNvPicPr>
            <a:picLocks noChangeAspect="1" noChangeArrowheads="1"/>
          </p:cNvPicPr>
          <p:nvPr/>
        </p:nvPicPr>
        <p:blipFill>
          <a:blip r:embed="rId2"/>
          <a:srcRect/>
          <a:stretch>
            <a:fillRect/>
          </a:stretch>
        </p:blipFill>
        <p:spPr bwMode="auto">
          <a:xfrm>
            <a:off x="2" y="0"/>
            <a:ext cx="1061809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Imagen relacionada"/>
          <p:cNvPicPr>
            <a:picLocks noChangeAspect="1" noChangeArrowheads="1"/>
          </p:cNvPicPr>
          <p:nvPr/>
        </p:nvPicPr>
        <p:blipFill>
          <a:blip r:embed="rId2"/>
          <a:srcRect/>
          <a:stretch>
            <a:fillRect/>
          </a:stretch>
        </p:blipFill>
        <p:spPr bwMode="auto">
          <a:xfrm>
            <a:off x="0" y="0"/>
            <a:ext cx="1093745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nintchdbpict000302242601.jpg"/>
          <p:cNvPicPr>
            <a:picLocks noChangeAspect="1" noChangeArrowheads="1"/>
          </p:cNvPicPr>
          <p:nvPr/>
        </p:nvPicPr>
        <p:blipFill>
          <a:blip r:embed="rId2"/>
          <a:srcRect/>
          <a:stretch>
            <a:fillRect/>
          </a:stretch>
        </p:blipFill>
        <p:spPr bwMode="auto">
          <a:xfrm>
            <a:off x="0" y="0"/>
            <a:ext cx="1064825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Imagen relacionada"/>
          <p:cNvPicPr>
            <a:picLocks noChangeAspect="1" noChangeArrowheads="1"/>
          </p:cNvPicPr>
          <p:nvPr/>
        </p:nvPicPr>
        <p:blipFill>
          <a:blip r:embed="rId2"/>
          <a:srcRect/>
          <a:stretch>
            <a:fillRect/>
          </a:stretch>
        </p:blipFill>
        <p:spPr bwMode="auto">
          <a:xfrm>
            <a:off x="0" y="0"/>
            <a:ext cx="1066358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cuerpo-cubierto-3.jpg"/>
          <p:cNvPicPr>
            <a:picLocks noChangeAspect="1" noChangeArrowheads="1"/>
          </p:cNvPicPr>
          <p:nvPr/>
        </p:nvPicPr>
        <p:blipFill>
          <a:blip r:embed="rId2"/>
          <a:srcRect/>
          <a:stretch>
            <a:fillRect/>
          </a:stretch>
        </p:blipFill>
        <p:spPr bwMode="auto">
          <a:xfrm>
            <a:off x="-1" y="0"/>
            <a:ext cx="1065956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cuerpo-cubierto-1.jpg"/>
          <p:cNvPicPr>
            <a:picLocks noChangeAspect="1" noChangeArrowheads="1"/>
          </p:cNvPicPr>
          <p:nvPr/>
        </p:nvPicPr>
        <p:blipFill>
          <a:blip r:embed="rId2"/>
          <a:srcRect/>
          <a:stretch>
            <a:fillRect/>
          </a:stretch>
        </p:blipFill>
        <p:spPr bwMode="auto">
          <a:xfrm>
            <a:off x="-1" y="0"/>
            <a:ext cx="1065956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derf_com_ar_493513_tapa_2562012_14924.jpg"/>
          <p:cNvPicPr>
            <a:picLocks noChangeAspect="1" noChangeArrowheads="1"/>
          </p:cNvPicPr>
          <p:nvPr/>
        </p:nvPicPr>
        <p:blipFill>
          <a:blip r:embed="rId2"/>
          <a:srcRect/>
          <a:stretch>
            <a:fillRect/>
          </a:stretch>
        </p:blipFill>
        <p:spPr bwMode="auto">
          <a:xfrm>
            <a:off x="1" y="0"/>
            <a:ext cx="10787478" cy="6858000"/>
          </a:xfrm>
          <a:prstGeom prst="rect">
            <a:avLst/>
          </a:prstGeom>
          <a:noFill/>
        </p:spPr>
      </p:pic>
      <p:pic>
        <p:nvPicPr>
          <p:cNvPr id="3" name="Picture 2" descr="C:\Users\Jose Luis\Desktop\derf_com_ar_493513_tapa_2562012_14924.jpg"/>
          <p:cNvPicPr>
            <a:picLocks noChangeAspect="1" noChangeArrowheads="1"/>
          </p:cNvPicPr>
          <p:nvPr/>
        </p:nvPicPr>
        <p:blipFill>
          <a:blip r:embed="rId2"/>
          <a:srcRect/>
          <a:stretch>
            <a:fillRect/>
          </a:stretch>
        </p:blipFill>
        <p:spPr bwMode="auto">
          <a:xfrm>
            <a:off x="0" y="0"/>
            <a:ext cx="10787478"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untitled.png"/>
          <p:cNvPicPr>
            <a:picLocks noChangeAspect="1" noChangeArrowheads="1"/>
          </p:cNvPicPr>
          <p:nvPr/>
        </p:nvPicPr>
        <p:blipFill>
          <a:blip r:embed="rId2"/>
          <a:srcRect/>
          <a:stretch>
            <a:fillRect/>
          </a:stretch>
        </p:blipFill>
        <p:spPr bwMode="auto">
          <a:xfrm>
            <a:off x="1" y="0"/>
            <a:ext cx="106676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rostro.jpg"/>
          <p:cNvPicPr>
            <a:picLocks noChangeAspect="1" noChangeArrowheads="1"/>
          </p:cNvPicPr>
          <p:nvPr/>
        </p:nvPicPr>
        <p:blipFill>
          <a:blip r:embed="rId2"/>
          <a:srcRect/>
          <a:stretch>
            <a:fillRect/>
          </a:stretch>
        </p:blipFill>
        <p:spPr bwMode="auto">
          <a:xfrm>
            <a:off x="1" y="0"/>
            <a:ext cx="1098629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e821dc47f0196d5faf8b6d8b260466b9--medical-oddities-human-oddities.jpg"/>
          <p:cNvPicPr>
            <a:picLocks noChangeAspect="1" noChangeArrowheads="1"/>
          </p:cNvPicPr>
          <p:nvPr/>
        </p:nvPicPr>
        <p:blipFill>
          <a:blip r:embed="rId2"/>
          <a:srcRect/>
          <a:stretch>
            <a:fillRect/>
          </a:stretch>
        </p:blipFill>
        <p:spPr bwMode="auto">
          <a:xfrm>
            <a:off x="0" y="0"/>
            <a:ext cx="10621963" cy="6937248"/>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Hombre burbuja 1.jpg"/>
          <p:cNvPicPr>
            <a:picLocks noChangeAspect="1" noChangeArrowheads="1"/>
          </p:cNvPicPr>
          <p:nvPr/>
        </p:nvPicPr>
        <p:blipFill>
          <a:blip r:embed="rId2"/>
          <a:srcRect/>
          <a:stretch>
            <a:fillRect/>
          </a:stretch>
        </p:blipFill>
        <p:spPr bwMode="auto">
          <a:xfrm>
            <a:off x="0" y="0"/>
            <a:ext cx="10779746"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621964"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8572" y="3388581"/>
            <a:ext cx="6858000" cy="8085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152537" y="3388581"/>
            <a:ext cx="6858000" cy="8085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621963"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6219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8435" y="5803929"/>
            <a:ext cx="699945" cy="684513"/>
          </a:xfrm>
          <a:prstGeom prst="rect">
            <a:avLst/>
          </a:prstGeom>
          <a:noFill/>
          <a:ln w="38100">
            <a:solidFill>
              <a:srgbClr val="1CDEF8"/>
            </a:solidFill>
            <a:miter lim="800000"/>
            <a:headEnd/>
            <a:tailEnd/>
          </a:ln>
        </p:spPr>
      </p:pic>
      <p:sp>
        <p:nvSpPr>
          <p:cNvPr id="19" name="18 Rectángulo"/>
          <p:cNvSpPr/>
          <p:nvPr/>
        </p:nvSpPr>
        <p:spPr>
          <a:xfrm>
            <a:off x="2300445" y="4572019"/>
            <a:ext cx="312737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8336" y="501226"/>
            <a:ext cx="325402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86301" y="1"/>
            <a:ext cx="4063619"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11 de agosto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17:09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a:t>
            </a: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473043" y="5611366"/>
            <a:ext cx="2333529" cy="934064"/>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62196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62196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01425" y="0"/>
            <a:ext cx="5665047" cy="1562100"/>
          </a:xfrm>
          <a:prstGeom prst="rect">
            <a:avLst/>
          </a:prstGeom>
          <a:noFill/>
        </p:spPr>
      </p:pic>
      <p:sp>
        <p:nvSpPr>
          <p:cNvPr id="4104" name="Text Box 8"/>
          <p:cNvSpPr txBox="1">
            <a:spLocks noChangeArrowheads="1"/>
          </p:cNvSpPr>
          <p:nvPr/>
        </p:nvSpPr>
        <p:spPr bwMode="auto">
          <a:xfrm>
            <a:off x="0" y="1905001"/>
            <a:ext cx="106219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27745" y="4724402"/>
            <a:ext cx="3098073"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550212" y="4191000"/>
            <a:ext cx="2744007"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691367" y="4876800"/>
            <a:ext cx="1416262"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1" y="2971800"/>
            <a:ext cx="619615"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1" y="3505200"/>
            <a:ext cx="619615"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1" y="4038600"/>
            <a:ext cx="619615"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1" y="4572000"/>
            <a:ext cx="619615"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hombre burbuj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hombre burbuja </Template>
  <TotalTime>15</TotalTime>
  <Words>797</Words>
  <Application>Microsoft Office PowerPoint</Application>
  <PresentationFormat>Personalizado</PresentationFormat>
  <Paragraphs>30</Paragraphs>
  <Slides>46</Slides>
  <Notes>0</Notes>
  <HiddenSlides>0</HiddenSlides>
  <MMClips>0</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hombre burbuja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2017-08-11T14:59:30Z</dcterms:created>
  <dcterms:modified xsi:type="dcterms:W3CDTF">2017-08-11T15:15:28Z</dcterms:modified>
</cp:coreProperties>
</file>