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7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s/slide71.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43" r:id="rId3"/>
    <p:sldId id="256" r:id="rId4"/>
    <p:sldId id="324" r:id="rId5"/>
    <p:sldId id="306" r:id="rId6"/>
    <p:sldId id="278" r:id="rId7"/>
    <p:sldId id="294" r:id="rId8"/>
    <p:sldId id="307" r:id="rId9"/>
    <p:sldId id="271" r:id="rId10"/>
    <p:sldId id="320" r:id="rId11"/>
    <p:sldId id="322" r:id="rId12"/>
    <p:sldId id="304" r:id="rId13"/>
    <p:sldId id="314" r:id="rId14"/>
    <p:sldId id="341" r:id="rId15"/>
    <p:sldId id="301" r:id="rId16"/>
    <p:sldId id="257" r:id="rId17"/>
    <p:sldId id="260" r:id="rId18"/>
    <p:sldId id="336" r:id="rId19"/>
    <p:sldId id="299" r:id="rId20"/>
    <p:sldId id="270" r:id="rId21"/>
    <p:sldId id="332" r:id="rId22"/>
    <p:sldId id="333" r:id="rId23"/>
    <p:sldId id="334" r:id="rId24"/>
    <p:sldId id="337" r:id="rId25"/>
    <p:sldId id="338" r:id="rId26"/>
    <p:sldId id="339" r:id="rId27"/>
    <p:sldId id="305" r:id="rId28"/>
    <p:sldId id="342" r:id="rId29"/>
    <p:sldId id="309" r:id="rId30"/>
    <p:sldId id="303" r:id="rId31"/>
    <p:sldId id="311" r:id="rId32"/>
    <p:sldId id="315" r:id="rId33"/>
    <p:sldId id="279" r:id="rId34"/>
    <p:sldId id="318" r:id="rId35"/>
    <p:sldId id="321" r:id="rId36"/>
    <p:sldId id="259" r:id="rId37"/>
    <p:sldId id="275" r:id="rId38"/>
    <p:sldId id="258" r:id="rId39"/>
    <p:sldId id="261" r:id="rId40"/>
    <p:sldId id="329" r:id="rId41"/>
    <p:sldId id="262" r:id="rId42"/>
    <p:sldId id="325" r:id="rId43"/>
    <p:sldId id="327" r:id="rId44"/>
    <p:sldId id="328" r:id="rId45"/>
    <p:sldId id="330" r:id="rId46"/>
    <p:sldId id="272" r:id="rId47"/>
    <p:sldId id="293" r:id="rId48"/>
    <p:sldId id="263" r:id="rId49"/>
    <p:sldId id="292" r:id="rId50"/>
    <p:sldId id="265" r:id="rId51"/>
    <p:sldId id="317" r:id="rId52"/>
    <p:sldId id="266" r:id="rId53"/>
    <p:sldId id="284" r:id="rId54"/>
    <p:sldId id="267" r:id="rId55"/>
    <p:sldId id="323" r:id="rId56"/>
    <p:sldId id="286" r:id="rId57"/>
    <p:sldId id="282" r:id="rId58"/>
    <p:sldId id="287" r:id="rId59"/>
    <p:sldId id="312" r:id="rId60"/>
    <p:sldId id="335" r:id="rId61"/>
    <p:sldId id="291" r:id="rId62"/>
    <p:sldId id="302" r:id="rId63"/>
    <p:sldId id="297" r:id="rId64"/>
    <p:sldId id="296" r:id="rId65"/>
    <p:sldId id="288" r:id="rId66"/>
    <p:sldId id="283" r:id="rId67"/>
    <p:sldId id="269" r:id="rId68"/>
    <p:sldId id="298" r:id="rId69"/>
    <p:sldId id="295" r:id="rId70"/>
    <p:sldId id="285" r:id="rId71"/>
    <p:sldId id="313" r:id="rId72"/>
    <p:sldId id="308" r:id="rId73"/>
    <p:sldId id="326" r:id="rId74"/>
    <p:sldId id="345" r:id="rId75"/>
    <p:sldId id="346" r:id="rId7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EeREKhuxh6kyrrq2FH9hVg==" hashData="zPtgMGjlwH0X09e8/S5Rz7y+YQs="/>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F3505"/>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717" autoAdjust="0"/>
    <p:restoredTop sz="94516" autoAdjust="0"/>
  </p:normalViewPr>
  <p:slideViewPr>
    <p:cSldViewPr>
      <p:cViewPr>
        <p:scale>
          <a:sx n="60" d="100"/>
          <a:sy n="60" d="100"/>
        </p:scale>
        <p:origin x="-1266" y="-33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13C4350-BAF2-4954-8075-D7CBC8562ADF}" type="datetimeFigureOut">
              <a:rPr lang="es-ES" smtClean="0"/>
              <a:pPr/>
              <a:t>15/08/2014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9906D1-D17C-4DA1-B699-39847811EDA0}" type="slidenum">
              <a:rPr lang="es-ES" smtClean="0"/>
              <a:pPr/>
              <a:t>‹Nº›</a:t>
            </a:fld>
            <a:endParaRPr lang="es-ES"/>
          </a:p>
        </p:txBody>
      </p:sp>
    </p:spTree>
  </p:cSld>
  <p:clrMapOvr>
    <a:masterClrMapping/>
  </p:clrMapOvr>
  <p:transition spd="slow" advTm="5000">
    <p:checke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13C4350-BAF2-4954-8075-D7CBC8562ADF}" type="datetimeFigureOut">
              <a:rPr lang="es-ES" smtClean="0"/>
              <a:pPr/>
              <a:t>15/08/2014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9906D1-D17C-4DA1-B699-39847811EDA0}" type="slidenum">
              <a:rPr lang="es-ES" smtClean="0"/>
              <a:pPr/>
              <a:t>‹Nº›</a:t>
            </a:fld>
            <a:endParaRPr lang="es-ES"/>
          </a:p>
        </p:txBody>
      </p:sp>
    </p:spTree>
  </p:cSld>
  <p:clrMapOvr>
    <a:masterClrMapping/>
  </p:clrMapOvr>
  <p:transition spd="slow" advTm="5000">
    <p:checke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13C4350-BAF2-4954-8075-D7CBC8562ADF}" type="datetimeFigureOut">
              <a:rPr lang="es-ES" smtClean="0"/>
              <a:pPr/>
              <a:t>15/08/2014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9906D1-D17C-4DA1-B699-39847811EDA0}" type="slidenum">
              <a:rPr lang="es-ES" smtClean="0"/>
              <a:pPr/>
              <a:t>‹Nº›</a:t>
            </a:fld>
            <a:endParaRPr lang="es-ES"/>
          </a:p>
        </p:txBody>
      </p:sp>
    </p:spTree>
  </p:cSld>
  <p:clrMapOvr>
    <a:masterClrMapping/>
  </p:clrMapOvr>
  <p:transition spd="slow" advTm="5000">
    <p:checke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13C4350-BAF2-4954-8075-D7CBC8562ADF}" type="datetimeFigureOut">
              <a:rPr lang="es-ES" smtClean="0"/>
              <a:pPr/>
              <a:t>15/08/2014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9906D1-D17C-4DA1-B699-39847811EDA0}" type="slidenum">
              <a:rPr lang="es-ES" smtClean="0"/>
              <a:pPr/>
              <a:t>‹Nº›</a:t>
            </a:fld>
            <a:endParaRPr lang="es-ES"/>
          </a:p>
        </p:txBody>
      </p:sp>
    </p:spTree>
  </p:cSld>
  <p:clrMapOvr>
    <a:masterClrMapping/>
  </p:clrMapOvr>
  <p:transition spd="slow" advTm="5000">
    <p:checke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13C4350-BAF2-4954-8075-D7CBC8562ADF}" type="datetimeFigureOut">
              <a:rPr lang="es-ES" smtClean="0"/>
              <a:pPr/>
              <a:t>15/08/2014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549906D1-D17C-4DA1-B699-39847811EDA0}" type="slidenum">
              <a:rPr lang="es-ES" smtClean="0"/>
              <a:pPr/>
              <a:t>‹Nº›</a:t>
            </a:fld>
            <a:endParaRPr lang="es-ES"/>
          </a:p>
        </p:txBody>
      </p:sp>
    </p:spTree>
  </p:cSld>
  <p:clrMapOvr>
    <a:masterClrMapping/>
  </p:clrMapOvr>
  <p:transition spd="slow" advTm="5000">
    <p:checke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13C4350-BAF2-4954-8075-D7CBC8562ADF}" type="datetimeFigureOut">
              <a:rPr lang="es-ES" smtClean="0"/>
              <a:pPr/>
              <a:t>15/08/2014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549906D1-D17C-4DA1-B699-39847811EDA0}" type="slidenum">
              <a:rPr lang="es-ES" smtClean="0"/>
              <a:pPr/>
              <a:t>‹Nº›</a:t>
            </a:fld>
            <a:endParaRPr lang="es-ES"/>
          </a:p>
        </p:txBody>
      </p:sp>
    </p:spTree>
  </p:cSld>
  <p:clrMapOvr>
    <a:masterClrMapping/>
  </p:clrMapOvr>
  <p:transition spd="slow" advTm="5000">
    <p:checke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13C4350-BAF2-4954-8075-D7CBC8562ADF}" type="datetimeFigureOut">
              <a:rPr lang="es-ES" smtClean="0"/>
              <a:pPr/>
              <a:t>15/08/2014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549906D1-D17C-4DA1-B699-39847811EDA0}" type="slidenum">
              <a:rPr lang="es-ES" smtClean="0"/>
              <a:pPr/>
              <a:t>‹Nº›</a:t>
            </a:fld>
            <a:endParaRPr lang="es-ES"/>
          </a:p>
        </p:txBody>
      </p:sp>
    </p:spTree>
  </p:cSld>
  <p:clrMapOvr>
    <a:masterClrMapping/>
  </p:clrMapOvr>
  <p:transition spd="slow" advTm="5000">
    <p:checke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13C4350-BAF2-4954-8075-D7CBC8562ADF}" type="datetimeFigureOut">
              <a:rPr lang="es-ES" smtClean="0"/>
              <a:pPr/>
              <a:t>15/08/2014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9906D1-D17C-4DA1-B699-39847811EDA0}" type="slidenum">
              <a:rPr lang="es-ES" smtClean="0"/>
              <a:pPr/>
              <a:t>‹Nº›</a:t>
            </a:fld>
            <a:endParaRPr lang="es-ES"/>
          </a:p>
        </p:txBody>
      </p:sp>
    </p:spTree>
  </p:cSld>
  <p:clrMapOvr>
    <a:masterClrMapping/>
  </p:clrMapOvr>
  <p:transition spd="slow" advTm="5000">
    <p:checke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13C4350-BAF2-4954-8075-D7CBC8562ADF}" type="datetimeFigureOut">
              <a:rPr lang="es-ES" smtClean="0"/>
              <a:pPr/>
              <a:t>15/08/2014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549906D1-D17C-4DA1-B699-39847811EDA0}" type="slidenum">
              <a:rPr lang="es-ES" smtClean="0"/>
              <a:pPr/>
              <a:t>‹Nº›</a:t>
            </a:fld>
            <a:endParaRPr lang="es-ES"/>
          </a:p>
        </p:txBody>
      </p:sp>
    </p:spTree>
  </p:cSld>
  <p:clrMapOvr>
    <a:masterClrMapping/>
  </p:clrMapOvr>
  <p:transition spd="slow" advTm="5000">
    <p:checke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13C4350-BAF2-4954-8075-D7CBC8562ADF}" type="datetimeFigureOut">
              <a:rPr lang="es-ES" smtClean="0"/>
              <a:pPr/>
              <a:t>15/08/2014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9906D1-D17C-4DA1-B699-39847811EDA0}" type="slidenum">
              <a:rPr lang="es-ES" smtClean="0"/>
              <a:pPr/>
              <a:t>‹Nº›</a:t>
            </a:fld>
            <a:endParaRPr lang="es-ES"/>
          </a:p>
        </p:txBody>
      </p:sp>
    </p:spTree>
  </p:cSld>
  <p:clrMapOvr>
    <a:masterClrMapping/>
  </p:clrMapOvr>
  <p:transition spd="slow" advTm="5000">
    <p:checke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13C4350-BAF2-4954-8075-D7CBC8562ADF}" type="datetimeFigureOut">
              <a:rPr lang="es-ES" smtClean="0"/>
              <a:pPr/>
              <a:t>15/08/2014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549906D1-D17C-4DA1-B699-39847811EDA0}" type="slidenum">
              <a:rPr lang="es-ES" smtClean="0"/>
              <a:pPr/>
              <a:t>‹Nº›</a:t>
            </a:fld>
            <a:endParaRPr lang="es-ES"/>
          </a:p>
        </p:txBody>
      </p:sp>
    </p:spTree>
  </p:cSld>
  <p:clrMapOvr>
    <a:masterClrMapping/>
  </p:clrMapOvr>
  <p:transition spd="slow" advTm="5000">
    <p:checke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C6FAEBE7-A6EE-4931-8224-2CB8A6C08CE4}"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13C4350-BAF2-4954-8075-D7CBC8562ADF}" type="datetimeFigureOut">
              <a:rPr lang="es-ES" smtClean="0"/>
              <a:pPr/>
              <a:t>15/08/2014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49906D1-D17C-4DA1-B699-39847811EDA0}"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checker/>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7CF87CE7-BBB4-46B5-B6BB-B17622B84C09}"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gif"/><Relationship Id="rId1" Type="http://schemas.openxmlformats.org/officeDocument/2006/relationships/slideLayout" Target="../slideLayouts/slideLayout7.xml"/><Relationship Id="rId4" Type="http://schemas.openxmlformats.org/officeDocument/2006/relationships/image" Target="../media/image4.jpeg"/></Relationships>
</file>

<file path=ppt/slides/_rels/slide74.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5"/>
          <p:cNvPicPr>
            <a:picLocks noChangeAspect="1" noChangeArrowheads="1" noCrop="1"/>
          </p:cNvPicPr>
          <p:nvPr/>
        </p:nvPicPr>
        <p:blipFill>
          <a:blip r:embed="rId3"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pic>
        <p:nvPicPr>
          <p:cNvPr id="13316" name="Picture 8"/>
          <p:cNvPicPr>
            <a:picLocks noChangeAspect="1" noChangeArrowheads="1"/>
          </p:cNvPicPr>
          <p:nvPr/>
        </p:nvPicPr>
        <p:blipFill>
          <a:blip r:embed="rId4" cstate="print"/>
          <a:srcRect/>
          <a:stretch>
            <a:fillRect/>
          </a:stretch>
        </p:blipFill>
        <p:spPr bwMode="auto">
          <a:xfrm>
            <a:off x="214313" y="285750"/>
            <a:ext cx="1025525" cy="723900"/>
          </a:xfrm>
          <a:prstGeom prst="rect">
            <a:avLst/>
          </a:prstGeom>
          <a:noFill/>
          <a:ln w="9525">
            <a:noFill/>
            <a:round/>
            <a:headEnd/>
            <a:tailEnd/>
          </a:ln>
        </p:spPr>
      </p:pic>
      <p:pic>
        <p:nvPicPr>
          <p:cNvPr id="13317" name="Image 2" descr="swirlrainbw3.gif"/>
          <p:cNvPicPr>
            <a:picLocks noChangeAspect="1"/>
          </p:cNvPicPr>
          <p:nvPr/>
        </p:nvPicPr>
        <p:blipFill>
          <a:blip r:embed="rId5" cstate="print"/>
          <a:srcRect/>
          <a:stretch>
            <a:fillRect/>
          </a:stretch>
        </p:blipFill>
        <p:spPr bwMode="auto">
          <a:xfrm rot="10800000">
            <a:off x="0" y="0"/>
            <a:ext cx="9144000" cy="69850"/>
          </a:xfrm>
          <a:prstGeom prst="rect">
            <a:avLst/>
          </a:prstGeom>
          <a:noFill/>
          <a:ln w="9525">
            <a:noFill/>
            <a:miter lim="800000"/>
            <a:headEnd/>
            <a:tailEnd/>
          </a:ln>
        </p:spPr>
      </p:pic>
      <p:pic>
        <p:nvPicPr>
          <p:cNvPr id="13318" name="Image 2" descr="swirlrainbw3.gif"/>
          <p:cNvPicPr>
            <a:picLocks noChangeAspect="1"/>
          </p:cNvPicPr>
          <p:nvPr/>
        </p:nvPicPr>
        <p:blipFill>
          <a:blip r:embed="rId5" cstate="print"/>
          <a:srcRect/>
          <a:stretch>
            <a:fillRect/>
          </a:stretch>
        </p:blipFill>
        <p:spPr bwMode="auto">
          <a:xfrm rot="10800000">
            <a:off x="0" y="6788150"/>
            <a:ext cx="9144000" cy="69850"/>
          </a:xfrm>
          <a:prstGeom prst="rect">
            <a:avLst/>
          </a:prstGeom>
          <a:noFill/>
          <a:ln w="9525">
            <a:noFill/>
            <a:miter lim="800000"/>
            <a:headEnd/>
            <a:tailEnd/>
          </a:ln>
        </p:spPr>
      </p:pic>
      <p:pic>
        <p:nvPicPr>
          <p:cNvPr id="13319" name="Image 2" descr="swirlrainbw3.gif"/>
          <p:cNvPicPr>
            <a:picLocks noChangeAspect="1"/>
          </p:cNvPicPr>
          <p:nvPr/>
        </p:nvPicPr>
        <p:blipFill>
          <a:blip r:embed="rId5"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3320" name="Image 2" descr="swirlrainbw3.gif"/>
          <p:cNvPicPr>
            <a:picLocks noChangeAspect="1"/>
          </p:cNvPicPr>
          <p:nvPr/>
        </p:nvPicPr>
        <p:blipFill>
          <a:blip r:embed="rId5"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3321" name="Picture 2" descr="CARA"/>
          <p:cNvPicPr>
            <a:picLocks noChangeAspect="1" noChangeArrowheads="1"/>
          </p:cNvPicPr>
          <p:nvPr/>
        </p:nvPicPr>
        <p:blipFill>
          <a:blip r:embed="rId6" cstate="print"/>
          <a:srcRect/>
          <a:stretch>
            <a:fillRect/>
          </a:stretch>
        </p:blipFill>
        <p:spPr bwMode="auto">
          <a:xfrm>
            <a:off x="214313" y="5500688"/>
            <a:ext cx="1000125" cy="1052512"/>
          </a:xfrm>
          <a:prstGeom prst="rect">
            <a:avLst/>
          </a:prstGeom>
          <a:noFill/>
          <a:ln w="38100">
            <a:solidFill>
              <a:srgbClr val="1CDEF8"/>
            </a:solidFill>
            <a:miter lim="800000"/>
            <a:headEnd/>
            <a:tailEnd/>
          </a:ln>
        </p:spPr>
      </p:pic>
      <p:sp>
        <p:nvSpPr>
          <p:cNvPr id="15" name="14 Rectángulo"/>
          <p:cNvSpPr/>
          <p:nvPr/>
        </p:nvSpPr>
        <p:spPr>
          <a:xfrm>
            <a:off x="1071538" y="6000768"/>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6F3505"/>
                </a:solid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solidFill>
                  <a:srgbClr val="6F3505"/>
                </a:solidFill>
                <a:effectLst>
                  <a:outerShdw dist="35921" dir="2700000" algn="ctr" rotWithShape="0">
                    <a:schemeClr val="folHlink">
                      <a:alpha val="80000"/>
                    </a:schemeClr>
                  </a:outerShdw>
                </a:effectLst>
                <a:latin typeface="Snap ITC"/>
                <a:cs typeface="+mn-cs"/>
              </a:rPr>
              <a:t>LUIS</a:t>
            </a:r>
          </a:p>
        </p:txBody>
      </p:sp>
      <p:sp>
        <p:nvSpPr>
          <p:cNvPr id="9" name="8 Rectángulo"/>
          <p:cNvSpPr/>
          <p:nvPr/>
        </p:nvSpPr>
        <p:spPr>
          <a:xfrm>
            <a:off x="755576" y="980728"/>
            <a:ext cx="7488832" cy="4524315"/>
          </a:xfrm>
          <a:prstGeom prst="rect">
            <a:avLst/>
          </a:prstGeom>
        </p:spPr>
        <p:txBody>
          <a:bodyPr wrap="square">
            <a:spAutoFit/>
          </a:bodyPr>
          <a:lstStyle/>
          <a:p>
            <a:pPr algn="ctr"/>
            <a:r>
              <a:rPr lang="es-ES" sz="7200" b="1" i="1" dirty="0" smtClean="0">
                <a:solidFill>
                  <a:srgbClr val="6F3505"/>
                </a:solidFill>
                <a:effectLst>
                  <a:glow rad="228600">
                    <a:schemeClr val="accent1">
                      <a:satMod val="175000"/>
                      <a:alpha val="40000"/>
                    </a:schemeClr>
                  </a:glow>
                </a:effectLst>
                <a:latin typeface="Bauhaus 93" pitchFamily="82" charset="0"/>
              </a:rPr>
              <a:t>¿Existe el riesgo real de una epidemia global de Ébola?</a:t>
            </a:r>
            <a:endParaRPr lang="es-ES" sz="7200" i="1" dirty="0">
              <a:solidFill>
                <a:srgbClr val="6F3505"/>
              </a:solidFill>
              <a:effectLst>
                <a:glow rad="228600">
                  <a:schemeClr val="accent1">
                    <a:satMod val="175000"/>
                    <a:alpha val="40000"/>
                  </a:schemeClr>
                </a:glow>
              </a:effectLst>
              <a:latin typeface="Bauhaus 93" pitchFamily="82" charset="0"/>
            </a:endParaRPr>
          </a:p>
        </p:txBody>
      </p:sp>
    </p:spTree>
  </p:cSld>
  <p:clrMapOvr>
    <a:masterClrMapping/>
  </p:clrMapOvr>
  <p:transition spd="slow" advTm="11000">
    <p:checker/>
    <p:sndAc>
      <p:stSnd loop="1">
        <p:snd r:embed="rId2" name="ernesto cortazar - dying of love[1].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sp>
        <p:nvSpPr>
          <p:cNvPr id="4" name="3 Rectángulo"/>
          <p:cNvSpPr/>
          <p:nvPr/>
        </p:nvSpPr>
        <p:spPr>
          <a:xfrm>
            <a:off x="683568" y="5517233"/>
            <a:ext cx="7704856" cy="1340768"/>
          </a:xfrm>
          <a:prstGeom prst="rect">
            <a:avLst/>
          </a:prstGeom>
          <a:ln>
            <a:noFill/>
          </a:ln>
        </p:spPr>
        <p:txBody>
          <a:bodyPr wrap="square">
            <a:spAutoFit/>
          </a:bodyPr>
          <a:lstStyle/>
          <a:p>
            <a:pPr algn="ctr"/>
            <a:r>
              <a:rPr lang="es-ES" sz="4000" b="1" i="1" dirty="0" smtClean="0">
                <a:solidFill>
                  <a:srgbClr val="6F3505"/>
                </a:solidFill>
              </a:rPr>
              <a:t>El factor miedo: ¿por qué le tememos tanto al Ébola?</a:t>
            </a:r>
            <a:endParaRPr lang="es-ES" sz="4000" b="1" i="1" dirty="0">
              <a:solidFill>
                <a:srgbClr val="6F3505"/>
              </a:solidFill>
            </a:endParaRPr>
          </a:p>
        </p:txBody>
      </p:sp>
      <p:pic>
        <p:nvPicPr>
          <p:cNvPr id="5" name="Picture 2" descr="C:\Documents and Settings\Dell\Escritorio\untitled.bmp"/>
          <p:cNvPicPr>
            <a:picLocks noChangeAspect="1" noChangeArrowheads="1"/>
          </p:cNvPicPr>
          <p:nvPr/>
        </p:nvPicPr>
        <p:blipFill>
          <a:blip r:embed="rId3" cstate="print"/>
          <a:srcRect/>
          <a:stretch>
            <a:fillRect/>
          </a:stretch>
        </p:blipFill>
        <p:spPr bwMode="auto">
          <a:xfrm>
            <a:off x="0" y="0"/>
            <a:ext cx="9409644" cy="5301208"/>
          </a:xfrm>
          <a:prstGeom prst="rect">
            <a:avLst/>
          </a:prstGeom>
          <a:noFill/>
        </p:spPr>
      </p:pic>
    </p:spTree>
  </p:cSld>
  <p:clrMapOvr>
    <a:masterClrMapping/>
  </p:clrMapOvr>
  <p:transition spd="slow" advTm="10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ebola-ampolla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p:spPr>
      </p:pic>
      <p:pic>
        <p:nvPicPr>
          <p:cNvPr id="2050" name="Picture 2" descr="C:\Documents and Settings\Dell\Escritorio\Ebola-africa.jpg"/>
          <p:cNvPicPr>
            <a:picLocks noChangeAspect="1" noChangeArrowheads="1"/>
          </p:cNvPicPr>
          <p:nvPr/>
        </p:nvPicPr>
        <p:blipFill>
          <a:blip r:embed="rId3" cstate="print"/>
          <a:srcRect/>
          <a:stretch>
            <a:fillRect/>
          </a:stretch>
        </p:blipFill>
        <p:spPr bwMode="auto">
          <a:xfrm>
            <a:off x="1979712" y="332656"/>
            <a:ext cx="4988416" cy="6212618"/>
          </a:xfrm>
          <a:prstGeom prst="rect">
            <a:avLst/>
          </a:prstGeom>
          <a:noFill/>
        </p:spPr>
      </p:pic>
    </p:spTree>
  </p:cSld>
  <p:clrMapOvr>
    <a:masterClrMapping/>
  </p:clrMapOvr>
  <p:transition spd="slow" advTm="5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ebola.jpg"/>
          <p:cNvPicPr>
            <a:picLocks noChangeAspect="1" noChangeArrowheads="1"/>
          </p:cNvPicPr>
          <p:nvPr/>
        </p:nvPicPr>
        <p:blipFill>
          <a:blip r:embed="rId2" cstate="print"/>
          <a:srcRect/>
          <a:stretch>
            <a:fillRect/>
          </a:stretch>
        </p:blipFill>
        <p:spPr bwMode="auto">
          <a:xfrm>
            <a:off x="0" y="0"/>
            <a:ext cx="9195388" cy="6858000"/>
          </a:xfrm>
          <a:prstGeom prst="rect">
            <a:avLst/>
          </a:prstGeom>
          <a:noFill/>
        </p:spPr>
      </p:pic>
      <p:sp>
        <p:nvSpPr>
          <p:cNvPr id="2" name="1 Rectángulo"/>
          <p:cNvSpPr/>
          <p:nvPr/>
        </p:nvSpPr>
        <p:spPr>
          <a:xfrm>
            <a:off x="755576" y="5445224"/>
            <a:ext cx="2977097" cy="830997"/>
          </a:xfrm>
          <a:prstGeom prst="rect">
            <a:avLst/>
          </a:prstGeom>
        </p:spPr>
        <p:txBody>
          <a:bodyPr wrap="none">
            <a:spAutoFit/>
          </a:bodyPr>
          <a:lstStyle/>
          <a:p>
            <a:r>
              <a:rPr lang="es-ES" sz="4800" b="1" dirty="0" smtClean="0"/>
              <a:t>Ébola virus</a:t>
            </a:r>
            <a:endParaRPr lang="es-ES" sz="4800" b="1" dirty="0"/>
          </a:p>
        </p:txBody>
      </p:sp>
    </p:spTree>
  </p:cSld>
  <p:clrMapOvr>
    <a:masterClrMapping/>
  </p:clrMapOvr>
  <p:transition spd="slow" advTm="5000">
    <p:checke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71102.jpg"/>
          <p:cNvPicPr>
            <a:picLocks noChangeAspect="1" noChangeArrowheads="1"/>
          </p:cNvPicPr>
          <p:nvPr/>
        </p:nvPicPr>
        <p:blipFill>
          <a:blip r:embed="rId2" cstate="print"/>
          <a:srcRect/>
          <a:stretch>
            <a:fillRect/>
          </a:stretch>
        </p:blipFill>
        <p:spPr bwMode="auto">
          <a:xfrm>
            <a:off x="0" y="0"/>
            <a:ext cx="9544819" cy="6858000"/>
          </a:xfrm>
          <a:prstGeom prst="rect">
            <a:avLst/>
          </a:prstGeom>
          <a:noFill/>
        </p:spPr>
      </p:pic>
      <p:sp>
        <p:nvSpPr>
          <p:cNvPr id="3" name="2 Rectángulo"/>
          <p:cNvSpPr/>
          <p:nvPr/>
        </p:nvSpPr>
        <p:spPr>
          <a:xfrm>
            <a:off x="2553734" y="476672"/>
            <a:ext cx="6590266" cy="523220"/>
          </a:xfrm>
          <a:prstGeom prst="rect">
            <a:avLst/>
          </a:prstGeom>
        </p:spPr>
        <p:txBody>
          <a:bodyPr wrap="none">
            <a:spAutoFit/>
          </a:bodyPr>
          <a:lstStyle/>
          <a:p>
            <a:pPr lvl="0" fontAlgn="base">
              <a:spcBef>
                <a:spcPct val="0"/>
              </a:spcBef>
              <a:spcAft>
                <a:spcPct val="0"/>
              </a:spcAft>
            </a:pPr>
            <a:r>
              <a:rPr lang="es-ES" sz="2800" b="1" i="1" dirty="0" smtClean="0">
                <a:solidFill>
                  <a:srgbClr val="FFFF00"/>
                </a:solidFill>
                <a:latin typeface="Open Sans Condensed"/>
              </a:rPr>
              <a:t>El virus del Ébola, un enemigo mortal</a:t>
            </a:r>
          </a:p>
        </p:txBody>
      </p:sp>
    </p:spTree>
  </p:cSld>
  <p:clrMapOvr>
    <a:masterClrMapping/>
  </p:clrMapOvr>
  <p:transition spd="slow" advTm="8000">
    <p:checke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EBOLA_ecology_800px-640x494.jpg"/>
          <p:cNvPicPr>
            <a:picLocks noChangeAspect="1" noChangeArrowheads="1"/>
          </p:cNvPicPr>
          <p:nvPr/>
        </p:nvPicPr>
        <p:blipFill>
          <a:blip r:embed="rId2" cstate="print"/>
          <a:srcRect/>
          <a:stretch>
            <a:fillRect/>
          </a:stretch>
        </p:blipFill>
        <p:spPr bwMode="auto">
          <a:xfrm>
            <a:off x="0" y="-1"/>
            <a:ext cx="9144000" cy="7058025"/>
          </a:xfrm>
          <a:prstGeom prst="rect">
            <a:avLst/>
          </a:prstGeom>
          <a:noFill/>
        </p:spPr>
      </p:pic>
    </p:spTree>
  </p:cSld>
  <p:clrMapOvr>
    <a:masterClrMapping/>
  </p:clrMapOvr>
  <p:transition spd="slow" advTm="10000">
    <p:checke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enfermo-de-ebola.jpg"/>
          <p:cNvPicPr>
            <a:picLocks noChangeAspect="1" noChangeArrowheads="1"/>
          </p:cNvPicPr>
          <p:nvPr/>
        </p:nvPicPr>
        <p:blipFill>
          <a:blip r:embed="rId2" cstate="print"/>
          <a:srcRect/>
          <a:stretch>
            <a:fillRect/>
          </a:stretch>
        </p:blipFill>
        <p:spPr bwMode="auto">
          <a:xfrm>
            <a:off x="0" y="0"/>
            <a:ext cx="9595424" cy="6858000"/>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ebola 2.jpeg"/>
          <p:cNvPicPr>
            <a:picLocks noChangeAspect="1" noChangeArrowheads="1"/>
          </p:cNvPicPr>
          <p:nvPr/>
        </p:nvPicPr>
        <p:blipFill>
          <a:blip r:embed="rId2" cstate="print"/>
          <a:srcRect b="4397"/>
          <a:stretch>
            <a:fillRect/>
          </a:stretch>
        </p:blipFill>
        <p:spPr bwMode="auto">
          <a:xfrm>
            <a:off x="0" y="0"/>
            <a:ext cx="9144000" cy="6858000"/>
          </a:xfrm>
          <a:prstGeom prst="rect">
            <a:avLst/>
          </a:prstGeom>
          <a:noFill/>
        </p:spPr>
      </p:pic>
    </p:spTree>
  </p:cSld>
  <p:clrMapOvr>
    <a:masterClrMapping/>
  </p:clrMapOvr>
  <p:transition spd="slow" advTm="8000">
    <p:checke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veonoticia-ebola--interna"/>
          <p:cNvPicPr>
            <a:picLocks noChangeAspect="1" noChangeArrowheads="1"/>
          </p:cNvPicPr>
          <p:nvPr/>
        </p:nvPicPr>
        <p:blipFill>
          <a:blip r:embed="rId2" cstate="print"/>
          <a:srcRect/>
          <a:stretch>
            <a:fillRect/>
          </a:stretch>
        </p:blipFill>
        <p:spPr bwMode="auto">
          <a:xfrm>
            <a:off x="-1" y="0"/>
            <a:ext cx="9144001" cy="6858000"/>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pic>
        <p:nvPicPr>
          <p:cNvPr id="62466" name="Picture 2" descr="C:\Documents and Settings\Dell\Escritorio\ebola%20outbreaks.jpg"/>
          <p:cNvPicPr>
            <a:picLocks noChangeAspect="1" noChangeArrowheads="1"/>
          </p:cNvPicPr>
          <p:nvPr/>
        </p:nvPicPr>
        <p:blipFill>
          <a:blip r:embed="rId3" cstate="print"/>
          <a:srcRect/>
          <a:stretch>
            <a:fillRect/>
          </a:stretch>
        </p:blipFill>
        <p:spPr bwMode="auto">
          <a:xfrm>
            <a:off x="1835696" y="309310"/>
            <a:ext cx="5520203" cy="5928002"/>
          </a:xfrm>
          <a:prstGeom prst="rect">
            <a:avLst/>
          </a:prstGeom>
          <a:noFill/>
        </p:spPr>
      </p:pic>
    </p:spTree>
  </p:cSld>
  <p:clrMapOvr>
    <a:masterClrMapping/>
  </p:clrMapOvr>
  <p:transition spd="slow" advTm="8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ebola-hemorrhagic-fever.jpg"/>
          <p:cNvPicPr>
            <a:picLocks noChangeAspect="1" noChangeArrowheads="1"/>
          </p:cNvPicPr>
          <p:nvPr/>
        </p:nvPicPr>
        <p:blipFill>
          <a:blip r:embed="rId2" cstate="print"/>
          <a:srcRect/>
          <a:stretch>
            <a:fillRect/>
          </a:stretch>
        </p:blipFill>
        <p:spPr bwMode="auto">
          <a:xfrm>
            <a:off x="0" y="0"/>
            <a:ext cx="9294876" cy="6858000"/>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ebola-estrategia-oms-ebola-estrategia-oms-667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8000">
    <p:checke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pic>
        <p:nvPicPr>
          <p:cNvPr id="59395" name="Picture 3" descr="C:\Documents and Settings\Dell\Escritorio\OMS-300x278.png"/>
          <p:cNvPicPr>
            <a:picLocks noChangeAspect="1" noChangeArrowheads="1"/>
          </p:cNvPicPr>
          <p:nvPr/>
        </p:nvPicPr>
        <p:blipFill>
          <a:blip r:embed="rId3" cstate="print"/>
          <a:srcRect/>
          <a:stretch>
            <a:fillRect/>
          </a:stretch>
        </p:blipFill>
        <p:spPr bwMode="auto">
          <a:xfrm>
            <a:off x="899592" y="0"/>
            <a:ext cx="7400719" cy="6858000"/>
          </a:xfrm>
          <a:prstGeom prst="rect">
            <a:avLst/>
          </a:prstGeom>
          <a:noFill/>
        </p:spPr>
      </p:pic>
    </p:spTree>
  </p:cSld>
  <p:clrMapOvr>
    <a:masterClrMapping/>
  </p:clrMapOvr>
  <p:transition spd="slow" advTm="5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sp>
        <p:nvSpPr>
          <p:cNvPr id="2" name="1 Rectángulo"/>
          <p:cNvSpPr/>
          <p:nvPr/>
        </p:nvSpPr>
        <p:spPr>
          <a:xfrm>
            <a:off x="1763688" y="5661248"/>
            <a:ext cx="5904656" cy="1200329"/>
          </a:xfrm>
          <a:prstGeom prst="rect">
            <a:avLst/>
          </a:prstGeom>
        </p:spPr>
        <p:txBody>
          <a:bodyPr wrap="square">
            <a:spAutoFit/>
          </a:bodyPr>
          <a:lstStyle/>
          <a:p>
            <a:pPr algn="ctr"/>
            <a:r>
              <a:rPr lang="es-ES" sz="3600" b="1" i="1" dirty="0" smtClean="0">
                <a:solidFill>
                  <a:srgbClr val="6F3505"/>
                </a:solidFill>
              </a:rPr>
              <a:t>El actual brote es el mayor del que se tiene registro.</a:t>
            </a:r>
            <a:endParaRPr lang="es-ES" sz="3600" b="1" i="1" dirty="0">
              <a:solidFill>
                <a:srgbClr val="6F3505"/>
              </a:solidFill>
            </a:endParaRPr>
          </a:p>
        </p:txBody>
      </p:sp>
      <p:pic>
        <p:nvPicPr>
          <p:cNvPr id="13315" name="Picture 3" descr="C:\Documents and Settings\Dell\Escritorio\140809200230_sp_ebola_624x351_bbc_nocredit.jpg"/>
          <p:cNvPicPr>
            <a:picLocks noChangeAspect="1" noChangeArrowheads="1"/>
          </p:cNvPicPr>
          <p:nvPr/>
        </p:nvPicPr>
        <p:blipFill>
          <a:blip r:embed="rId3" cstate="print"/>
          <a:srcRect/>
          <a:stretch>
            <a:fillRect/>
          </a:stretch>
        </p:blipFill>
        <p:spPr bwMode="auto">
          <a:xfrm>
            <a:off x="0" y="0"/>
            <a:ext cx="9424370" cy="5301208"/>
          </a:xfrm>
          <a:prstGeom prst="rect">
            <a:avLst/>
          </a:prstGeom>
          <a:noFill/>
        </p:spPr>
      </p:pic>
    </p:spTree>
  </p:cSld>
  <p:clrMapOvr>
    <a:masterClrMapping/>
  </p:clrMapOvr>
  <p:transition spd="slow" advTm="9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sp>
        <p:nvSpPr>
          <p:cNvPr id="2" name="1 Rectángulo"/>
          <p:cNvSpPr/>
          <p:nvPr/>
        </p:nvSpPr>
        <p:spPr>
          <a:xfrm>
            <a:off x="809328" y="1052736"/>
            <a:ext cx="7579096" cy="5509200"/>
          </a:xfrm>
          <a:prstGeom prst="rect">
            <a:avLst/>
          </a:prstGeom>
        </p:spPr>
        <p:txBody>
          <a:bodyPr wrap="square">
            <a:spAutoFit/>
          </a:bodyPr>
          <a:lstStyle/>
          <a:p>
            <a:pPr algn="ctr"/>
            <a:r>
              <a:rPr lang="es-ES" sz="3200" b="1" i="1" dirty="0" smtClean="0">
                <a:solidFill>
                  <a:srgbClr val="6F3505"/>
                </a:solidFill>
              </a:rPr>
              <a:t>El actual brote de Ébola en África está en los titulares de noticias en muchas partes del mundo. Pero, ¿cuál es la razón para que, entre tantas enfermedades mortales, sea específicamente el Ébola el que produce tanto miedo? Esa es la pregunta a la que responde en este artículo para la BBC el doctor Seth Berkley, director ejecutivo de la Alianza GAVI, una asociación dedicada a mejorar el acceso a inmunización en los países pobres.</a:t>
            </a:r>
            <a:endParaRPr lang="es-ES" sz="3200" b="1" dirty="0">
              <a:solidFill>
                <a:srgbClr val="6F3505"/>
              </a:solidFill>
            </a:endParaRPr>
          </a:p>
        </p:txBody>
      </p:sp>
    </p:spTree>
  </p:cSld>
  <p:clrMapOvr>
    <a:masterClrMapping/>
  </p:clrMapOvr>
  <p:transition spd="slow" advTm="21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ebola-incubacion-ebola-incubacion-6678.jpg"/>
          <p:cNvPicPr>
            <a:picLocks noChangeAspect="1" noChangeArrowheads="1"/>
          </p:cNvPicPr>
          <p:nvPr/>
        </p:nvPicPr>
        <p:blipFill>
          <a:blip r:embed="rId2" cstate="print"/>
          <a:srcRect/>
          <a:stretch>
            <a:fillRect/>
          </a:stretch>
        </p:blipFill>
        <p:spPr bwMode="auto">
          <a:xfrm>
            <a:off x="0" y="0"/>
            <a:ext cx="9144000" cy="6877705"/>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C:\Documents and Settings\Dell\Escritorio\ebola-hand1-500x327.jpg"/>
          <p:cNvPicPr>
            <a:picLocks noChangeAspect="1" noChangeArrowheads="1"/>
          </p:cNvPicPr>
          <p:nvPr/>
        </p:nvPicPr>
        <p:blipFill>
          <a:blip r:embed="rId2" cstate="print"/>
          <a:srcRect/>
          <a:stretch>
            <a:fillRect/>
          </a:stretch>
        </p:blipFill>
        <p:spPr bwMode="auto">
          <a:xfrm>
            <a:off x="0" y="0"/>
            <a:ext cx="9206862" cy="6858000"/>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sp>
        <p:nvSpPr>
          <p:cNvPr id="2" name="1 Rectángulo"/>
          <p:cNvSpPr/>
          <p:nvPr/>
        </p:nvSpPr>
        <p:spPr>
          <a:xfrm>
            <a:off x="611560" y="620688"/>
            <a:ext cx="7992888" cy="5632311"/>
          </a:xfrm>
          <a:prstGeom prst="rect">
            <a:avLst/>
          </a:prstGeom>
        </p:spPr>
        <p:txBody>
          <a:bodyPr wrap="square">
            <a:spAutoFit/>
          </a:bodyPr>
          <a:lstStyle/>
          <a:p>
            <a:pPr algn="ctr"/>
            <a:r>
              <a:rPr lang="es-ES" sz="2400" b="1" i="1" dirty="0" smtClean="0">
                <a:solidFill>
                  <a:srgbClr val="6F3505"/>
                </a:solidFill>
              </a:rPr>
              <a:t>En cuestión de días puede tornarse rápidamente en algo más exótico y alarmante: vómito con diarrea, seguido por sangrado en las encías, nariz y el tracto gastrointestinal.</a:t>
            </a:r>
          </a:p>
          <a:p>
            <a:pPr algn="ctr"/>
            <a:r>
              <a:rPr lang="es-ES" sz="2400" b="1" i="1" dirty="0" smtClean="0">
                <a:solidFill>
                  <a:srgbClr val="6F3505"/>
                </a:solidFill>
              </a:rPr>
              <a:t>La muerte llega ya sea por fallo de órganos vitales o presión arterial baja por extrema pérdida de fluidos.</a:t>
            </a:r>
          </a:p>
          <a:p>
            <a:pPr algn="ctr"/>
            <a:r>
              <a:rPr lang="es-ES" sz="2400" b="1" i="1" dirty="0" smtClean="0">
                <a:solidFill>
                  <a:srgbClr val="6F3505"/>
                </a:solidFill>
              </a:rPr>
              <a:t>Estas descripciones tan aterradoras han estado presentes en los medios de comunicación últimamente.</a:t>
            </a:r>
          </a:p>
          <a:p>
            <a:pPr algn="ctr"/>
            <a:r>
              <a:rPr lang="es-ES" sz="2400" b="1" i="1" dirty="0" smtClean="0">
                <a:solidFill>
                  <a:srgbClr val="6F3505"/>
                </a:solidFill>
              </a:rPr>
              <a:t>Sin embargo, en este caso no estoy hablando de </a:t>
            </a:r>
            <a:r>
              <a:rPr lang="es-ES" sz="2400" b="1" i="1" dirty="0" err="1" smtClean="0">
                <a:solidFill>
                  <a:srgbClr val="6F3505"/>
                </a:solidFill>
              </a:rPr>
              <a:t>ébola</a:t>
            </a:r>
            <a:r>
              <a:rPr lang="es-ES" sz="2400" b="1" i="1" dirty="0" smtClean="0">
                <a:solidFill>
                  <a:srgbClr val="6F3505"/>
                </a:solidFill>
              </a:rPr>
              <a:t> sino del síndrome de choque por dengue, una forma extrema de la fiebre del dengue, una enfermedad transmitida por mosquitos que casi nunca está en las noticias.</a:t>
            </a:r>
          </a:p>
          <a:p>
            <a:pPr algn="ctr"/>
            <a:r>
              <a:rPr lang="es-ES" sz="2400" b="1" i="1" dirty="0" smtClean="0">
                <a:solidFill>
                  <a:srgbClr val="6F3505"/>
                </a:solidFill>
              </a:rPr>
              <a:t>El </a:t>
            </a:r>
            <a:r>
              <a:rPr lang="es-ES" sz="2400" b="1" i="1" dirty="0" err="1" smtClean="0">
                <a:solidFill>
                  <a:srgbClr val="6F3505"/>
                </a:solidFill>
              </a:rPr>
              <a:t>ébola</a:t>
            </a:r>
            <a:r>
              <a:rPr lang="es-ES" sz="2400" b="1" i="1" dirty="0" smtClean="0">
                <a:solidFill>
                  <a:srgbClr val="6F3505"/>
                </a:solidFill>
              </a:rPr>
              <a:t> es sin duda una dolencia verdaderamente horrible, pero hay muchas otras malas que matan a más gente.</a:t>
            </a:r>
          </a:p>
          <a:p>
            <a:pPr algn="ctr"/>
            <a:r>
              <a:rPr lang="es-ES" sz="2400" b="1" i="1" dirty="0" smtClean="0">
                <a:solidFill>
                  <a:srgbClr val="6F3505"/>
                </a:solidFill>
              </a:rPr>
              <a:t>Entonces, ¿por qué es que el </a:t>
            </a:r>
            <a:r>
              <a:rPr lang="es-ES" sz="2400" b="1" i="1" dirty="0" err="1" smtClean="0">
                <a:solidFill>
                  <a:srgbClr val="6F3505"/>
                </a:solidFill>
              </a:rPr>
              <a:t>ébola</a:t>
            </a:r>
            <a:r>
              <a:rPr lang="es-ES" sz="2400" b="1" i="1" dirty="0" smtClean="0">
                <a:solidFill>
                  <a:srgbClr val="6F3505"/>
                </a:solidFill>
              </a:rPr>
              <a:t> llega a los titulares y las otras no?</a:t>
            </a:r>
            <a:endParaRPr lang="es-ES" sz="2400" b="1" i="1" dirty="0">
              <a:solidFill>
                <a:srgbClr val="6F3505"/>
              </a:solidFill>
            </a:endParaRPr>
          </a:p>
        </p:txBody>
      </p:sp>
    </p:spTree>
  </p:cSld>
  <p:clrMapOvr>
    <a:masterClrMapping/>
  </p:clrMapOvr>
  <p:transition spd="slow" advTm="41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ebola-sintomas-ebola-sintomas-6684.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check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ebola-contagio-ebola-contagio-6672.jpg"/>
          <p:cNvPicPr>
            <a:picLocks noChangeAspect="1" noChangeArrowheads="1"/>
          </p:cNvPicPr>
          <p:nvPr/>
        </p:nvPicPr>
        <p:blipFill>
          <a:blip r:embed="rId2" cstate="print"/>
          <a:srcRect/>
          <a:stretch>
            <a:fillRect/>
          </a:stretch>
        </p:blipFill>
        <p:spPr bwMode="auto">
          <a:xfrm>
            <a:off x="0" y="0"/>
            <a:ext cx="9144000" cy="6935262"/>
          </a:xfrm>
          <a:prstGeom prst="rect">
            <a:avLst/>
          </a:prstGeom>
          <a:noFill/>
        </p:spPr>
      </p:pic>
    </p:spTree>
  </p:cSld>
  <p:clrMapOvr>
    <a:masterClrMapping/>
  </p:clrMapOvr>
  <p:transition spd="slow" advTm="5000">
    <p:check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ebola-identificacion-ebola-identificacion-6676.jpg"/>
          <p:cNvPicPr>
            <a:picLocks noChangeAspect="1" noChangeArrowheads="1"/>
          </p:cNvPicPr>
          <p:nvPr/>
        </p:nvPicPr>
        <p:blipFill>
          <a:blip r:embed="rId2" cstate="print"/>
          <a:srcRect/>
          <a:stretch>
            <a:fillRect/>
          </a:stretch>
        </p:blipFill>
        <p:spPr bwMode="auto">
          <a:xfrm>
            <a:off x="0" y="0"/>
            <a:ext cx="9144000" cy="7245424"/>
          </a:xfrm>
          <a:prstGeom prst="rect">
            <a:avLst/>
          </a:prstGeom>
          <a:noFill/>
        </p:spPr>
      </p:pic>
    </p:spTree>
  </p:cSld>
  <p:clrMapOvr>
    <a:masterClrMapping/>
  </p:clrMapOvr>
  <p:transition spd="slow" advTm="5000">
    <p:check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pic>
        <p:nvPicPr>
          <p:cNvPr id="6146" name="Picture 2" descr="C:\Documents and Settings\Dell\Escritorio\Ebola_TINIMA20140325_0886_18.jpg"/>
          <p:cNvPicPr>
            <a:picLocks noChangeAspect="1" noChangeArrowheads="1"/>
          </p:cNvPicPr>
          <p:nvPr/>
        </p:nvPicPr>
        <p:blipFill>
          <a:blip r:embed="rId3" cstate="print"/>
          <a:srcRect/>
          <a:stretch>
            <a:fillRect/>
          </a:stretch>
        </p:blipFill>
        <p:spPr bwMode="auto">
          <a:xfrm>
            <a:off x="611560" y="1052736"/>
            <a:ext cx="7903606" cy="4437112"/>
          </a:xfrm>
          <a:prstGeom prst="rect">
            <a:avLst/>
          </a:prstGeom>
          <a:noFill/>
        </p:spPr>
      </p:pic>
    </p:spTree>
  </p:cSld>
  <p:clrMapOvr>
    <a:masterClrMapping/>
  </p:clrMapOvr>
  <p:transition spd="slow" advTm="5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ebola-prevencion-ebola-prevencion-6682.jpg"/>
          <p:cNvPicPr>
            <a:picLocks noChangeAspect="1" noChangeArrowheads="1"/>
          </p:cNvPicPr>
          <p:nvPr/>
        </p:nvPicPr>
        <p:blipFill>
          <a:blip r:embed="rId2" cstate="print"/>
          <a:srcRect/>
          <a:stretch>
            <a:fillRect/>
          </a:stretch>
        </p:blipFill>
        <p:spPr bwMode="auto">
          <a:xfrm>
            <a:off x="0" y="-450980"/>
            <a:ext cx="9144000" cy="7308980"/>
          </a:xfrm>
          <a:prstGeom prst="rect">
            <a:avLst/>
          </a:prstGeom>
          <a:noFill/>
        </p:spPr>
      </p:pic>
    </p:spTree>
  </p:cSld>
  <p:clrMapOvr>
    <a:masterClrMapping/>
  </p:clrMapOvr>
  <p:transition spd="slow" advTm="5000">
    <p:check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ebola-2.jpg"/>
          <p:cNvPicPr>
            <a:picLocks noChangeAspect="1" noChangeArrowheads="1"/>
          </p:cNvPicPr>
          <p:nvPr/>
        </p:nvPicPr>
        <p:blipFill>
          <a:blip r:embed="rId2" cstate="print"/>
          <a:srcRect/>
          <a:stretch>
            <a:fillRect/>
          </a:stretch>
        </p:blipFill>
        <p:spPr bwMode="auto">
          <a:xfrm>
            <a:off x="-1" y="0"/>
            <a:ext cx="9201789" cy="6858000"/>
          </a:xfrm>
          <a:prstGeom prst="rect">
            <a:avLst/>
          </a:prstGeom>
          <a:noFill/>
        </p:spPr>
      </p:pic>
    </p:spTree>
  </p:cSld>
  <p:clrMapOvr>
    <a:masterClrMapping/>
  </p:clrMapOvr>
  <p:transition spd="slow" advTm="5000">
    <p:check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0"/>
            <a:ext cx="9144000" cy="6877050"/>
          </a:xfrm>
          <a:prstGeom prst="rect">
            <a:avLst/>
          </a:prstGeom>
          <a:noFill/>
        </p:spPr>
      </p:pic>
      <p:sp>
        <p:nvSpPr>
          <p:cNvPr id="2" name="1 Rectángulo"/>
          <p:cNvSpPr/>
          <p:nvPr/>
        </p:nvSpPr>
        <p:spPr>
          <a:xfrm>
            <a:off x="1259632" y="908720"/>
            <a:ext cx="6552728" cy="5509200"/>
          </a:xfrm>
          <a:prstGeom prst="rect">
            <a:avLst/>
          </a:prstGeom>
        </p:spPr>
        <p:txBody>
          <a:bodyPr wrap="square">
            <a:spAutoFit/>
          </a:bodyPr>
          <a:lstStyle/>
          <a:p>
            <a:pPr algn="ctr"/>
            <a:r>
              <a:rPr lang="es-ES" sz="3200" b="1" i="1" dirty="0" smtClean="0">
                <a:solidFill>
                  <a:srgbClr val="6F3505"/>
                </a:solidFill>
              </a:rPr>
              <a:t>¿DURANTE CUÁNTO TIEMPO SE PROLONGARÁ LA EPIDEMIA? </a:t>
            </a:r>
            <a:br>
              <a:rPr lang="es-ES" sz="3200" b="1" i="1" dirty="0" smtClean="0">
                <a:solidFill>
                  <a:srgbClr val="6F3505"/>
                </a:solidFill>
              </a:rPr>
            </a:br>
            <a:r>
              <a:rPr lang="es-ES" sz="3200" b="1" i="1" dirty="0" smtClean="0">
                <a:solidFill>
                  <a:srgbClr val="6F3505"/>
                </a:solidFill>
              </a:rPr>
              <a:t/>
            </a:r>
            <a:br>
              <a:rPr lang="es-ES" sz="3200" b="1" i="1" dirty="0" smtClean="0">
                <a:solidFill>
                  <a:srgbClr val="6F3505"/>
                </a:solidFill>
              </a:rPr>
            </a:br>
            <a:r>
              <a:rPr lang="es-ES" sz="3200" b="1" i="1" dirty="0" smtClean="0">
                <a:solidFill>
                  <a:srgbClr val="6F3505"/>
                </a:solidFill>
              </a:rPr>
              <a:t>Los expertos no cuentan con que esta epidemia que cada vez queda más fuera de control pueda frenarse rápido. La organización Médicos sin Fronteras calcula una misión de entre dos y seis meses más en los países afectados.</a:t>
            </a:r>
            <a:r>
              <a:rPr lang="es-ES" sz="3200" b="1" dirty="0" smtClean="0">
                <a:solidFill>
                  <a:srgbClr val="6F3505"/>
                </a:solidFill>
              </a:rPr>
              <a:t> </a:t>
            </a:r>
          </a:p>
          <a:p>
            <a:pPr algn="ctr"/>
            <a:endParaRPr lang="es-ES" sz="3200" b="1" dirty="0">
              <a:solidFill>
                <a:srgbClr val="FFFF00"/>
              </a:solidFill>
            </a:endParaRPr>
          </a:p>
        </p:txBody>
      </p:sp>
    </p:spTree>
  </p:cSld>
  <p:clrMapOvr>
    <a:masterClrMapping/>
  </p:clrMapOvr>
  <p:transition spd="slow" advTm="20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ebola--644x362.jpg"/>
          <p:cNvPicPr>
            <a:picLocks noChangeAspect="1" noChangeArrowheads="1"/>
          </p:cNvPicPr>
          <p:nvPr/>
        </p:nvPicPr>
        <p:blipFill>
          <a:blip r:embed="rId2" cstate="print"/>
          <a:srcRect/>
          <a:stretch>
            <a:fillRect/>
          </a:stretch>
        </p:blipFill>
        <p:spPr bwMode="auto">
          <a:xfrm>
            <a:off x="0" y="0"/>
            <a:ext cx="9302776" cy="6858000"/>
          </a:xfrm>
          <a:prstGeom prst="rect">
            <a:avLst/>
          </a:prstGeom>
          <a:noFill/>
        </p:spPr>
      </p:pic>
    </p:spTree>
  </p:cSld>
  <p:clrMapOvr>
    <a:masterClrMapping/>
  </p:clrMapOvr>
  <p:transition spd="slow" advTm="5000">
    <p:check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sp>
        <p:nvSpPr>
          <p:cNvPr id="2" name="1 Rectángulo"/>
          <p:cNvSpPr/>
          <p:nvPr/>
        </p:nvSpPr>
        <p:spPr>
          <a:xfrm>
            <a:off x="827584" y="836712"/>
            <a:ext cx="7830616" cy="5262979"/>
          </a:xfrm>
          <a:prstGeom prst="rect">
            <a:avLst/>
          </a:prstGeom>
        </p:spPr>
        <p:txBody>
          <a:bodyPr wrap="square">
            <a:spAutoFit/>
          </a:bodyPr>
          <a:lstStyle/>
          <a:p>
            <a:pPr algn="ctr"/>
            <a:r>
              <a:rPr lang="es-ES" sz="2800" b="1" i="1" dirty="0" smtClean="0">
                <a:solidFill>
                  <a:srgbClr val="6F3505"/>
                </a:solidFill>
              </a:rPr>
              <a:t>¿CUÁNTO RIESGO HAY DE QUE EL VIRUS LLEGUE A OTROS CONTINENTES? </a:t>
            </a:r>
            <a:br>
              <a:rPr lang="es-ES" sz="2800" b="1" i="1" dirty="0" smtClean="0">
                <a:solidFill>
                  <a:srgbClr val="6F3505"/>
                </a:solidFill>
              </a:rPr>
            </a:br>
            <a:r>
              <a:rPr lang="es-ES" sz="2800" b="1" i="1" dirty="0" smtClean="0">
                <a:solidFill>
                  <a:srgbClr val="6F3505"/>
                </a:solidFill>
              </a:rPr>
              <a:t/>
            </a:r>
            <a:br>
              <a:rPr lang="es-ES" sz="2800" b="1" i="1" dirty="0" smtClean="0">
                <a:solidFill>
                  <a:srgbClr val="6F3505"/>
                </a:solidFill>
              </a:rPr>
            </a:br>
            <a:r>
              <a:rPr lang="es-ES" sz="2800" b="1" i="1" dirty="0" smtClean="0">
                <a:solidFill>
                  <a:srgbClr val="6F3505"/>
                </a:solidFill>
              </a:rPr>
              <a:t>Según expertos, apenas hay riesgo de que los turistas que viajan a África occidental puedan contagiarse con el virus y llevarlo consigo. Según el Centro Europeo para la Prevención y el Control de Enfermedades (EDCD), para que esto ocurriera los viajeros tendrían que entrar en contacto con fluidos u órganos de un paciente o animal infectado. "Un contacto improbable para un turista medio", resume el ECDC en una valoración del riesgo.</a:t>
            </a:r>
            <a:endParaRPr lang="es-ES" sz="2800" dirty="0">
              <a:solidFill>
                <a:srgbClr val="6F3505"/>
              </a:solidFill>
            </a:endParaRPr>
          </a:p>
        </p:txBody>
      </p:sp>
    </p:spTree>
  </p:cSld>
  <p:clrMapOvr>
    <a:masterClrMapping/>
  </p:clrMapOvr>
  <p:transition spd="slow" advTm="31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C:\Documents and Settings\Dell\Escritorio\HY_ebola_01.jpg"/>
          <p:cNvPicPr>
            <a:picLocks noChangeAspect="1" noChangeArrowheads="1"/>
          </p:cNvPicPr>
          <p:nvPr/>
        </p:nvPicPr>
        <p:blipFill>
          <a:blip r:embed="rId2" cstate="print"/>
          <a:srcRect/>
          <a:stretch>
            <a:fillRect/>
          </a:stretch>
        </p:blipFill>
        <p:spPr bwMode="auto">
          <a:xfrm>
            <a:off x="-1" y="0"/>
            <a:ext cx="9219561" cy="6858000"/>
          </a:xfrm>
          <a:prstGeom prst="rect">
            <a:avLst/>
          </a:prstGeom>
          <a:noFill/>
        </p:spPr>
      </p:pic>
    </p:spTree>
  </p:cSld>
  <p:clrMapOvr>
    <a:masterClrMapping/>
  </p:clrMapOvr>
  <p:transition spd="slow" advTm="5000">
    <p:check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635425704542985455.jpg"/>
          <p:cNvPicPr>
            <a:picLocks noChangeAspect="1" noChangeArrowheads="1"/>
          </p:cNvPicPr>
          <p:nvPr/>
        </p:nvPicPr>
        <p:blipFill>
          <a:blip r:embed="rId2" cstate="print"/>
          <a:srcRect/>
          <a:stretch>
            <a:fillRect/>
          </a:stretch>
        </p:blipFill>
        <p:spPr bwMode="auto">
          <a:xfrm>
            <a:off x="0" y="0"/>
            <a:ext cx="9282604" cy="6858000"/>
          </a:xfrm>
          <a:prstGeom prst="rect">
            <a:avLst/>
          </a:prstGeom>
          <a:noFill/>
        </p:spPr>
      </p:pic>
    </p:spTree>
  </p:cSld>
  <p:clrMapOvr>
    <a:masterClrMapping/>
  </p:clrMapOvr>
  <p:transition spd="slow" advTm="5000">
    <p:check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1396781335000-ebola.jpg"/>
          <p:cNvPicPr>
            <a:picLocks noChangeAspect="1" noChangeArrowheads="1"/>
          </p:cNvPicPr>
          <p:nvPr/>
        </p:nvPicPr>
        <p:blipFill>
          <a:blip r:embed="rId2" cstate="print"/>
          <a:srcRect/>
          <a:stretch>
            <a:fillRect/>
          </a:stretch>
        </p:blipFill>
        <p:spPr bwMode="auto">
          <a:xfrm>
            <a:off x="-1" y="0"/>
            <a:ext cx="9132599" cy="6858000"/>
          </a:xfrm>
          <a:prstGeom prst="rect">
            <a:avLst/>
          </a:prstGeom>
          <a:noFill/>
        </p:spPr>
      </p:pic>
    </p:spTree>
  </p:cSld>
  <p:clrMapOvr>
    <a:masterClrMapping/>
  </p:clrMapOvr>
  <p:transition spd="slow" advTm="5000">
    <p:check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sp>
        <p:nvSpPr>
          <p:cNvPr id="2" name="1 Rectángulo"/>
          <p:cNvSpPr/>
          <p:nvPr/>
        </p:nvSpPr>
        <p:spPr>
          <a:xfrm>
            <a:off x="1331640" y="692696"/>
            <a:ext cx="6624736" cy="5755422"/>
          </a:xfrm>
          <a:prstGeom prst="rect">
            <a:avLst/>
          </a:prstGeom>
        </p:spPr>
        <p:txBody>
          <a:bodyPr wrap="square">
            <a:spAutoFit/>
          </a:bodyPr>
          <a:lstStyle/>
          <a:p>
            <a:pPr algn="ctr"/>
            <a:r>
              <a:rPr lang="es-ES" sz="4400" b="1" i="1" dirty="0" smtClean="0">
                <a:solidFill>
                  <a:srgbClr val="6F3505"/>
                </a:solidFill>
              </a:rPr>
              <a:t>¿Por qué Ébola?</a:t>
            </a:r>
          </a:p>
          <a:p>
            <a:pPr algn="ctr"/>
            <a:endParaRPr lang="es-ES" sz="4400" b="1" i="1" dirty="0" smtClean="0">
              <a:solidFill>
                <a:srgbClr val="6F3505"/>
              </a:solidFill>
            </a:endParaRPr>
          </a:p>
          <a:p>
            <a:pPr algn="ctr"/>
            <a:r>
              <a:rPr lang="es-ES" sz="2800" b="1" i="1" dirty="0" smtClean="0">
                <a:solidFill>
                  <a:srgbClr val="6F3505"/>
                </a:solidFill>
              </a:rPr>
              <a:t>En 1976 se registró uno de los primeros brotes, a orillas del río Ébola en la República Democrática del Congo. La OMS reveló que las primeras cinco cepas del virus toman el nombre de las zonas donde se cree que se originaron. Según una publicación de la cadena de noticias CNN, se piensa que tres de estas cepas provocaron grandes brotes de fiebre hemorrágica en África.</a:t>
            </a:r>
            <a:endParaRPr lang="es-ES" sz="2800" b="1" i="1" dirty="0">
              <a:solidFill>
                <a:srgbClr val="6F3505"/>
              </a:solidFill>
            </a:endParaRPr>
          </a:p>
        </p:txBody>
      </p:sp>
    </p:spTree>
  </p:cSld>
  <p:clrMapOvr>
    <a:masterClrMapping/>
  </p:clrMapOvr>
  <p:transition spd="slow" advTm="24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ebola_bundibugyo_200710.jpg"/>
          <p:cNvPicPr>
            <a:picLocks noChangeAspect="1" noChangeArrowheads="1"/>
          </p:cNvPicPr>
          <p:nvPr/>
        </p:nvPicPr>
        <p:blipFill>
          <a:blip r:embed="rId2" cstate="print"/>
          <a:srcRect/>
          <a:stretch>
            <a:fillRect/>
          </a:stretch>
        </p:blipFill>
        <p:spPr bwMode="auto">
          <a:xfrm>
            <a:off x="0" y="0"/>
            <a:ext cx="9139944" cy="6858000"/>
          </a:xfrm>
          <a:prstGeom prst="rect">
            <a:avLst/>
          </a:prstGeom>
          <a:noFill/>
        </p:spPr>
      </p:pic>
    </p:spTree>
  </p:cSld>
  <p:clrMapOvr>
    <a:masterClrMapping/>
  </p:clrMapOvr>
  <p:transition spd="slow" advTm="5000">
    <p:check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ebola1.jpg"/>
          <p:cNvPicPr>
            <a:picLocks noChangeAspect="1" noChangeArrowheads="1"/>
          </p:cNvPicPr>
          <p:nvPr/>
        </p:nvPicPr>
        <p:blipFill>
          <a:blip r:embed="rId2" cstate="print"/>
          <a:srcRect/>
          <a:stretch>
            <a:fillRect/>
          </a:stretch>
        </p:blipFill>
        <p:spPr bwMode="auto">
          <a:xfrm>
            <a:off x="-1" y="0"/>
            <a:ext cx="9103237" cy="6858000"/>
          </a:xfrm>
          <a:prstGeom prst="rect">
            <a:avLst/>
          </a:prstGeom>
          <a:noFill/>
        </p:spPr>
      </p:pic>
    </p:spTree>
  </p:cSld>
  <p:clrMapOvr>
    <a:masterClrMapping/>
  </p:clrMapOvr>
  <p:transition spd="slow" advTm="5000">
    <p:check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pic>
        <p:nvPicPr>
          <p:cNvPr id="11265" name="Picture 1" descr="C:\Documents and Settings\Dell\Escritorio\140809200514_sp_ebola_304x171_nocredit_nocredit.jpg"/>
          <p:cNvPicPr>
            <a:picLocks noChangeAspect="1" noChangeArrowheads="1"/>
          </p:cNvPicPr>
          <p:nvPr/>
        </p:nvPicPr>
        <p:blipFill>
          <a:blip r:embed="rId3" cstate="print"/>
          <a:srcRect/>
          <a:stretch>
            <a:fillRect/>
          </a:stretch>
        </p:blipFill>
        <p:spPr bwMode="auto">
          <a:xfrm>
            <a:off x="0" y="0"/>
            <a:ext cx="9168340" cy="5157192"/>
          </a:xfrm>
          <a:prstGeom prst="rect">
            <a:avLst/>
          </a:prstGeom>
          <a:noFill/>
        </p:spPr>
      </p:pic>
      <p:sp>
        <p:nvSpPr>
          <p:cNvPr id="3" name="2 Rectángulo"/>
          <p:cNvSpPr/>
          <p:nvPr/>
        </p:nvSpPr>
        <p:spPr>
          <a:xfrm>
            <a:off x="323528" y="5373216"/>
            <a:ext cx="8388424" cy="1200329"/>
          </a:xfrm>
          <a:prstGeom prst="rect">
            <a:avLst/>
          </a:prstGeom>
        </p:spPr>
        <p:txBody>
          <a:bodyPr wrap="square">
            <a:spAutoFit/>
          </a:bodyPr>
          <a:lstStyle/>
          <a:p>
            <a:pPr algn="ctr"/>
            <a:r>
              <a:rPr lang="es-ES" sz="3600" b="1" i="1" dirty="0" smtClean="0">
                <a:solidFill>
                  <a:srgbClr val="6F3505"/>
                </a:solidFill>
              </a:rPr>
              <a:t>La tasa de vacunación ha caído en partes de países desarrollados.</a:t>
            </a:r>
            <a:endParaRPr lang="es-ES" sz="3600" b="1" i="1" dirty="0">
              <a:solidFill>
                <a:srgbClr val="6F3505"/>
              </a:solidFill>
            </a:endParaRPr>
          </a:p>
        </p:txBody>
      </p:sp>
    </p:spTree>
  </p:cSld>
  <p:clrMapOvr>
    <a:masterClrMapping/>
  </p:clrMapOvr>
  <p:transition spd="slow" advTm="14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sp>
        <p:nvSpPr>
          <p:cNvPr id="2" name="1 CuadroTexto"/>
          <p:cNvSpPr txBox="1"/>
          <p:nvPr/>
        </p:nvSpPr>
        <p:spPr>
          <a:xfrm>
            <a:off x="467544" y="692696"/>
            <a:ext cx="3492896" cy="5509200"/>
          </a:xfrm>
          <a:prstGeom prst="rect">
            <a:avLst/>
          </a:prstGeom>
          <a:noFill/>
        </p:spPr>
        <p:txBody>
          <a:bodyPr wrap="square" rtlCol="0">
            <a:spAutoFit/>
          </a:bodyPr>
          <a:lstStyle/>
          <a:p>
            <a:pPr algn="ctr"/>
            <a:r>
              <a:rPr lang="es-ES" sz="3200" b="1" i="1" dirty="0" smtClean="0">
                <a:solidFill>
                  <a:srgbClr val="6F3505"/>
                </a:solidFill>
              </a:rPr>
              <a:t>Una preocupación mas grande para los</a:t>
            </a:r>
          </a:p>
          <a:p>
            <a:pPr algn="ctr"/>
            <a:r>
              <a:rPr lang="es-ES" sz="3200" b="1" i="1" dirty="0" smtClean="0">
                <a:solidFill>
                  <a:srgbClr val="6F3505"/>
                </a:solidFill>
              </a:rPr>
              <a:t>Países ricos es que algunas dolencias</a:t>
            </a:r>
          </a:p>
          <a:p>
            <a:pPr algn="ctr"/>
            <a:r>
              <a:rPr lang="es-ES" sz="3200" b="1" i="1" dirty="0" smtClean="0">
                <a:solidFill>
                  <a:srgbClr val="6F3505"/>
                </a:solidFill>
              </a:rPr>
              <a:t>Que ya habían sido vencidas, como el </a:t>
            </a:r>
          </a:p>
          <a:p>
            <a:pPr algn="ctr"/>
            <a:r>
              <a:rPr lang="es-ES" sz="3200" b="1" i="1" dirty="0" smtClean="0">
                <a:solidFill>
                  <a:srgbClr val="6F3505"/>
                </a:solidFill>
              </a:rPr>
              <a:t>Sarampión , la rubéola y la tosferina,</a:t>
            </a:r>
          </a:p>
          <a:p>
            <a:pPr algn="ctr"/>
            <a:r>
              <a:rPr lang="es-ES" sz="3200" b="1" i="1" dirty="0" smtClean="0">
                <a:solidFill>
                  <a:srgbClr val="6F3505"/>
                </a:solidFill>
              </a:rPr>
              <a:t>Están retornando”</a:t>
            </a:r>
            <a:endParaRPr lang="es-ES" sz="3200" b="1" i="1" dirty="0">
              <a:solidFill>
                <a:srgbClr val="6F3505"/>
              </a:solidFill>
            </a:endParaRPr>
          </a:p>
        </p:txBody>
      </p:sp>
      <p:pic>
        <p:nvPicPr>
          <p:cNvPr id="3" name="Picture 2" descr="C:\Documents and Settings\Dell\Escritorio\635420744636969734.jpg"/>
          <p:cNvPicPr>
            <a:picLocks noChangeAspect="1" noChangeArrowheads="1"/>
          </p:cNvPicPr>
          <p:nvPr/>
        </p:nvPicPr>
        <p:blipFill>
          <a:blip r:embed="rId3" cstate="print"/>
          <a:srcRect/>
          <a:stretch>
            <a:fillRect/>
          </a:stretch>
        </p:blipFill>
        <p:spPr bwMode="auto">
          <a:xfrm>
            <a:off x="4206241" y="0"/>
            <a:ext cx="4937759" cy="6858000"/>
          </a:xfrm>
          <a:prstGeom prst="rect">
            <a:avLst/>
          </a:prstGeom>
          <a:noFill/>
        </p:spPr>
      </p:pic>
    </p:spTree>
  </p:cSld>
  <p:clrMapOvr>
    <a:masterClrMapping/>
  </p:clrMapOvr>
  <p:transition spd="slow" advTm="19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pic>
        <p:nvPicPr>
          <p:cNvPr id="12289" name="Picture 1" descr="C:\Documents and Settings\Dell\Escritorio\140809200329_sp_ebola_624x351_nocredit_nocredit.jpg"/>
          <p:cNvPicPr>
            <a:picLocks noChangeAspect="1" noChangeArrowheads="1"/>
          </p:cNvPicPr>
          <p:nvPr/>
        </p:nvPicPr>
        <p:blipFill>
          <a:blip r:embed="rId3" cstate="print"/>
          <a:srcRect/>
          <a:stretch>
            <a:fillRect/>
          </a:stretch>
        </p:blipFill>
        <p:spPr bwMode="auto">
          <a:xfrm>
            <a:off x="-1" y="0"/>
            <a:ext cx="9168341" cy="5733256"/>
          </a:xfrm>
          <a:prstGeom prst="rect">
            <a:avLst/>
          </a:prstGeom>
          <a:noFill/>
        </p:spPr>
      </p:pic>
      <p:sp>
        <p:nvSpPr>
          <p:cNvPr id="3" name="2 Rectángulo"/>
          <p:cNvSpPr/>
          <p:nvPr/>
        </p:nvSpPr>
        <p:spPr>
          <a:xfrm>
            <a:off x="0" y="5780782"/>
            <a:ext cx="9144000" cy="1077218"/>
          </a:xfrm>
          <a:prstGeom prst="rect">
            <a:avLst/>
          </a:prstGeom>
        </p:spPr>
        <p:txBody>
          <a:bodyPr wrap="square">
            <a:spAutoFit/>
          </a:bodyPr>
          <a:lstStyle/>
          <a:p>
            <a:pPr algn="ctr"/>
            <a:r>
              <a:rPr lang="es-ES" sz="3200" b="1" i="1" dirty="0" smtClean="0">
                <a:solidFill>
                  <a:srgbClr val="6F3505"/>
                </a:solidFill>
              </a:rPr>
              <a:t>En el mundo desarrollado, el sarampión es considerada una afección leve, pero puede matar.</a:t>
            </a:r>
            <a:endParaRPr lang="es-ES" sz="3200" b="1" i="1" dirty="0">
              <a:solidFill>
                <a:srgbClr val="6F3505"/>
              </a:solidFill>
            </a:endParaRPr>
          </a:p>
        </p:txBody>
      </p:sp>
    </p:spTree>
  </p:cSld>
  <p:clrMapOvr>
    <a:masterClrMapping/>
  </p:clrMapOvr>
  <p:transition spd="slow" advTm="18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sp>
        <p:nvSpPr>
          <p:cNvPr id="3" name="2 Rectángulo"/>
          <p:cNvSpPr/>
          <p:nvPr/>
        </p:nvSpPr>
        <p:spPr>
          <a:xfrm>
            <a:off x="827584" y="117693"/>
            <a:ext cx="7813376" cy="6740307"/>
          </a:xfrm>
          <a:prstGeom prst="rect">
            <a:avLst/>
          </a:prstGeom>
        </p:spPr>
        <p:txBody>
          <a:bodyPr wrap="square">
            <a:spAutoFit/>
          </a:bodyPr>
          <a:lstStyle/>
          <a:p>
            <a:pPr algn="ctr"/>
            <a:r>
              <a:rPr lang="es-ES" sz="2400" b="1" i="1" dirty="0" smtClean="0">
                <a:solidFill>
                  <a:srgbClr val="6F3505"/>
                </a:solidFill>
              </a:rPr>
              <a:t>¿Será porque de repente hay gente en África muriéndose?</a:t>
            </a:r>
          </a:p>
          <a:p>
            <a:pPr algn="ctr"/>
            <a:r>
              <a:rPr lang="es-ES" sz="2400" b="1" i="1" dirty="0" smtClean="0">
                <a:solidFill>
                  <a:srgbClr val="6F3505"/>
                </a:solidFill>
              </a:rPr>
              <a:t>Eso es poco probable. El dengue tiene un índice de mortalidad relativamente bajo pero en todo caso mata a 20.000 de cada medio millón de personas que se infectan cada año; eso es un orden de magnitud más que el peor brote de </a:t>
            </a:r>
            <a:r>
              <a:rPr lang="es-ES" sz="2400" b="1" i="1" dirty="0" err="1" smtClean="0">
                <a:solidFill>
                  <a:srgbClr val="6F3505"/>
                </a:solidFill>
              </a:rPr>
              <a:t>ébola</a:t>
            </a:r>
            <a:r>
              <a:rPr lang="es-ES" sz="2400" b="1" i="1" dirty="0" smtClean="0">
                <a:solidFill>
                  <a:srgbClr val="6F3505"/>
                </a:solidFill>
              </a:rPr>
              <a:t>. Así y todo, es apenas un 20% del número de personas que mueren por sarampión al año.</a:t>
            </a:r>
          </a:p>
          <a:p>
            <a:pPr algn="ctr"/>
            <a:r>
              <a:rPr lang="es-ES" sz="2400" b="1" i="1" dirty="0" smtClean="0">
                <a:solidFill>
                  <a:srgbClr val="6F3505"/>
                </a:solidFill>
              </a:rPr>
              <a:t>Y cuando uno empieza a fijarse en patógenos como el neumococo y el rotavirus -que causan las dos enfermedades que más niños matan, neumonía y diarrea-, el número de muertes rápidamente se alza a los cientos de miles.</a:t>
            </a:r>
          </a:p>
          <a:p>
            <a:pPr algn="ctr"/>
            <a:r>
              <a:rPr lang="es-ES" sz="2400" b="1" i="1" dirty="0" smtClean="0">
                <a:solidFill>
                  <a:srgbClr val="6F3505"/>
                </a:solidFill>
              </a:rPr>
              <a:t>Es cierto que el </a:t>
            </a:r>
            <a:r>
              <a:rPr lang="es-ES" sz="2400" b="1" i="1" dirty="0" err="1" smtClean="0">
                <a:solidFill>
                  <a:srgbClr val="6F3505"/>
                </a:solidFill>
              </a:rPr>
              <a:t>ébola</a:t>
            </a:r>
            <a:r>
              <a:rPr lang="es-ES" sz="2400" b="1" i="1" dirty="0" smtClean="0">
                <a:solidFill>
                  <a:srgbClr val="6F3505"/>
                </a:solidFill>
              </a:rPr>
              <a:t> también es muy infeccioso, lo que hace que parte del personal sanitario se aleje por miedo a pincharse con una aguja.</a:t>
            </a:r>
          </a:p>
          <a:p>
            <a:pPr algn="ctr"/>
            <a:r>
              <a:rPr lang="es-ES" sz="2400" b="1" i="1" dirty="0" smtClean="0">
                <a:solidFill>
                  <a:srgbClr val="6F3505"/>
                </a:solidFill>
              </a:rPr>
              <a:t>Pero existen tantas otras enfermedades más contagiosas, como el sarampión -a través de gotas suspendidas en el aire- y hepatitis B, que se transmite de manera similar al VIH pero es 50 veces más infeccioso.</a:t>
            </a:r>
          </a:p>
        </p:txBody>
      </p:sp>
    </p:spTree>
  </p:cSld>
  <p:clrMapOvr>
    <a:masterClrMapping/>
  </p:clrMapOvr>
  <p:transition spd="slow" advTm="57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portada.jpg"/>
          <p:cNvPicPr>
            <a:picLocks noChangeAspect="1" noChangeArrowheads="1"/>
          </p:cNvPicPr>
          <p:nvPr/>
        </p:nvPicPr>
        <p:blipFill>
          <a:blip r:embed="rId2" cstate="print"/>
          <a:srcRect/>
          <a:stretch>
            <a:fillRect/>
          </a:stretch>
        </p:blipFill>
        <p:spPr bwMode="auto">
          <a:xfrm>
            <a:off x="-1620688" y="0"/>
            <a:ext cx="11411365" cy="6858000"/>
          </a:xfrm>
          <a:prstGeom prst="rect">
            <a:avLst/>
          </a:prstGeom>
          <a:noFill/>
        </p:spPr>
      </p:pic>
    </p:spTree>
  </p:cSld>
  <p:clrMapOvr>
    <a:masterClrMapping/>
  </p:clrMapOvr>
  <p:transition spd="slow" advTm="5000">
    <p:check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sp>
        <p:nvSpPr>
          <p:cNvPr id="2" name="1 Rectángulo"/>
          <p:cNvSpPr/>
          <p:nvPr/>
        </p:nvSpPr>
        <p:spPr>
          <a:xfrm>
            <a:off x="323528" y="487025"/>
            <a:ext cx="3744416" cy="6370975"/>
          </a:xfrm>
          <a:prstGeom prst="rect">
            <a:avLst/>
          </a:prstGeom>
        </p:spPr>
        <p:txBody>
          <a:bodyPr wrap="square">
            <a:spAutoFit/>
          </a:bodyPr>
          <a:lstStyle/>
          <a:p>
            <a:pPr algn="ctr"/>
            <a:r>
              <a:rPr lang="es-ES" sz="2400" b="1" i="1" dirty="0" smtClean="0">
                <a:solidFill>
                  <a:srgbClr val="6F3505"/>
                </a:solidFill>
              </a:rPr>
              <a:t>La clave</a:t>
            </a:r>
          </a:p>
          <a:p>
            <a:pPr algn="ctr"/>
            <a:r>
              <a:rPr lang="es-ES" sz="2400" b="1" i="1" dirty="0" smtClean="0">
                <a:solidFill>
                  <a:srgbClr val="6F3505"/>
                </a:solidFill>
              </a:rPr>
              <a:t>Quizás entonces tenga que ver con el hecho de que no hay una cura y que entre el 50% y 90% de la gente afectada inevitablemente morirá.</a:t>
            </a:r>
          </a:p>
          <a:p>
            <a:pPr algn="ctr"/>
            <a:r>
              <a:rPr lang="es-ES" sz="2400" b="1" i="1" dirty="0" smtClean="0">
                <a:solidFill>
                  <a:srgbClr val="6F3505"/>
                </a:solidFill>
              </a:rPr>
              <a:t>Posiblemente, pero tampoco hay una cura para la rabia y apenas una persona desarrolla los síntomas, es casi 100% seguro que morirá y que su muerte será lenta y dolorosa, a menos que hayan sido vacunados tras la exposición.</a:t>
            </a:r>
            <a:endParaRPr lang="es-ES" sz="2400" b="1" i="1" dirty="0">
              <a:solidFill>
                <a:srgbClr val="6F3505"/>
              </a:solidFill>
            </a:endParaRPr>
          </a:p>
        </p:txBody>
      </p:sp>
      <p:pic>
        <p:nvPicPr>
          <p:cNvPr id="3" name="Picture 2" descr="C:\Documents and Settings\Dell\Escritorio\untitled99.bmp"/>
          <p:cNvPicPr>
            <a:picLocks noChangeAspect="1" noChangeArrowheads="1"/>
          </p:cNvPicPr>
          <p:nvPr/>
        </p:nvPicPr>
        <p:blipFill>
          <a:blip r:embed="rId3" cstate="print"/>
          <a:srcRect/>
          <a:stretch>
            <a:fillRect/>
          </a:stretch>
        </p:blipFill>
        <p:spPr bwMode="auto">
          <a:xfrm>
            <a:off x="4080510" y="0"/>
            <a:ext cx="5063490" cy="6858000"/>
          </a:xfrm>
          <a:prstGeom prst="rect">
            <a:avLst/>
          </a:prstGeom>
          <a:noFill/>
        </p:spPr>
      </p:pic>
    </p:spTree>
  </p:cSld>
  <p:clrMapOvr>
    <a:masterClrMapping/>
  </p:clrMapOvr>
  <p:transition spd="slow" advTm="27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ebolavirus29n-1-web-e1396381723315.jpg"/>
          <p:cNvPicPr>
            <a:picLocks noChangeAspect="1" noChangeArrowheads="1"/>
          </p:cNvPicPr>
          <p:nvPr/>
        </p:nvPicPr>
        <p:blipFill>
          <a:blip r:embed="rId2" cstate="print"/>
          <a:srcRect/>
          <a:stretch>
            <a:fillRect/>
          </a:stretch>
        </p:blipFill>
        <p:spPr bwMode="auto">
          <a:xfrm>
            <a:off x="-1" y="0"/>
            <a:ext cx="9207217" cy="6858000"/>
          </a:xfrm>
          <a:prstGeom prst="rect">
            <a:avLst/>
          </a:prstGeom>
          <a:noFill/>
        </p:spPr>
      </p:pic>
    </p:spTree>
  </p:cSld>
  <p:clrMapOvr>
    <a:masterClrMapping/>
  </p:clrMapOvr>
  <p:transition spd="slow" advTm="5000">
    <p:checker/>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untitled.bmp"/>
          <p:cNvPicPr>
            <a:picLocks noChangeAspect="1" noChangeArrowheads="1"/>
          </p:cNvPicPr>
          <p:nvPr/>
        </p:nvPicPr>
        <p:blipFill>
          <a:blip r:embed="rId2" cstate="print"/>
          <a:srcRect/>
          <a:stretch>
            <a:fillRect/>
          </a:stretch>
        </p:blipFill>
        <p:spPr bwMode="auto">
          <a:xfrm>
            <a:off x="0" y="0"/>
            <a:ext cx="9172228" cy="6858000"/>
          </a:xfrm>
          <a:prstGeom prst="rect">
            <a:avLst/>
          </a:prstGeom>
          <a:noFill/>
        </p:spPr>
      </p:pic>
    </p:spTree>
  </p:cSld>
  <p:clrMapOvr>
    <a:masterClrMapping/>
  </p:clrMapOvr>
  <p:transition spd="slow" advTm="5000">
    <p:checker/>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EEEEE.bmp"/>
          <p:cNvPicPr>
            <a:picLocks noChangeAspect="1" noChangeArrowheads="1"/>
          </p:cNvPicPr>
          <p:nvPr/>
        </p:nvPicPr>
        <p:blipFill>
          <a:blip r:embed="rId2" cstate="print"/>
          <a:srcRect/>
          <a:stretch>
            <a:fillRect/>
          </a:stretch>
        </p:blipFill>
        <p:spPr bwMode="auto">
          <a:xfrm>
            <a:off x="-1" y="0"/>
            <a:ext cx="10538725" cy="6858000"/>
          </a:xfrm>
          <a:prstGeom prst="rect">
            <a:avLst/>
          </a:prstGeom>
          <a:noFill/>
        </p:spPr>
      </p:pic>
    </p:spTree>
  </p:cSld>
  <p:clrMapOvr>
    <a:masterClrMapping/>
  </p:clrMapOvr>
  <p:transition spd="slow" advTm="5000">
    <p:checker/>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base_image.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checker/>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0"/>
            <a:ext cx="9144000" cy="6877050"/>
          </a:xfrm>
          <a:prstGeom prst="rect">
            <a:avLst/>
          </a:prstGeom>
          <a:noFill/>
        </p:spPr>
      </p:pic>
      <p:sp>
        <p:nvSpPr>
          <p:cNvPr id="2" name="1 Rectángulo"/>
          <p:cNvSpPr/>
          <p:nvPr/>
        </p:nvSpPr>
        <p:spPr>
          <a:xfrm>
            <a:off x="467544" y="3811012"/>
            <a:ext cx="7920880" cy="3046988"/>
          </a:xfrm>
          <a:prstGeom prst="rect">
            <a:avLst/>
          </a:prstGeom>
        </p:spPr>
        <p:txBody>
          <a:bodyPr wrap="square">
            <a:spAutoFit/>
          </a:bodyPr>
          <a:lstStyle/>
          <a:p>
            <a:pPr algn="ctr"/>
            <a:r>
              <a:rPr lang="es-ES" sz="3200" b="1" i="1" dirty="0" smtClean="0">
                <a:solidFill>
                  <a:srgbClr val="6F3505"/>
                </a:solidFill>
              </a:rPr>
              <a:t>Aunque no existe ninguna vacuna contra la enfermedad, la Organización Mundial de la Salud no despega su vista sobre la zonas afectadas, para evitar la propagación del virus, que se transmite a través de fluidos corporales. </a:t>
            </a:r>
            <a:endParaRPr lang="es-ES" sz="3200" b="1" i="1" dirty="0">
              <a:solidFill>
                <a:srgbClr val="6F3505"/>
              </a:solidFill>
            </a:endParaRPr>
          </a:p>
        </p:txBody>
      </p:sp>
      <p:pic>
        <p:nvPicPr>
          <p:cNvPr id="5" name="Picture 2" descr="C:\Documents and Settings\Dell\Escritorio\ebola_1.jpg"/>
          <p:cNvPicPr>
            <a:picLocks noChangeAspect="1" noChangeArrowheads="1"/>
          </p:cNvPicPr>
          <p:nvPr/>
        </p:nvPicPr>
        <p:blipFill>
          <a:blip r:embed="rId3" cstate="print"/>
          <a:srcRect/>
          <a:stretch>
            <a:fillRect/>
          </a:stretch>
        </p:blipFill>
        <p:spPr bwMode="auto">
          <a:xfrm>
            <a:off x="323528" y="332656"/>
            <a:ext cx="4032448" cy="3024336"/>
          </a:xfrm>
          <a:prstGeom prst="rect">
            <a:avLst/>
          </a:prstGeom>
          <a:noFill/>
        </p:spPr>
      </p:pic>
      <p:pic>
        <p:nvPicPr>
          <p:cNvPr id="6" name="Picture 2" descr="C:\Documents and Settings\Dell\Escritorio\ebola_1.jpg"/>
          <p:cNvPicPr>
            <a:picLocks noChangeAspect="1" noChangeArrowheads="1"/>
          </p:cNvPicPr>
          <p:nvPr/>
        </p:nvPicPr>
        <p:blipFill>
          <a:blip r:embed="rId3" cstate="print"/>
          <a:srcRect/>
          <a:stretch>
            <a:fillRect/>
          </a:stretch>
        </p:blipFill>
        <p:spPr bwMode="auto">
          <a:xfrm flipH="1">
            <a:off x="4932040" y="332655"/>
            <a:ext cx="3816424" cy="2973539"/>
          </a:xfrm>
          <a:prstGeom prst="rect">
            <a:avLst/>
          </a:prstGeom>
          <a:noFill/>
        </p:spPr>
      </p:pic>
    </p:spTree>
  </p:cSld>
  <p:clrMapOvr>
    <a:masterClrMapping/>
  </p:clrMapOvr>
  <p:transition spd="slow" advTm="21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Ebola-Outbreak-Spreads-Bella-Naija8.jpg"/>
          <p:cNvPicPr>
            <a:picLocks noChangeAspect="1" noChangeArrowheads="1"/>
          </p:cNvPicPr>
          <p:nvPr/>
        </p:nvPicPr>
        <p:blipFill>
          <a:blip r:embed="rId2" cstate="print"/>
          <a:srcRect/>
          <a:stretch>
            <a:fillRect/>
          </a:stretch>
        </p:blipFill>
        <p:spPr bwMode="auto">
          <a:xfrm>
            <a:off x="0" y="0"/>
            <a:ext cx="9358280" cy="6858000"/>
          </a:xfrm>
          <a:prstGeom prst="rect">
            <a:avLst/>
          </a:prstGeom>
          <a:noFill/>
        </p:spPr>
      </p:pic>
    </p:spTree>
  </p:cSld>
  <p:clrMapOvr>
    <a:masterClrMapping/>
  </p:clrMapOvr>
  <p:transition spd="slow" advTm="5000">
    <p:checker/>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sp>
        <p:nvSpPr>
          <p:cNvPr id="2" name="1 Rectángulo"/>
          <p:cNvSpPr/>
          <p:nvPr/>
        </p:nvSpPr>
        <p:spPr>
          <a:xfrm>
            <a:off x="683568" y="335846"/>
            <a:ext cx="8460432" cy="6370975"/>
          </a:xfrm>
          <a:prstGeom prst="rect">
            <a:avLst/>
          </a:prstGeom>
        </p:spPr>
        <p:txBody>
          <a:bodyPr wrap="square">
            <a:spAutoFit/>
          </a:bodyPr>
          <a:lstStyle/>
          <a:p>
            <a:r>
              <a:rPr lang="es-ES" sz="2400" b="1" i="1" dirty="0" smtClean="0">
                <a:solidFill>
                  <a:srgbClr val="6F3505"/>
                </a:solidFill>
              </a:rPr>
              <a:t>El hecho es que aunque el Ébola lleva a una muerte dolorosa y aislada de los seres queridos, hay otras enfermedades horrendas que también merecen tanto nuestro respeto como temor; dolencias que, como el Ébola, son temidas no sólo en África occidental y que regularmente matan a cientos de miles de personas en los países pobres.</a:t>
            </a:r>
          </a:p>
          <a:p>
            <a:r>
              <a:rPr lang="es-ES" sz="2400" b="1" i="1" dirty="0" smtClean="0">
                <a:solidFill>
                  <a:srgbClr val="6F3505"/>
                </a:solidFill>
              </a:rPr>
              <a:t>Sin embargo, en los países ricos, gracias a la disponibilidad de medicinas modernas, muchas de esas enfermedades a menudo pueden ser tratadas o curadas. Es más, con las vacunas, raramente tienen que ser curadas.</a:t>
            </a:r>
          </a:p>
          <a:p>
            <a:r>
              <a:rPr lang="es-ES" sz="2400" b="1" i="1" dirty="0" smtClean="0">
                <a:solidFill>
                  <a:srgbClr val="6F3505"/>
                </a:solidFill>
              </a:rPr>
              <a:t>Debido a esta bendición, sencillamente muchos se han olvidado de lo que es vivir bajo la amenaza de enfermedades tan contagiosas y mortales. Y se han olvidado de lo que significa temerles.</a:t>
            </a:r>
          </a:p>
          <a:p>
            <a:r>
              <a:rPr lang="es-ES" sz="2400" b="1" i="1" dirty="0" smtClean="0">
                <a:solidFill>
                  <a:srgbClr val="6F3505"/>
                </a:solidFill>
              </a:rPr>
              <a:t>Por eso, cuando sucede un brote de estos, es natural que desde la comodidad de ese entorno relativamente libre de enfermedades, observen con horror y les cause terror.</a:t>
            </a:r>
            <a:endParaRPr lang="es-ES" sz="2400" b="1" i="1" dirty="0">
              <a:solidFill>
                <a:srgbClr val="6F3505"/>
              </a:solidFill>
            </a:endParaRPr>
          </a:p>
        </p:txBody>
      </p:sp>
    </p:spTree>
  </p:cSld>
  <p:clrMapOvr>
    <a:masterClrMapping/>
  </p:clrMapOvr>
  <p:transition spd="slow" advTm="42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C:\Documents and Settings\Dell\Escritorio\20625d0c93132c4ce148acda839c6ea1-630x350.jpg"/>
          <p:cNvPicPr>
            <a:picLocks noChangeAspect="1" noChangeArrowheads="1"/>
          </p:cNvPicPr>
          <p:nvPr/>
        </p:nvPicPr>
        <p:blipFill>
          <a:blip r:embed="rId2" cstate="print"/>
          <a:srcRect/>
          <a:stretch>
            <a:fillRect/>
          </a:stretch>
        </p:blipFill>
        <p:spPr bwMode="auto">
          <a:xfrm>
            <a:off x="0" y="0"/>
            <a:ext cx="9282946" cy="6858000"/>
          </a:xfrm>
          <a:prstGeom prst="rect">
            <a:avLst/>
          </a:prstGeom>
          <a:noFill/>
        </p:spPr>
      </p:pic>
    </p:spTree>
  </p:cSld>
  <p:clrMapOvr>
    <a:masterClrMapping/>
  </p:clrMapOvr>
  <p:transition spd="slow" advTm="5000">
    <p:checke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sp>
        <p:nvSpPr>
          <p:cNvPr id="2" name="1 Rectángulo"/>
          <p:cNvSpPr/>
          <p:nvPr/>
        </p:nvSpPr>
        <p:spPr>
          <a:xfrm>
            <a:off x="2286000" y="3140968"/>
            <a:ext cx="6858000" cy="3416320"/>
          </a:xfrm>
          <a:prstGeom prst="rect">
            <a:avLst/>
          </a:prstGeom>
        </p:spPr>
        <p:txBody>
          <a:bodyPr wrap="square">
            <a:spAutoFit/>
          </a:bodyPr>
          <a:lstStyle/>
          <a:p>
            <a:r>
              <a:rPr lang="es-ES" sz="2400" b="1" i="1" dirty="0" smtClean="0">
                <a:solidFill>
                  <a:srgbClr val="6F3505"/>
                </a:solidFill>
              </a:rPr>
              <a:t>Eso es por dos razones importantes: primero, la vigilancia de las enfermedades es más estricta y, segundo, el Ébola mata o inmoviliza al portador antes de que tenga mucha oportunidad de propagarlo.</a:t>
            </a:r>
          </a:p>
          <a:p>
            <a:r>
              <a:rPr lang="es-ES" sz="2400" b="1" i="1" dirty="0" smtClean="0">
                <a:solidFill>
                  <a:srgbClr val="6F3505"/>
                </a:solidFill>
              </a:rPr>
              <a:t>En realidad, una preocupación más grande para los países ricos es que están retornando algunas dolencias que ya habían sido vencidas, como el sarampión, la rubéola y la tosferina</a:t>
            </a:r>
            <a:endParaRPr lang="es-ES" sz="2400" b="1" i="1" dirty="0">
              <a:solidFill>
                <a:srgbClr val="6F3505"/>
              </a:solidFill>
            </a:endParaRPr>
          </a:p>
        </p:txBody>
      </p:sp>
      <p:sp>
        <p:nvSpPr>
          <p:cNvPr id="3" name="2 Rectángulo"/>
          <p:cNvSpPr/>
          <p:nvPr/>
        </p:nvSpPr>
        <p:spPr>
          <a:xfrm>
            <a:off x="467544" y="476672"/>
            <a:ext cx="6300192" cy="2308324"/>
          </a:xfrm>
          <a:prstGeom prst="rect">
            <a:avLst/>
          </a:prstGeom>
        </p:spPr>
        <p:txBody>
          <a:bodyPr wrap="square">
            <a:spAutoFit/>
          </a:bodyPr>
          <a:lstStyle/>
          <a:p>
            <a:r>
              <a:rPr lang="es-ES" sz="2400" b="1" i="1" dirty="0" smtClean="0">
                <a:solidFill>
                  <a:srgbClr val="6F3505"/>
                </a:solidFill>
              </a:rPr>
              <a:t>El problema real de los ricos</a:t>
            </a:r>
          </a:p>
          <a:p>
            <a:r>
              <a:rPr lang="es-ES" sz="2400" b="1" i="1" dirty="0" smtClean="0">
                <a:solidFill>
                  <a:srgbClr val="6F3505"/>
                </a:solidFill>
              </a:rPr>
              <a:t>Pero aunque el Ébola sigue siendo una preocupación genuina en África occidental, si alguna vez llegara a Europa o al norte de América, la probabilidad de que se expanda es remota.</a:t>
            </a:r>
            <a:endParaRPr lang="es-ES" sz="2400" b="1" i="1" dirty="0">
              <a:solidFill>
                <a:srgbClr val="6F3505"/>
              </a:solidFill>
            </a:endParaRPr>
          </a:p>
        </p:txBody>
      </p:sp>
    </p:spTree>
  </p:cSld>
  <p:clrMapOvr>
    <a:masterClrMapping/>
  </p:clrMapOvr>
  <p:transition spd="slow" advTm="40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ebola_2.jpg"/>
          <p:cNvPicPr>
            <a:picLocks noChangeAspect="1" noChangeArrowheads="1"/>
          </p:cNvPicPr>
          <p:nvPr/>
        </p:nvPicPr>
        <p:blipFill>
          <a:blip r:embed="rId2" cstate="print"/>
          <a:srcRect/>
          <a:stretch>
            <a:fillRect/>
          </a:stretch>
        </p:blipFill>
        <p:spPr bwMode="auto">
          <a:xfrm>
            <a:off x="0" y="0"/>
            <a:ext cx="9158948" cy="6858000"/>
          </a:xfrm>
          <a:prstGeom prst="rect">
            <a:avLst/>
          </a:prstGeom>
          <a:noFill/>
        </p:spPr>
      </p:pic>
    </p:spTree>
  </p:cSld>
  <p:clrMapOvr>
    <a:masterClrMapping/>
  </p:clrMapOvr>
  <p:transition spd="slow" advTm="5000">
    <p:checke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sp>
        <p:nvSpPr>
          <p:cNvPr id="2" name="1 Rectángulo"/>
          <p:cNvSpPr/>
          <p:nvPr/>
        </p:nvSpPr>
        <p:spPr>
          <a:xfrm>
            <a:off x="539552" y="908720"/>
            <a:ext cx="8280920" cy="4832092"/>
          </a:xfrm>
          <a:prstGeom prst="rect">
            <a:avLst/>
          </a:prstGeom>
        </p:spPr>
        <p:txBody>
          <a:bodyPr wrap="square">
            <a:spAutoFit/>
          </a:bodyPr>
          <a:lstStyle/>
          <a:p>
            <a:r>
              <a:rPr lang="es-ES" sz="2800" b="1" i="1" dirty="0" smtClean="0">
                <a:solidFill>
                  <a:srgbClr val="6F3505"/>
                </a:solidFill>
              </a:rPr>
              <a:t>Gracias a una complacencia insidiosa ha habido unas reducciones significativas de vacunación en muchas partes del mundo occidental, hasta el punto de que hay enfermedades que no sólo están volviendo sino que han alcanzado niveles tan altos que de hecho las están importando a países más pobres.</a:t>
            </a:r>
          </a:p>
          <a:p>
            <a:r>
              <a:rPr lang="es-ES" sz="2800" b="1" i="1" dirty="0" smtClean="0">
                <a:solidFill>
                  <a:srgbClr val="6F3505"/>
                </a:solidFill>
              </a:rPr>
              <a:t>¿Cómo se justifica que muera gente de enfermedades que ya se habían combatido y para las que existen vacunas seguras y efectivas?</a:t>
            </a:r>
          </a:p>
          <a:p>
            <a:r>
              <a:rPr lang="es-ES" sz="2800" b="1" i="1" dirty="0" smtClean="0">
                <a:solidFill>
                  <a:srgbClr val="6F3505"/>
                </a:solidFill>
              </a:rPr>
              <a:t>Y sin embargo estos son los mismos países que ahora preguntan por qué no existe una vacuna para el </a:t>
            </a:r>
            <a:r>
              <a:rPr lang="es-ES" sz="2800" b="1" i="1" dirty="0" err="1" smtClean="0">
                <a:solidFill>
                  <a:srgbClr val="6F3505"/>
                </a:solidFill>
              </a:rPr>
              <a:t>ébola</a:t>
            </a:r>
            <a:r>
              <a:rPr lang="es-ES" sz="2800" b="1" i="1" dirty="0" smtClean="0">
                <a:solidFill>
                  <a:srgbClr val="6F3505"/>
                </a:solidFill>
              </a:rPr>
              <a:t>.</a:t>
            </a:r>
            <a:endParaRPr lang="es-ES" sz="2800" b="1" i="1" dirty="0">
              <a:solidFill>
                <a:srgbClr val="6F3505"/>
              </a:solidFill>
            </a:endParaRPr>
          </a:p>
        </p:txBody>
      </p:sp>
    </p:spTree>
  </p:cSld>
  <p:clrMapOvr>
    <a:masterClrMapping/>
  </p:clrMapOvr>
  <p:transition spd="slow" advTm="33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C:\Documents and Settings\Dell\Escritorio\veonoticia-ebola-1.jpg"/>
          <p:cNvPicPr>
            <a:picLocks noChangeAspect="1" noChangeArrowheads="1"/>
          </p:cNvPicPr>
          <p:nvPr/>
        </p:nvPicPr>
        <p:blipFill>
          <a:blip r:embed="rId2" cstate="print"/>
          <a:srcRect/>
          <a:stretch>
            <a:fillRect/>
          </a:stretch>
        </p:blipFill>
        <p:spPr bwMode="auto">
          <a:xfrm>
            <a:off x="-34054" y="0"/>
            <a:ext cx="9178054" cy="6858000"/>
          </a:xfrm>
          <a:prstGeom prst="rect">
            <a:avLst/>
          </a:prstGeom>
          <a:noFill/>
        </p:spPr>
      </p:pic>
    </p:spTree>
  </p:cSld>
  <p:clrMapOvr>
    <a:masterClrMapping/>
  </p:clrMapOvr>
  <p:transition spd="slow" advTm="5000">
    <p:checker/>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sp>
        <p:nvSpPr>
          <p:cNvPr id="2" name="1 Rectángulo"/>
          <p:cNvSpPr/>
          <p:nvPr/>
        </p:nvSpPr>
        <p:spPr>
          <a:xfrm>
            <a:off x="971600" y="-459432"/>
            <a:ext cx="7632848" cy="7294305"/>
          </a:xfrm>
          <a:prstGeom prst="rect">
            <a:avLst/>
          </a:prstGeom>
        </p:spPr>
        <p:txBody>
          <a:bodyPr wrap="square">
            <a:spAutoFit/>
          </a:bodyPr>
          <a:lstStyle/>
          <a:p>
            <a:endParaRPr lang="es-ES" sz="4400" i="1" dirty="0" smtClean="0">
              <a:solidFill>
                <a:srgbClr val="6F3505"/>
              </a:solidFill>
            </a:endParaRPr>
          </a:p>
          <a:p>
            <a:r>
              <a:rPr lang="es-ES" sz="4400" b="1" i="1" dirty="0" smtClean="0">
                <a:solidFill>
                  <a:srgbClr val="6F3505"/>
                </a:solidFill>
              </a:rPr>
              <a:t>La terrible cotidianidad</a:t>
            </a:r>
          </a:p>
          <a:p>
            <a:r>
              <a:rPr lang="es-ES" sz="2000" b="1" i="1" dirty="0" smtClean="0">
                <a:solidFill>
                  <a:srgbClr val="6F3505"/>
                </a:solidFill>
              </a:rPr>
              <a:t>De manera que el hecho de que el brote del </a:t>
            </a:r>
            <a:r>
              <a:rPr lang="es-ES" sz="2000" b="1" i="1" dirty="0" err="1" smtClean="0">
                <a:solidFill>
                  <a:srgbClr val="6F3505"/>
                </a:solidFill>
              </a:rPr>
              <a:t>ébola</a:t>
            </a:r>
            <a:r>
              <a:rPr lang="es-ES" sz="2000" b="1" i="1" dirty="0" smtClean="0">
                <a:solidFill>
                  <a:srgbClr val="6F3505"/>
                </a:solidFill>
              </a:rPr>
              <a:t> haya recibido tanta atención es algo que debemos aplaudir.</a:t>
            </a:r>
          </a:p>
          <a:p>
            <a:r>
              <a:rPr lang="es-ES" sz="2000" b="1" i="1" dirty="0" smtClean="0">
                <a:solidFill>
                  <a:srgbClr val="6F3505"/>
                </a:solidFill>
              </a:rPr>
              <a:t>Por un lado, podría acelerar el progreso de algunos prometedores candidatos a tratamientos y vacunas cuyo desarrollo ha estado detenido.</a:t>
            </a:r>
          </a:p>
          <a:p>
            <a:r>
              <a:rPr lang="es-ES" sz="2000" b="1" i="1" dirty="0" smtClean="0">
                <a:solidFill>
                  <a:srgbClr val="6F3505"/>
                </a:solidFill>
              </a:rPr>
              <a:t>Más certero es que fomentará el diseño de mejores planes de respuesta a emergencias para los países afectados, medidas que puedan ayudar a prevenir que futuros brotes se expandan tan rápido y tan lejos.</a:t>
            </a:r>
          </a:p>
          <a:p>
            <a:r>
              <a:rPr lang="es-ES" sz="2000" b="1" i="1" dirty="0" smtClean="0">
                <a:solidFill>
                  <a:srgbClr val="6F3505"/>
                </a:solidFill>
              </a:rPr>
              <a:t>Para la gente de África occidental, que actualmente está tratando de conllevar este terrible brote, eso no es mucho consuelo.</a:t>
            </a:r>
          </a:p>
          <a:p>
            <a:r>
              <a:rPr lang="es-ES" sz="2000" b="1" i="1" dirty="0" smtClean="0">
                <a:solidFill>
                  <a:srgbClr val="6F3505"/>
                </a:solidFill>
              </a:rPr>
              <a:t>No obstante, si centrar la atención internacional en el </a:t>
            </a:r>
            <a:r>
              <a:rPr lang="es-ES" sz="2000" b="1" i="1" dirty="0" err="1" smtClean="0">
                <a:solidFill>
                  <a:srgbClr val="6F3505"/>
                </a:solidFill>
              </a:rPr>
              <a:t>ébola</a:t>
            </a:r>
            <a:r>
              <a:rPr lang="es-ES" sz="2000" b="1" i="1" dirty="0" smtClean="0">
                <a:solidFill>
                  <a:srgbClr val="6F3505"/>
                </a:solidFill>
              </a:rPr>
              <a:t> ayuda a enfocar nuestras nociones de percepción de riesgo, eso no puede ser malo.</a:t>
            </a:r>
          </a:p>
          <a:p>
            <a:r>
              <a:rPr lang="es-ES" sz="2000" b="1" i="1" dirty="0" smtClean="0">
                <a:solidFill>
                  <a:srgbClr val="6F3505"/>
                </a:solidFill>
              </a:rPr>
              <a:t>Pero también nos ayuda a recordar que el </a:t>
            </a:r>
            <a:r>
              <a:rPr lang="es-ES" sz="2000" b="1" i="1" dirty="0" err="1" smtClean="0">
                <a:solidFill>
                  <a:srgbClr val="6F3505"/>
                </a:solidFill>
              </a:rPr>
              <a:t>ébola</a:t>
            </a:r>
            <a:r>
              <a:rPr lang="es-ES" sz="2000" b="1" i="1" dirty="0" smtClean="0">
                <a:solidFill>
                  <a:srgbClr val="6F3505"/>
                </a:solidFill>
              </a:rPr>
              <a:t> no es una excepción sino un ejemplo de una terrible normalidad en la que miles de hombres mujeres y niños mueren por una gama de enfermedades horribles cada día.</a:t>
            </a:r>
          </a:p>
          <a:p>
            <a:r>
              <a:rPr lang="es-ES" sz="2000" b="1" i="1" dirty="0" smtClean="0">
                <a:solidFill>
                  <a:srgbClr val="6F3505"/>
                </a:solidFill>
              </a:rPr>
              <a:t>Así, quizás, el mundo estará un paso más cerca de hacer un poco más.</a:t>
            </a:r>
            <a:endParaRPr lang="es-ES" sz="2000" b="1" i="1" dirty="0">
              <a:solidFill>
                <a:srgbClr val="6F3505"/>
              </a:solidFill>
            </a:endParaRPr>
          </a:p>
        </p:txBody>
      </p:sp>
    </p:spTree>
  </p:cSld>
  <p:clrMapOvr>
    <a:masterClrMapping/>
  </p:clrMapOvr>
  <p:transition spd="slow" advTm="54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El-virus-del-Ebola-un-enemigo-mortal-4.jpg"/>
          <p:cNvPicPr>
            <a:picLocks noChangeAspect="1" noChangeArrowheads="1"/>
          </p:cNvPicPr>
          <p:nvPr/>
        </p:nvPicPr>
        <p:blipFill>
          <a:blip r:embed="rId2" cstate="print"/>
          <a:srcRect l="6572" r="6767"/>
          <a:stretch>
            <a:fillRect/>
          </a:stretch>
        </p:blipFill>
        <p:spPr bwMode="auto">
          <a:xfrm>
            <a:off x="539551" y="0"/>
            <a:ext cx="7758379" cy="6597352"/>
          </a:xfrm>
          <a:prstGeom prst="ellipse">
            <a:avLst/>
          </a:prstGeom>
          <a:noFill/>
        </p:spPr>
      </p:pic>
    </p:spTree>
  </p:cSld>
  <p:clrMapOvr>
    <a:masterClrMapping/>
  </p:clrMapOvr>
  <p:transition spd="slow" advTm="5000">
    <p:checke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C:\Documents and Settings\Dell\Escritorio\ebola_virus_reaches_guineas_capital_conakry_m12.jpg"/>
          <p:cNvPicPr>
            <a:picLocks noChangeAspect="1" noChangeArrowheads="1"/>
          </p:cNvPicPr>
          <p:nvPr/>
        </p:nvPicPr>
        <p:blipFill>
          <a:blip r:embed="rId2" cstate="print"/>
          <a:srcRect b="4397"/>
          <a:stretch>
            <a:fillRect/>
          </a:stretch>
        </p:blipFill>
        <p:spPr bwMode="auto">
          <a:xfrm>
            <a:off x="-1" y="0"/>
            <a:ext cx="9177193" cy="6858000"/>
          </a:xfrm>
          <a:prstGeom prst="rect">
            <a:avLst/>
          </a:prstGeom>
          <a:noFill/>
        </p:spPr>
      </p:pic>
    </p:spTree>
  </p:cSld>
  <p:clrMapOvr>
    <a:masterClrMapping/>
  </p:clrMapOvr>
  <p:transition spd="slow" advTm="5000">
    <p:checke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sp>
        <p:nvSpPr>
          <p:cNvPr id="38913" name="Rectangle 1"/>
          <p:cNvSpPr>
            <a:spLocks noChangeArrowheads="1"/>
          </p:cNvSpPr>
          <p:nvPr/>
        </p:nvSpPr>
        <p:spPr bwMode="auto">
          <a:xfrm>
            <a:off x="323528" y="548680"/>
            <a:ext cx="3456384" cy="2685290"/>
          </a:xfrm>
          <a:prstGeom prst="rect">
            <a:avLst/>
          </a:prstGeom>
          <a:noFill/>
          <a:ln w="9525">
            <a:noFill/>
            <a:miter lim="800000"/>
            <a:headEnd/>
            <a:tailEnd/>
          </a:ln>
          <a:effectLst/>
        </p:spPr>
        <p:txBody>
          <a:bodyPr vert="horz" wrap="square" lIns="0" tIns="63480" rIns="0" bIns="12696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s-ES" sz="3600" b="1" i="1" u="none" strike="noStrike" cap="none" normalizeH="0" baseline="0" dirty="0" smtClean="0">
                <a:ln>
                  <a:noFill/>
                </a:ln>
                <a:solidFill>
                  <a:srgbClr val="6F3505"/>
                </a:solidFill>
                <a:effectLst/>
                <a:latin typeface="Open Sans Condensed"/>
              </a:rPr>
              <a:t>¿Cómo se transmite el virus del Ébola?</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es-ES" sz="1800" b="0" i="0" u="none" strike="noStrike" cap="none" normalizeH="0" baseline="0" dirty="0" smtClean="0">
              <a:ln>
                <a:noFill/>
              </a:ln>
              <a:solidFill>
                <a:schemeClr val="tx1"/>
              </a:solidFill>
              <a:effectLst/>
              <a:latin typeface="Arial" pitchFamily="34" charset="0"/>
            </a:endParaRPr>
          </a:p>
        </p:txBody>
      </p:sp>
      <p:sp>
        <p:nvSpPr>
          <p:cNvPr id="3" name="2 Rectángulo"/>
          <p:cNvSpPr/>
          <p:nvPr/>
        </p:nvSpPr>
        <p:spPr>
          <a:xfrm>
            <a:off x="467544" y="4180344"/>
            <a:ext cx="8316416" cy="2677656"/>
          </a:xfrm>
          <a:prstGeom prst="rect">
            <a:avLst/>
          </a:prstGeom>
        </p:spPr>
        <p:txBody>
          <a:bodyPr wrap="square">
            <a:spAutoFit/>
          </a:bodyPr>
          <a:lstStyle/>
          <a:p>
            <a:pPr algn="ctr"/>
            <a:r>
              <a:rPr lang="es-ES" sz="2400" b="1" i="1" dirty="0" smtClean="0">
                <a:solidFill>
                  <a:srgbClr val="6F3505"/>
                </a:solidFill>
              </a:rPr>
              <a:t>Los estudios clínicos han permitido determinar que el virus del Ébola es transmitido al hombre luego del contacto con fluidos corporales de algunos animales infectados. Algunas de las especies que se han identificado como agentes transmisores han sido los primates, los antílopes y los puercoespines, animales que en muchas ocasiones fueron encontrados muertos en la selva y manipulados sin las debidas precauciones.</a:t>
            </a:r>
            <a:endParaRPr lang="es-ES" sz="2400" b="1" i="1" dirty="0">
              <a:solidFill>
                <a:srgbClr val="6F3505"/>
              </a:solidFill>
            </a:endParaRPr>
          </a:p>
        </p:txBody>
      </p:sp>
      <p:pic>
        <p:nvPicPr>
          <p:cNvPr id="5" name="Picture 2" descr="C:\Documents and Settings\Dell\Escritorio\El-virus-del-Ebola-un-enemigo-mortal-4.jpg"/>
          <p:cNvPicPr>
            <a:picLocks noChangeAspect="1" noChangeArrowheads="1"/>
          </p:cNvPicPr>
          <p:nvPr/>
        </p:nvPicPr>
        <p:blipFill>
          <a:blip r:embed="rId3" cstate="print"/>
          <a:srcRect l="6572" r="6767"/>
          <a:stretch>
            <a:fillRect/>
          </a:stretch>
        </p:blipFill>
        <p:spPr bwMode="auto">
          <a:xfrm>
            <a:off x="3779912" y="0"/>
            <a:ext cx="5048611" cy="4293096"/>
          </a:xfrm>
          <a:prstGeom prst="ellipse">
            <a:avLst/>
          </a:prstGeom>
          <a:noFill/>
        </p:spPr>
      </p:pic>
    </p:spTree>
  </p:cSld>
  <p:clrMapOvr>
    <a:masterClrMapping/>
  </p:clrMapOvr>
  <p:transition spd="slow" advTm="45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6"/>
                                        </p:tgtEl>
                                        <p:attrNameLst>
                                          <p:attrName>style.opacity</p:attrName>
                                        </p:attrNameLst>
                                      </p:cBhvr>
                                      <p:to>
                                        <p:strVal val="0.25"/>
                                      </p:to>
                                    </p:set>
                                    <p:animEffect filter="image" prLst="opacity: 0.25">
                                      <p:cBhvr rctx="IE">
                                        <p:cTn id="7" dur="indefinite"/>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pic>
        <p:nvPicPr>
          <p:cNvPr id="46083" name="Picture 3" descr="C:\Documents and Settings\Dell\Escritorio\El-virus-del-Ebola-un-enemigo-mortal-3.jpg"/>
          <p:cNvPicPr>
            <a:picLocks noChangeAspect="1" noChangeArrowheads="1"/>
          </p:cNvPicPr>
          <p:nvPr/>
        </p:nvPicPr>
        <p:blipFill>
          <a:blip r:embed="rId3" cstate="print"/>
          <a:srcRect b="8387"/>
          <a:stretch>
            <a:fillRect/>
          </a:stretch>
        </p:blipFill>
        <p:spPr bwMode="auto">
          <a:xfrm>
            <a:off x="899592" y="188640"/>
            <a:ext cx="7025066" cy="3933056"/>
          </a:xfrm>
          <a:prstGeom prst="ellipse">
            <a:avLst/>
          </a:prstGeom>
          <a:noFill/>
        </p:spPr>
      </p:pic>
      <p:sp>
        <p:nvSpPr>
          <p:cNvPr id="3" name="2 Rectángulo"/>
          <p:cNvSpPr/>
          <p:nvPr/>
        </p:nvSpPr>
        <p:spPr>
          <a:xfrm>
            <a:off x="395536" y="4221088"/>
            <a:ext cx="8388424" cy="2308324"/>
          </a:xfrm>
          <a:prstGeom prst="rect">
            <a:avLst/>
          </a:prstGeom>
        </p:spPr>
        <p:txBody>
          <a:bodyPr wrap="square">
            <a:spAutoFit/>
          </a:bodyPr>
          <a:lstStyle/>
          <a:p>
            <a:pPr algn="ctr"/>
            <a:r>
              <a:rPr lang="es-ES" sz="2400" b="1" i="1" dirty="0" smtClean="0">
                <a:solidFill>
                  <a:srgbClr val="6F3505"/>
                </a:solidFill>
              </a:rPr>
              <a:t>No obstante, se considera que los verdaderos huéspedes naturales del Ébola son ciertas especies de murciélagos de la fruta como </a:t>
            </a:r>
            <a:r>
              <a:rPr lang="es-ES" sz="2400" b="1" i="1" dirty="0" err="1" smtClean="0">
                <a:solidFill>
                  <a:srgbClr val="6F3505"/>
                </a:solidFill>
              </a:rPr>
              <a:t>Myonycteris</a:t>
            </a:r>
            <a:r>
              <a:rPr lang="es-ES" sz="2400" b="1" i="1" dirty="0" smtClean="0">
                <a:solidFill>
                  <a:srgbClr val="6F3505"/>
                </a:solidFill>
              </a:rPr>
              <a:t> </a:t>
            </a:r>
            <a:r>
              <a:rPr lang="es-ES" sz="2400" b="1" i="1" dirty="0" err="1" smtClean="0">
                <a:solidFill>
                  <a:srgbClr val="6F3505"/>
                </a:solidFill>
              </a:rPr>
              <a:t>torquata</a:t>
            </a:r>
            <a:r>
              <a:rPr lang="es-ES" sz="2400" b="1" i="1" dirty="0" smtClean="0">
                <a:solidFill>
                  <a:srgbClr val="6F3505"/>
                </a:solidFill>
              </a:rPr>
              <a:t>, </a:t>
            </a:r>
            <a:r>
              <a:rPr lang="es-ES" sz="2400" b="1" i="1" dirty="0" err="1" smtClean="0">
                <a:solidFill>
                  <a:srgbClr val="6F3505"/>
                </a:solidFill>
              </a:rPr>
              <a:t>Epomops</a:t>
            </a:r>
            <a:r>
              <a:rPr lang="es-ES" sz="2400" b="1" i="1" dirty="0" smtClean="0">
                <a:solidFill>
                  <a:srgbClr val="6F3505"/>
                </a:solidFill>
              </a:rPr>
              <a:t> </a:t>
            </a:r>
            <a:r>
              <a:rPr lang="es-ES" sz="2400" b="1" i="1" dirty="0" err="1" smtClean="0">
                <a:solidFill>
                  <a:srgbClr val="6F3505"/>
                </a:solidFill>
              </a:rPr>
              <a:t>franqueti</a:t>
            </a:r>
            <a:r>
              <a:rPr lang="es-ES" sz="2400" b="1" i="1" dirty="0" smtClean="0">
                <a:solidFill>
                  <a:srgbClr val="6F3505"/>
                </a:solidFill>
              </a:rPr>
              <a:t> y </a:t>
            </a:r>
            <a:r>
              <a:rPr lang="es-ES" sz="2400" b="1" i="1" dirty="0" err="1" smtClean="0">
                <a:solidFill>
                  <a:srgbClr val="6F3505"/>
                </a:solidFill>
              </a:rPr>
              <a:t>Hypsignathus</a:t>
            </a:r>
            <a:r>
              <a:rPr lang="es-ES" sz="2400" b="1" i="1" dirty="0" smtClean="0">
                <a:solidFill>
                  <a:srgbClr val="6F3505"/>
                </a:solidFill>
              </a:rPr>
              <a:t> </a:t>
            </a:r>
            <a:r>
              <a:rPr lang="es-ES" sz="2400" b="1" i="1" dirty="0" err="1" smtClean="0">
                <a:solidFill>
                  <a:srgbClr val="6F3505"/>
                </a:solidFill>
              </a:rPr>
              <a:t>monstrosus</a:t>
            </a:r>
            <a:r>
              <a:rPr lang="es-ES" sz="2400" b="1" i="1" dirty="0" smtClean="0">
                <a:solidFill>
                  <a:srgbClr val="6F3505"/>
                </a:solidFill>
              </a:rPr>
              <a:t>, cuya distribución geográfica suele coincidir con las zonas más castigadas por la enfermedad, tanto en los humanos como otros animales.</a:t>
            </a:r>
            <a:endParaRPr lang="es-ES" sz="2400" b="1" i="1" dirty="0">
              <a:solidFill>
                <a:srgbClr val="6F3505"/>
              </a:solidFill>
            </a:endParaRPr>
          </a:p>
        </p:txBody>
      </p:sp>
    </p:spTree>
  </p:cSld>
  <p:clrMapOvr>
    <a:masterClrMapping/>
  </p:clrMapOvr>
  <p:transition spd="slow" advTm="31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la-fao-advierte-del-posible-contagio-de-ebola-por-el-consumo-de-murcielago-de-la-fruta.jpg"/>
          <p:cNvPicPr>
            <a:picLocks noChangeAspect="1" noChangeArrowheads="1"/>
          </p:cNvPicPr>
          <p:nvPr/>
        </p:nvPicPr>
        <p:blipFill>
          <a:blip r:embed="rId2" cstate="print"/>
          <a:srcRect/>
          <a:stretch>
            <a:fillRect/>
          </a:stretch>
        </p:blipFill>
        <p:spPr bwMode="auto">
          <a:xfrm>
            <a:off x="-1" y="0"/>
            <a:ext cx="9255639" cy="6858000"/>
          </a:xfrm>
          <a:prstGeom prst="rect">
            <a:avLst/>
          </a:prstGeom>
          <a:noFill/>
        </p:spPr>
      </p:pic>
      <p:sp>
        <p:nvSpPr>
          <p:cNvPr id="4" name="3 Rectángulo"/>
          <p:cNvSpPr/>
          <p:nvPr/>
        </p:nvSpPr>
        <p:spPr>
          <a:xfrm>
            <a:off x="1403648" y="260648"/>
            <a:ext cx="5760640" cy="1800200"/>
          </a:xfrm>
          <a:prstGeom prst="rect">
            <a:avLst/>
          </a:prstGeom>
          <a:solidFill>
            <a:schemeClr val="accent1">
              <a:alpha val="3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3" name="2 Rectángulo"/>
          <p:cNvSpPr/>
          <p:nvPr/>
        </p:nvSpPr>
        <p:spPr>
          <a:xfrm>
            <a:off x="1403648" y="332656"/>
            <a:ext cx="6192688" cy="1631216"/>
          </a:xfrm>
          <a:prstGeom prst="rect">
            <a:avLst/>
          </a:prstGeom>
        </p:spPr>
        <p:txBody>
          <a:bodyPr wrap="square">
            <a:spAutoFit/>
          </a:bodyPr>
          <a:lstStyle/>
          <a:p>
            <a:r>
              <a:rPr lang="es-ES" sz="2000" dirty="0" smtClean="0">
                <a:solidFill>
                  <a:srgbClr val="FFFF00"/>
                </a:solidFill>
              </a:rPr>
              <a:t>Gui</a:t>
            </a:r>
            <a:r>
              <a:rPr lang="es-ES" sz="2000" b="1" dirty="0" smtClean="0">
                <a:solidFill>
                  <a:srgbClr val="FFFF00"/>
                </a:solidFill>
              </a:rPr>
              <a:t>nea ha prohibido la venta y el consumo de los murciélagos para prevenir la propagación del mortal virus del Ébola , ha dicho que su ministro de Salud.</a:t>
            </a:r>
            <a:br>
              <a:rPr lang="es-ES" sz="2000" b="1" dirty="0" smtClean="0">
                <a:solidFill>
                  <a:srgbClr val="FFFF00"/>
                </a:solidFill>
              </a:rPr>
            </a:br>
            <a:r>
              <a:rPr lang="es-ES" sz="2000" b="1" dirty="0" smtClean="0">
                <a:solidFill>
                  <a:srgbClr val="FFFF00"/>
                </a:solidFill>
              </a:rPr>
              <a:t>Murciélagos, un manjar local , parecían ser los “principales agentes” para el brote de Ébola en el sur,.</a:t>
            </a:r>
            <a:endParaRPr lang="es-ES" sz="2000" b="1" dirty="0">
              <a:solidFill>
                <a:srgbClr val="FFFF00"/>
              </a:solidFill>
            </a:endParaRPr>
          </a:p>
        </p:txBody>
      </p:sp>
    </p:spTree>
  </p:cSld>
  <p:clrMapOvr>
    <a:masterClrMapping/>
  </p:clrMapOvr>
  <p:transition spd="slow" advTm="33000">
    <p:checke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comiendo-murcielagos.jpg"/>
          <p:cNvPicPr>
            <a:picLocks noChangeAspect="1" noChangeArrowheads="1"/>
          </p:cNvPicPr>
          <p:nvPr/>
        </p:nvPicPr>
        <p:blipFill>
          <a:blip r:embed="rId2" cstate="print"/>
          <a:srcRect l="7467" t="6802" r="5218" b="3631"/>
          <a:stretch>
            <a:fillRect/>
          </a:stretch>
        </p:blipFill>
        <p:spPr bwMode="auto">
          <a:xfrm>
            <a:off x="0" y="0"/>
            <a:ext cx="9247956" cy="6858000"/>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C:\Documents and Settings\Dell\Escritorio\ebola_1-600.jpg"/>
          <p:cNvPicPr>
            <a:picLocks noChangeAspect="1" noChangeArrowheads="1"/>
          </p:cNvPicPr>
          <p:nvPr/>
        </p:nvPicPr>
        <p:blipFill>
          <a:blip r:embed="rId2" cstate="print"/>
          <a:srcRect/>
          <a:stretch>
            <a:fillRect/>
          </a:stretch>
        </p:blipFill>
        <p:spPr bwMode="auto">
          <a:xfrm>
            <a:off x="-1" y="0"/>
            <a:ext cx="9347909" cy="6858000"/>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C:\Documents and Settings\Dell\Escritorio\53df932441795_crop.jpg"/>
          <p:cNvPicPr>
            <a:picLocks noChangeAspect="1" noChangeArrowheads="1"/>
          </p:cNvPicPr>
          <p:nvPr/>
        </p:nvPicPr>
        <p:blipFill>
          <a:blip r:embed="rId2" cstate="print"/>
          <a:srcRect/>
          <a:stretch>
            <a:fillRect/>
          </a:stretch>
        </p:blipFill>
        <p:spPr bwMode="auto">
          <a:xfrm>
            <a:off x="0" y="0"/>
            <a:ext cx="9139690" cy="6858000"/>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C:\Documents and Settings\Dell\Escritorio\Ebola_DRC-630x350.jpg"/>
          <p:cNvPicPr>
            <a:picLocks noChangeAspect="1" noChangeArrowheads="1"/>
          </p:cNvPicPr>
          <p:nvPr/>
        </p:nvPicPr>
        <p:blipFill>
          <a:blip r:embed="rId2" cstate="print"/>
          <a:srcRect/>
          <a:stretch>
            <a:fillRect/>
          </a:stretch>
        </p:blipFill>
        <p:spPr bwMode="auto">
          <a:xfrm>
            <a:off x="0" y="0"/>
            <a:ext cx="9282946" cy="6858000"/>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1112ae8ff55286b218e925ecdeeafd41.jpg"/>
          <p:cNvPicPr>
            <a:picLocks noChangeAspect="1" noChangeArrowheads="1"/>
          </p:cNvPicPr>
          <p:nvPr/>
        </p:nvPicPr>
        <p:blipFill>
          <a:blip r:embed="rId2" cstate="print"/>
          <a:srcRect/>
          <a:stretch>
            <a:fillRect/>
          </a:stretch>
        </p:blipFill>
        <p:spPr bwMode="auto">
          <a:xfrm>
            <a:off x="0" y="0"/>
            <a:ext cx="9172228" cy="6858000"/>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C:\Documents and Settings\Dell\Escritorio\1035280784_base_image.jpg"/>
          <p:cNvPicPr>
            <a:picLocks noChangeAspect="1" noChangeArrowheads="1"/>
          </p:cNvPicPr>
          <p:nvPr/>
        </p:nvPicPr>
        <p:blipFill>
          <a:blip r:embed="rId2" cstate="print"/>
          <a:srcRect/>
          <a:stretch>
            <a:fillRect/>
          </a:stretch>
        </p:blipFill>
        <p:spPr bwMode="auto">
          <a:xfrm>
            <a:off x="0" y="0"/>
            <a:ext cx="9175296" cy="6858000"/>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2" name="Picture 2" descr="C:\Documents and Settings\Dell\Escritorio\veonoticia-ebola-3.jpg"/>
          <p:cNvPicPr>
            <a:picLocks noChangeAspect="1" noChangeArrowheads="1"/>
          </p:cNvPicPr>
          <p:nvPr/>
        </p:nvPicPr>
        <p:blipFill>
          <a:blip r:embed="rId2" cstate="print"/>
          <a:srcRect l="36000"/>
          <a:stretch>
            <a:fillRect/>
          </a:stretch>
        </p:blipFill>
        <p:spPr bwMode="auto">
          <a:xfrm>
            <a:off x="0" y="0"/>
            <a:ext cx="9144000" cy="7143694"/>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sp>
        <p:nvSpPr>
          <p:cNvPr id="2" name="1 Rectángulo"/>
          <p:cNvSpPr/>
          <p:nvPr/>
        </p:nvSpPr>
        <p:spPr>
          <a:xfrm>
            <a:off x="611560" y="620688"/>
            <a:ext cx="8100392" cy="6001643"/>
          </a:xfrm>
          <a:prstGeom prst="rect">
            <a:avLst/>
          </a:prstGeom>
        </p:spPr>
        <p:txBody>
          <a:bodyPr wrap="square">
            <a:spAutoFit/>
          </a:bodyPr>
          <a:lstStyle/>
          <a:p>
            <a:pPr algn="ctr"/>
            <a:r>
              <a:rPr lang="es-ES" sz="4800" b="1" i="1" dirty="0" smtClean="0">
                <a:solidFill>
                  <a:srgbClr val="6F3505"/>
                </a:solidFill>
              </a:rPr>
              <a:t>¿Existe una cura para el Ébola?</a:t>
            </a:r>
          </a:p>
          <a:p>
            <a:pPr algn="ctr"/>
            <a:r>
              <a:rPr lang="es-ES" sz="2800" b="1" i="1" dirty="0" smtClean="0">
                <a:solidFill>
                  <a:srgbClr val="6F3505"/>
                </a:solidFill>
              </a:rPr>
              <a:t>Hoy en día no existe ningún tratamiento verdaderamente efectivo contra la fiebre hemorrágica del Ébola y ni siquiera hemos logrado encontrar una vacuna preventiva que inmunice a las poblaciones más vulnerables, que cuando se ven sacudidas por una epidemia, esta puede causar la mortalidad en hasta un 90% de los casos. Dicha mortalidad también se ha manifestado históricamente en poblaciones de especies de primates no humanos, como, por ejemplo, los gorilas, amenazando con la desaparición a poblaciones enteras.</a:t>
            </a:r>
            <a:endParaRPr lang="es-ES" sz="2800" b="1" i="1" dirty="0">
              <a:solidFill>
                <a:srgbClr val="6F3505"/>
              </a:solidFill>
            </a:endParaRPr>
          </a:p>
        </p:txBody>
      </p:sp>
    </p:spTree>
  </p:cSld>
  <p:clrMapOvr>
    <a:masterClrMapping/>
  </p:clrMapOvr>
  <p:transition spd="slow" advTm="45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C:\Documents and Settings\Dell\Escritorio\ebola_suit.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ebola-630x350.jpg"/>
          <p:cNvPicPr>
            <a:picLocks noChangeAspect="1" noChangeArrowheads="1"/>
          </p:cNvPicPr>
          <p:nvPr/>
        </p:nvPicPr>
        <p:blipFill>
          <a:blip r:embed="rId2" cstate="print"/>
          <a:srcRect/>
          <a:stretch>
            <a:fillRect/>
          </a:stretch>
        </p:blipFill>
        <p:spPr bwMode="auto">
          <a:xfrm>
            <a:off x="-1" y="0"/>
            <a:ext cx="9153331" cy="6858000"/>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C:\Documents and Settings\Dell\Escritorio\veonoticia-ebola-interna.jpg"/>
          <p:cNvPicPr>
            <a:picLocks noChangeAspect="1" noChangeArrowheads="1"/>
          </p:cNvPicPr>
          <p:nvPr/>
        </p:nvPicPr>
        <p:blipFill>
          <a:blip r:embed="rId2" cstate="print"/>
          <a:srcRect/>
          <a:stretch>
            <a:fillRect/>
          </a:stretch>
        </p:blipFill>
        <p:spPr bwMode="auto">
          <a:xfrm>
            <a:off x="-1" y="0"/>
            <a:ext cx="9306203" cy="6858000"/>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3539f9ab801e62a36feb33e90d5641bf_article.jpg"/>
          <p:cNvPicPr>
            <a:picLocks noChangeAspect="1" noChangeArrowheads="1"/>
          </p:cNvPicPr>
          <p:nvPr/>
        </p:nvPicPr>
        <p:blipFill>
          <a:blip r:embed="rId2" cstate="print"/>
          <a:srcRect/>
          <a:stretch>
            <a:fillRect/>
          </a:stretch>
        </p:blipFill>
        <p:spPr bwMode="auto">
          <a:xfrm>
            <a:off x="0" y="0"/>
            <a:ext cx="9178054" cy="6858000"/>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ebola_outbreaks_19951-640x426.jpg"/>
          <p:cNvPicPr>
            <a:picLocks noChangeAspect="1" noChangeArrowheads="1"/>
          </p:cNvPicPr>
          <p:nvPr/>
        </p:nvPicPr>
        <p:blipFill>
          <a:blip r:embed="rId2" cstate="print"/>
          <a:srcRect/>
          <a:stretch>
            <a:fillRect/>
          </a:stretch>
        </p:blipFill>
        <p:spPr bwMode="auto">
          <a:xfrm>
            <a:off x="-1" y="0"/>
            <a:ext cx="9262429" cy="6858000"/>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Ebola_virus_2014-740x487.jpg"/>
          <p:cNvPicPr>
            <a:picLocks noChangeAspect="1" noChangeArrowheads="1"/>
          </p:cNvPicPr>
          <p:nvPr/>
        </p:nvPicPr>
        <p:blipFill>
          <a:blip r:embed="rId2" cstate="print"/>
          <a:srcRect/>
          <a:stretch>
            <a:fillRect/>
          </a:stretch>
        </p:blipFill>
        <p:spPr bwMode="auto">
          <a:xfrm>
            <a:off x="0" y="0"/>
            <a:ext cx="9368224" cy="6858000"/>
          </a:xfrm>
          <a:prstGeom prst="rect">
            <a:avLst/>
          </a:prstGeom>
          <a:noFill/>
        </p:spPr>
      </p:pic>
    </p:spTree>
  </p:cSld>
  <p:clrMapOvr>
    <a:masterClrMapping/>
  </p:clrMapOvr>
  <p:transition spd="slow" advTm="5000">
    <p:checke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3" descr="illusion-015"/>
          <p:cNvPicPr>
            <a:picLocks noChangeAspect="1" noChangeArrowheads="1" noCrop="1"/>
          </p:cNvPicPr>
          <p:nvPr/>
        </p:nvPicPr>
        <p:blipFill>
          <a:blip r:embed="rId2" cstate="print">
            <a:duotone>
              <a:schemeClr val="accent6">
                <a:shade val="45000"/>
                <a:satMod val="135000"/>
              </a:schemeClr>
              <a:prstClr val="white"/>
            </a:duotone>
            <a:lum bright="42000"/>
          </a:blip>
          <a:srcRect/>
          <a:stretch>
            <a:fillRect/>
          </a:stretch>
        </p:blipFill>
        <p:spPr bwMode="auto">
          <a:xfrm>
            <a:off x="0" y="-19050"/>
            <a:ext cx="9144000" cy="6877050"/>
          </a:xfrm>
          <a:prstGeom prst="rect">
            <a:avLst/>
          </a:prstGeom>
          <a:noFill/>
        </p:spPr>
      </p:pic>
      <p:sp>
        <p:nvSpPr>
          <p:cNvPr id="6" name="5 Rectángulo"/>
          <p:cNvSpPr/>
          <p:nvPr/>
        </p:nvSpPr>
        <p:spPr>
          <a:xfrm>
            <a:off x="971600" y="1700808"/>
            <a:ext cx="6192688" cy="3416302"/>
          </a:xfrm>
          <a:prstGeom prst="rect">
            <a:avLst/>
          </a:prstGeom>
        </p:spPr>
        <p:txBody>
          <a:bodyPr wrap="square" lIns="91422" tIns="45711" rIns="91422" bIns="45711">
            <a:spAutoFit/>
          </a:bodyPr>
          <a:lstStyle/>
          <a:p>
            <a:pPr lvl="1" algn="ctr">
              <a:defRPr/>
            </a:pPr>
            <a:r>
              <a:rPr lang="es-ES" sz="5400" b="1" i="1" kern="10" dirty="0">
                <a:ln w="25400">
                  <a:solidFill>
                    <a:srgbClr val="E31C07"/>
                  </a:solidFill>
                  <a:round/>
                  <a:headEnd/>
                  <a:tailEnd/>
                </a:ln>
                <a:solidFill>
                  <a:srgbClr val="6F3505"/>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5400" b="1" i="1" kern="10" dirty="0">
                <a:ln w="25400">
                  <a:solidFill>
                    <a:srgbClr val="E31C07"/>
                  </a:solidFill>
                  <a:round/>
                  <a:headEnd/>
                  <a:tailEnd/>
                </a:ln>
                <a:solidFill>
                  <a:srgbClr val="6F3505"/>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6F3505"/>
                </a:solidFill>
                <a:effectLst>
                  <a:outerShdw dist="35921" dir="2700000" algn="ctr" rotWithShape="0">
                    <a:schemeClr val="folHlink">
                      <a:alpha val="80000"/>
                    </a:schemeClr>
                  </a:outerShdw>
                </a:effectLst>
                <a:latin typeface="Snap ITC"/>
                <a:cs typeface="+mn-cs"/>
              </a:rPr>
              <a:t>JOSE </a:t>
            </a:r>
            <a:r>
              <a:rPr lang="es-ES" sz="3200" b="1" kern="10" dirty="0">
                <a:ln w="9525">
                  <a:solidFill>
                    <a:srgbClr val="1CDEF8"/>
                  </a:solidFill>
                  <a:round/>
                  <a:headEnd/>
                  <a:tailEnd/>
                </a:ln>
                <a:solidFill>
                  <a:srgbClr val="6F3505"/>
                </a:solidFill>
                <a:effectLst>
                  <a:outerShdw dist="35921" dir="2700000" algn="ctr" rotWithShape="0">
                    <a:schemeClr val="folHlink">
                      <a:alpha val="80000"/>
                    </a:schemeClr>
                  </a:outerShdw>
                </a:effectLst>
                <a:latin typeface="Snap ITC"/>
                <a:cs typeface="+mn-cs"/>
              </a:rPr>
              <a:t>LUIS</a:t>
            </a:r>
          </a:p>
        </p:txBody>
      </p:sp>
    </p:spTree>
  </p:cSld>
  <p:clrMapOvr>
    <a:masterClrMapping/>
  </p:clrMapOvr>
  <p:transition spd="slow" advTm="12000">
    <p:checke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0"/>
                                        </p:tgtEl>
                                        <p:attrNameLst>
                                          <p:attrName>style.opacity</p:attrName>
                                        </p:attrNameLst>
                                      </p:cBhvr>
                                      <p:to>
                                        <p:strVal val="0.25"/>
                                      </p:to>
                                    </p:set>
                                    <p:animEffect filter="image" prLst="opacity: 0.25">
                                      <p:cBhvr rctx="IE">
                                        <p:cTn id="7" dur="indefinite"/>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xiste el riesgo real de una epidemia global de Ébol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Existe el riesgo real de una epidemia global de Ébola</Template>
  <TotalTime>1</TotalTime>
  <Words>1537</Words>
  <Application>Microsoft Office PowerPoint</Application>
  <PresentationFormat>Presentación en pantalla (4:3)</PresentationFormat>
  <Paragraphs>91</Paragraphs>
  <Slides>74</Slides>
  <Notes>0</Notes>
  <HiddenSlides>0</HiddenSlides>
  <MMClips>0</MMClips>
  <ScaleCrop>false</ScaleCrop>
  <HeadingPairs>
    <vt:vector size="4" baseType="variant">
      <vt:variant>
        <vt:lpstr>Tema</vt:lpstr>
      </vt:variant>
      <vt:variant>
        <vt:i4>2</vt:i4>
      </vt:variant>
      <vt:variant>
        <vt:lpstr>Títulos de diapositiva</vt:lpstr>
      </vt:variant>
      <vt:variant>
        <vt:i4>74</vt:i4>
      </vt:variant>
    </vt:vector>
  </HeadingPairs>
  <TitlesOfParts>
    <vt:vector size="76" baseType="lpstr">
      <vt:lpstr>Existe el riesgo real de una epidemia global de Ébola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lpstr>Diapositiva 71</vt:lpstr>
      <vt:lpstr>Diapositiva 72</vt:lpstr>
      <vt:lpstr>Diapositiva 73</vt:lpstr>
      <vt:lpstr>Diapositiva 74</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2014-08-15T09:18:16Z</dcterms:created>
  <dcterms:modified xsi:type="dcterms:W3CDTF">2014-08-15T09:20:12Z</dcterms:modified>
</cp:coreProperties>
</file>