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4"/>
  </p:notesMasterIdLst>
  <p:sldIdLst>
    <p:sldId id="312" r:id="rId3"/>
    <p:sldId id="297" r:id="rId4"/>
    <p:sldId id="329" r:id="rId5"/>
    <p:sldId id="256" r:id="rId6"/>
    <p:sldId id="283" r:id="rId7"/>
    <p:sldId id="284" r:id="rId8"/>
    <p:sldId id="325" r:id="rId9"/>
    <p:sldId id="261" r:id="rId10"/>
    <p:sldId id="298" r:id="rId11"/>
    <p:sldId id="259" r:id="rId12"/>
    <p:sldId id="299" r:id="rId13"/>
    <p:sldId id="305" r:id="rId14"/>
    <p:sldId id="260" r:id="rId15"/>
    <p:sldId id="258" r:id="rId16"/>
    <p:sldId id="294" r:id="rId17"/>
    <p:sldId id="285" r:id="rId18"/>
    <p:sldId id="262" r:id="rId19"/>
    <p:sldId id="263" r:id="rId20"/>
    <p:sldId id="302" r:id="rId21"/>
    <p:sldId id="264" r:id="rId22"/>
    <p:sldId id="265" r:id="rId23"/>
    <p:sldId id="331" r:id="rId24"/>
    <p:sldId id="266" r:id="rId25"/>
    <p:sldId id="301" r:id="rId26"/>
    <p:sldId id="267" r:id="rId27"/>
    <p:sldId id="268" r:id="rId28"/>
    <p:sldId id="269" r:id="rId29"/>
    <p:sldId id="332" r:id="rId30"/>
    <p:sldId id="276" r:id="rId31"/>
    <p:sldId id="271" r:id="rId32"/>
    <p:sldId id="270" r:id="rId33"/>
    <p:sldId id="273" r:id="rId34"/>
    <p:sldId id="280" r:id="rId35"/>
    <p:sldId id="272" r:id="rId36"/>
    <p:sldId id="295" r:id="rId37"/>
    <p:sldId id="287" r:id="rId38"/>
    <p:sldId id="279" r:id="rId39"/>
    <p:sldId id="303" r:id="rId40"/>
    <p:sldId id="281" r:id="rId41"/>
    <p:sldId id="291" r:id="rId42"/>
    <p:sldId id="306" r:id="rId43"/>
    <p:sldId id="292" r:id="rId44"/>
    <p:sldId id="308" r:id="rId45"/>
    <p:sldId id="290" r:id="rId46"/>
    <p:sldId id="293" r:id="rId47"/>
    <p:sldId id="307" r:id="rId48"/>
    <p:sldId id="330" r:id="rId49"/>
    <p:sldId id="311" r:id="rId50"/>
    <p:sldId id="282" r:id="rId51"/>
    <p:sldId id="316" r:id="rId52"/>
    <p:sldId id="333" r:id="rId5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QmSbHea6o8z5TVWlcIh+A==" hashData="KHUsvdMvM5yl0E/PwtcrQViNQU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CC"/>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56" autoAdjust="0"/>
  </p:normalViewPr>
  <p:slideViewPr>
    <p:cSldViewPr>
      <p:cViewPr varScale="1">
        <p:scale>
          <a:sx n="68" d="100"/>
          <a:sy n="68" d="100"/>
        </p:scale>
        <p:origin x="-105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B502E9-91F3-4630-B06D-7CC96837E01F}" type="datetimeFigureOut">
              <a:rPr lang="es-ES" smtClean="0"/>
              <a:pPr/>
              <a:t>29/01/2015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DB1522-BCFA-47A0-B199-43F5BEA4E1F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BDB1522-BCFA-47A0-B199-43F5BEA4E1F2}" type="slidenum">
              <a:rPr lang="es-ES" smtClean="0"/>
              <a:pPr/>
              <a:t>47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3094654-7C1E-4EE5-AB6C-051BE908FC2A}" type="datetimeFigureOut">
              <a:rPr lang="es-ES" smtClean="0"/>
              <a:pPr/>
              <a:t>29/01/2015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5997B4E-F558-46CC-83C9-8C815DBB3C25}" type="slidenum">
              <a:rPr lang="es-ES" smtClean="0"/>
              <a:pPr/>
              <a:t>‹Nº›</a:t>
            </a:fld>
            <a:endParaRPr lang="es-ES"/>
          </a:p>
        </p:txBody>
      </p:sp>
    </p:spTree>
  </p:cSld>
  <p:clrMapOvr>
    <a:masterClrMapping/>
  </p:clrMapOvr>
  <p:transition spd="slow" advTm="5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3094654-7C1E-4EE5-AB6C-051BE908FC2A}" type="datetimeFigureOut">
              <a:rPr lang="es-ES" smtClean="0"/>
              <a:pPr/>
              <a:t>29/01/2015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5997B4E-F558-46CC-83C9-8C815DBB3C25}" type="slidenum">
              <a:rPr lang="es-ES" smtClean="0"/>
              <a:pPr/>
              <a:t>‹Nº›</a:t>
            </a:fld>
            <a:endParaRPr lang="es-ES"/>
          </a:p>
        </p:txBody>
      </p:sp>
    </p:spTree>
  </p:cSld>
  <p:clrMapOvr>
    <a:masterClrMapping/>
  </p:clrMapOvr>
  <p:transition spd="slow" advTm="5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3094654-7C1E-4EE5-AB6C-051BE908FC2A}" type="datetimeFigureOut">
              <a:rPr lang="es-ES" smtClean="0"/>
              <a:pPr/>
              <a:t>29/01/2015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5997B4E-F558-46CC-83C9-8C815DBB3C25}" type="slidenum">
              <a:rPr lang="es-ES" smtClean="0"/>
              <a:pPr/>
              <a:t>‹Nº›</a:t>
            </a:fld>
            <a:endParaRPr lang="es-ES"/>
          </a:p>
        </p:txBody>
      </p:sp>
    </p:spTree>
  </p:cSld>
  <p:clrMapOvr>
    <a:masterClrMapping/>
  </p:clrMapOvr>
  <p:transition spd="slow" advTm="5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3094654-7C1E-4EE5-AB6C-051BE908FC2A}" type="datetimeFigureOut">
              <a:rPr lang="es-ES" smtClean="0"/>
              <a:pPr/>
              <a:t>29/01/2015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5997B4E-F558-46CC-83C9-8C815DBB3C25}" type="slidenum">
              <a:rPr lang="es-ES" smtClean="0"/>
              <a:pPr/>
              <a:t>‹Nº›</a:t>
            </a:fld>
            <a:endParaRPr lang="es-ES"/>
          </a:p>
        </p:txBody>
      </p:sp>
    </p:spTree>
  </p:cSld>
  <p:clrMapOvr>
    <a:masterClrMapping/>
  </p:clrMapOvr>
  <p:transition spd="slow" advTm="5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3094654-7C1E-4EE5-AB6C-051BE908FC2A}" type="datetimeFigureOut">
              <a:rPr lang="es-ES" smtClean="0"/>
              <a:pPr/>
              <a:t>29/01/2015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5997B4E-F558-46CC-83C9-8C815DBB3C25}" type="slidenum">
              <a:rPr lang="es-ES" smtClean="0"/>
              <a:pPr/>
              <a:t>‹Nº›</a:t>
            </a:fld>
            <a:endParaRPr lang="es-ES"/>
          </a:p>
        </p:txBody>
      </p:sp>
    </p:spTree>
  </p:cSld>
  <p:clrMapOvr>
    <a:masterClrMapping/>
  </p:clrMapOvr>
  <p:transition spd="slow" advTm="5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3094654-7C1E-4EE5-AB6C-051BE908FC2A}" type="datetimeFigureOut">
              <a:rPr lang="es-ES" smtClean="0"/>
              <a:pPr/>
              <a:t>29/01/2015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5997B4E-F558-46CC-83C9-8C815DBB3C25}" type="slidenum">
              <a:rPr lang="es-ES" smtClean="0"/>
              <a:pPr/>
              <a:t>‹Nº›</a:t>
            </a:fld>
            <a:endParaRPr lang="es-ES"/>
          </a:p>
        </p:txBody>
      </p:sp>
    </p:spTree>
  </p:cSld>
  <p:clrMapOvr>
    <a:masterClrMapping/>
  </p:clrMapOvr>
  <p:transition spd="slow" advTm="5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3094654-7C1E-4EE5-AB6C-051BE908FC2A}" type="datetimeFigureOut">
              <a:rPr lang="es-ES" smtClean="0"/>
              <a:pPr/>
              <a:t>29/01/2015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5997B4E-F558-46CC-83C9-8C815DBB3C25}" type="slidenum">
              <a:rPr lang="es-ES" smtClean="0"/>
              <a:pPr/>
              <a:t>‹Nº›</a:t>
            </a:fld>
            <a:endParaRPr lang="es-ES"/>
          </a:p>
        </p:txBody>
      </p:sp>
    </p:spTree>
  </p:cSld>
  <p:clrMapOvr>
    <a:masterClrMapping/>
  </p:clrMapOvr>
  <p:transition spd="slow" advTm="5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3094654-7C1E-4EE5-AB6C-051BE908FC2A}" type="datetimeFigureOut">
              <a:rPr lang="es-ES" smtClean="0"/>
              <a:pPr/>
              <a:t>29/01/2015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5997B4E-F558-46CC-83C9-8C815DBB3C25}" type="slidenum">
              <a:rPr lang="es-ES" smtClean="0"/>
              <a:pPr/>
              <a:t>‹Nº›</a:t>
            </a:fld>
            <a:endParaRPr lang="es-ES"/>
          </a:p>
        </p:txBody>
      </p:sp>
    </p:spTree>
  </p:cSld>
  <p:clrMapOvr>
    <a:masterClrMapping/>
  </p:clrMapOvr>
  <p:transition spd="slow" advTm="5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3094654-7C1E-4EE5-AB6C-051BE908FC2A}" type="datetimeFigureOut">
              <a:rPr lang="es-ES" smtClean="0"/>
              <a:pPr/>
              <a:t>29/01/2015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5997B4E-F558-46CC-83C9-8C815DBB3C25}" type="slidenum">
              <a:rPr lang="es-ES" smtClean="0"/>
              <a:pPr/>
              <a:t>‹Nº›</a:t>
            </a:fld>
            <a:endParaRPr lang="es-ES"/>
          </a:p>
        </p:txBody>
      </p:sp>
    </p:spTree>
  </p:cSld>
  <p:clrMapOvr>
    <a:masterClrMapping/>
  </p:clrMapOvr>
  <p:transition spd="slow" advTm="5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3094654-7C1E-4EE5-AB6C-051BE908FC2A}" type="datetimeFigureOut">
              <a:rPr lang="es-ES" smtClean="0"/>
              <a:pPr/>
              <a:t>29/01/2015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5997B4E-F558-46CC-83C9-8C815DBB3C25}" type="slidenum">
              <a:rPr lang="es-ES" smtClean="0"/>
              <a:pPr/>
              <a:t>‹Nº›</a:t>
            </a:fld>
            <a:endParaRPr lang="es-ES"/>
          </a:p>
        </p:txBody>
      </p:sp>
    </p:spTree>
  </p:cSld>
  <p:clrMapOvr>
    <a:masterClrMapping/>
  </p:clrMapOvr>
  <p:transition spd="slow" advTm="5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3094654-7C1E-4EE5-AB6C-051BE908FC2A}" type="datetimeFigureOut">
              <a:rPr lang="es-ES" smtClean="0"/>
              <a:pPr/>
              <a:t>29/01/2015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5997B4E-F558-46CC-83C9-8C815DBB3C25}" type="slidenum">
              <a:rPr lang="es-ES" smtClean="0"/>
              <a:pPr/>
              <a:t>‹Nº›</a:t>
            </a:fld>
            <a:endParaRPr lang="es-ES"/>
          </a:p>
        </p:txBody>
      </p:sp>
    </p:spTree>
  </p:cSld>
  <p:clrMapOvr>
    <a:masterClrMapping/>
  </p:clrMapOvr>
  <p:transition spd="slow" advTm="5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39DEB57-9BC6-4FC8-AA19-CA8577D82FE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094654-7C1E-4EE5-AB6C-051BE908FC2A}" type="datetimeFigureOut">
              <a:rPr lang="es-ES" smtClean="0"/>
              <a:pPr/>
              <a:t>29/01/2015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997B4E-F558-46CC-83C9-8C815DBB3C25}"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EC06A113-71B7-4820-9AD0-C29B953A5F55}"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2.gif"/></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2.gif"/></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11.gif"/></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9.jpeg"/></Relationships>
</file>

<file path=ppt/slides/_rels/slide5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3" descr="illusion-013"/>
          <p:cNvPicPr>
            <a:picLocks noChangeAspect="1" noChangeArrowheads="1"/>
          </p:cNvPicPr>
          <p:nvPr/>
        </p:nvPicPr>
        <p:blipFill>
          <a:blip r:embed="rId4" cstate="print">
            <a:duotone>
              <a:schemeClr val="accent3">
                <a:shade val="45000"/>
                <a:satMod val="135000"/>
              </a:schemeClr>
              <a:prstClr val="white"/>
            </a:duotone>
            <a:lum bright="36000" contrast="61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733256"/>
            <a:ext cx="794853" cy="836488"/>
          </a:xfrm>
          <a:prstGeom prst="rect">
            <a:avLst/>
          </a:prstGeom>
          <a:noFill/>
          <a:ln w="38100">
            <a:solidFill>
              <a:srgbClr val="1CDEF8"/>
            </a:solidFill>
            <a:miter lim="800000"/>
            <a:headEnd/>
            <a:tailEnd/>
          </a:ln>
        </p:spPr>
      </p:pic>
      <p:sp>
        <p:nvSpPr>
          <p:cNvPr id="15" name="14 Rectángulo"/>
          <p:cNvSpPr/>
          <p:nvPr/>
        </p:nvSpPr>
        <p:spPr>
          <a:xfrm>
            <a:off x="611560" y="6165304"/>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6" name="15 Rectángulo"/>
          <p:cNvSpPr/>
          <p:nvPr/>
        </p:nvSpPr>
        <p:spPr>
          <a:xfrm>
            <a:off x="1403648" y="1700808"/>
            <a:ext cx="6462464" cy="3416320"/>
          </a:xfrm>
          <a:prstGeom prst="rect">
            <a:avLst/>
          </a:prstGeom>
        </p:spPr>
        <p:txBody>
          <a:bodyPr wrap="square">
            <a:spAutoFit/>
          </a:bodyPr>
          <a:lstStyle/>
          <a:p>
            <a:pPr algn="ctr"/>
            <a:r>
              <a:rPr lang="es-ES" sz="7200" b="1" dirty="0" smtClean="0">
                <a:ln w="12700">
                  <a:solidFill>
                    <a:schemeClr val="tx2">
                      <a:satMod val="155000"/>
                    </a:schemeClr>
                  </a:solidFill>
                  <a:prstDash val="solid"/>
                </a:ln>
                <a:solidFill>
                  <a:srgbClr val="00B0F0"/>
                </a:solidFill>
                <a:effectLst>
                  <a:glow rad="228600">
                    <a:schemeClr val="accent5">
                      <a:satMod val="175000"/>
                      <a:alpha val="40000"/>
                    </a:schemeClr>
                  </a:glow>
                  <a:outerShdw blurRad="41275" dist="20320" dir="1800000" algn="tl" rotWithShape="0">
                    <a:srgbClr val="000000">
                      <a:alpha val="40000"/>
                    </a:srgbClr>
                  </a:outerShdw>
                </a:effectLst>
              </a:rPr>
              <a:t>Dormir mucho </a:t>
            </a:r>
          </a:p>
          <a:p>
            <a:pPr algn="ctr"/>
            <a:r>
              <a:rPr lang="es-ES" sz="7200" b="1" dirty="0" smtClean="0">
                <a:ln w="12700">
                  <a:solidFill>
                    <a:schemeClr val="tx2">
                      <a:satMod val="155000"/>
                    </a:schemeClr>
                  </a:solidFill>
                  <a:prstDash val="solid"/>
                </a:ln>
                <a:solidFill>
                  <a:srgbClr val="00B0F0"/>
                </a:solidFill>
                <a:effectLst>
                  <a:glow rad="228600">
                    <a:schemeClr val="accent5">
                      <a:satMod val="175000"/>
                      <a:alpha val="40000"/>
                    </a:schemeClr>
                  </a:glow>
                  <a:outerShdw blurRad="41275" dist="20320" dir="1800000" algn="tl" rotWithShape="0">
                    <a:srgbClr val="000000">
                      <a:alpha val="40000"/>
                    </a:srgbClr>
                  </a:outerShdw>
                </a:effectLst>
              </a:rPr>
              <a:t>es perjudicial</a:t>
            </a:r>
          </a:p>
          <a:p>
            <a:pPr algn="ctr"/>
            <a:r>
              <a:rPr lang="es-ES" sz="7200" b="1" dirty="0" smtClean="0">
                <a:ln w="12700">
                  <a:solidFill>
                    <a:schemeClr val="tx2">
                      <a:satMod val="155000"/>
                    </a:schemeClr>
                  </a:solidFill>
                  <a:prstDash val="solid"/>
                </a:ln>
                <a:solidFill>
                  <a:srgbClr val="00B0F0"/>
                </a:solidFill>
                <a:effectLst>
                  <a:glow rad="228600">
                    <a:schemeClr val="accent5">
                      <a:satMod val="175000"/>
                      <a:alpha val="40000"/>
                    </a:schemeClr>
                  </a:glow>
                  <a:outerShdw blurRad="41275" dist="20320" dir="1800000" algn="tl" rotWithShape="0">
                    <a:srgbClr val="000000">
                      <a:alpha val="40000"/>
                    </a:srgbClr>
                  </a:outerShdw>
                </a:effectLst>
              </a:rPr>
              <a:t> para la salud</a:t>
            </a:r>
            <a:endParaRPr lang="es-ES" sz="7200" b="1" dirty="0">
              <a:ln w="12700">
                <a:solidFill>
                  <a:schemeClr val="tx2">
                    <a:satMod val="155000"/>
                  </a:schemeClr>
                </a:solidFill>
                <a:prstDash val="solid"/>
              </a:ln>
              <a:solidFill>
                <a:srgbClr val="00B0F0"/>
              </a:solidFill>
              <a:effectLst>
                <a:glow rad="228600">
                  <a:schemeClr val="accent5">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10000">
    <p:blinds dir="vert"/>
    <p:sndAc>
      <p:stSnd>
        <p:snd r:embed="rId3" name="ernesto cortazar-la vie en rose34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9"/>
                                        </p:tgtEl>
                                        <p:attrNameLst>
                                          <p:attrName>style.opacity</p:attrName>
                                        </p:attrNameLst>
                                      </p:cBhvr>
                                      <p:to>
                                        <p:strVal val="0.75"/>
                                      </p:to>
                                    </p:set>
                                    <p:animEffect filter="image" prLst="opacity: 0.75">
                                      <p:cBhvr rctx="IE">
                                        <p:cTn id="7" dur="indefinite"/>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2400" decel="100000"/>
                                        <p:tgtEl>
                                          <p:spTgt spid="16"/>
                                        </p:tgtEl>
                                      </p:cBhvr>
                                    </p:animEffect>
                                    <p:anim calcmode="lin" valueType="num">
                                      <p:cBhvr>
                                        <p:cTn id="13" dur="2400" decel="100000" fill="hold"/>
                                        <p:tgtEl>
                                          <p:spTgt spid="16"/>
                                        </p:tgtEl>
                                        <p:attrNameLst>
                                          <p:attrName>style.rotation</p:attrName>
                                        </p:attrNameLst>
                                      </p:cBhvr>
                                      <p:tavLst>
                                        <p:tav tm="0">
                                          <p:val>
                                            <p:fltVal val="-90"/>
                                          </p:val>
                                        </p:tav>
                                        <p:tav tm="100000">
                                          <p:val>
                                            <p:fltVal val="0"/>
                                          </p:val>
                                        </p:tav>
                                      </p:tavLst>
                                    </p:anim>
                                    <p:anim calcmode="lin" valueType="num">
                                      <p:cBhvr>
                                        <p:cTn id="14" dur="2400" decel="100000" fill="hold"/>
                                        <p:tgtEl>
                                          <p:spTgt spid="16"/>
                                        </p:tgtEl>
                                        <p:attrNameLst>
                                          <p:attrName>ppt_x</p:attrName>
                                        </p:attrNameLst>
                                      </p:cBhvr>
                                      <p:tavLst>
                                        <p:tav tm="0">
                                          <p:val>
                                            <p:strVal val="#ppt_x+0.4"/>
                                          </p:val>
                                        </p:tav>
                                        <p:tav tm="100000">
                                          <p:val>
                                            <p:strVal val="#ppt_x-0.05"/>
                                          </p:val>
                                        </p:tav>
                                      </p:tavLst>
                                    </p:anim>
                                    <p:anim calcmode="lin" valueType="num">
                                      <p:cBhvr>
                                        <p:cTn id="15" dur="2400" decel="100000" fill="hold"/>
                                        <p:tgtEl>
                                          <p:spTgt spid="16"/>
                                        </p:tgtEl>
                                        <p:attrNameLst>
                                          <p:attrName>ppt_y</p:attrName>
                                        </p:attrNameLst>
                                      </p:cBhvr>
                                      <p:tavLst>
                                        <p:tav tm="0">
                                          <p:val>
                                            <p:strVal val="#ppt_y-0.4"/>
                                          </p:val>
                                        </p:tav>
                                        <p:tav tm="100000">
                                          <p:val>
                                            <p:strVal val="#ppt_y+0.1"/>
                                          </p:val>
                                        </p:tav>
                                      </p:tavLst>
                                    </p:anim>
                                    <p:anim calcmode="lin" valueType="num">
                                      <p:cBhvr>
                                        <p:cTn id="16" dur="600" accel="100000" fill="hold">
                                          <p:stCondLst>
                                            <p:cond delay="2400"/>
                                          </p:stCondLst>
                                        </p:cTn>
                                        <p:tgtEl>
                                          <p:spTgt spid="16"/>
                                        </p:tgtEl>
                                        <p:attrNameLst>
                                          <p:attrName>ppt_x</p:attrName>
                                        </p:attrNameLst>
                                      </p:cBhvr>
                                      <p:tavLst>
                                        <p:tav tm="0">
                                          <p:val>
                                            <p:strVal val="#ppt_x-0.05"/>
                                          </p:val>
                                        </p:tav>
                                        <p:tav tm="100000">
                                          <p:val>
                                            <p:strVal val="#ppt_x"/>
                                          </p:val>
                                        </p:tav>
                                      </p:tavLst>
                                    </p:anim>
                                    <p:anim calcmode="lin" valueType="num">
                                      <p:cBhvr>
                                        <p:cTn id="17" dur="600" accel="100000" fill="hold">
                                          <p:stCondLst>
                                            <p:cond delay="2400"/>
                                          </p:stCondLst>
                                        </p:cTn>
                                        <p:tgtEl>
                                          <p:spTgt spid="1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2" cstate="print"/>
          <a:srcRect/>
          <a:stretch>
            <a:fillRect/>
          </a:stretch>
        </p:blipFill>
        <p:spPr bwMode="auto">
          <a:xfrm>
            <a:off x="-252413" y="0"/>
            <a:ext cx="9396413" cy="7046913"/>
          </a:xfrm>
          <a:prstGeom prst="rect">
            <a:avLst/>
          </a:prstGeom>
          <a:noFill/>
          <a:ln w="9525">
            <a:noFill/>
            <a:miter lim="800000"/>
            <a:headEnd/>
            <a:tailEnd/>
          </a:ln>
        </p:spPr>
      </p:pic>
      <p:pic>
        <p:nvPicPr>
          <p:cNvPr id="16386" name="Picture 2" descr="C:\Users\FUNDACIO\Desktop\imagesCAJD43IU.jpg"/>
          <p:cNvPicPr>
            <a:picLocks noChangeAspect="1" noChangeArrowheads="1"/>
          </p:cNvPicPr>
          <p:nvPr/>
        </p:nvPicPr>
        <p:blipFill>
          <a:blip r:embed="rId3" cstate="print"/>
          <a:srcRect/>
          <a:stretch>
            <a:fillRect/>
          </a:stretch>
        </p:blipFill>
        <p:spPr bwMode="auto">
          <a:xfrm>
            <a:off x="323528" y="548680"/>
            <a:ext cx="8332074" cy="554461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0"/>
            <a:ext cx="9144000" cy="6858000"/>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14313" y="214313"/>
            <a:ext cx="8715375" cy="6429375"/>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28625" y="428625"/>
            <a:ext cx="8286750" cy="6000750"/>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683568" y="692696"/>
            <a:ext cx="7775575" cy="5451475"/>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pic>
        <p:nvPicPr>
          <p:cNvPr id="8" name="Picture 2" descr="C:\Users\FUNDACIO\Desktop\images.png"/>
          <p:cNvPicPr>
            <a:picLocks noChangeAspect="1" noChangeArrowheads="1"/>
          </p:cNvPicPr>
          <p:nvPr/>
        </p:nvPicPr>
        <p:blipFill>
          <a:blip r:embed="rId2" cstate="print"/>
          <a:srcRect/>
          <a:stretch>
            <a:fillRect/>
          </a:stretch>
        </p:blipFill>
        <p:spPr bwMode="auto">
          <a:xfrm>
            <a:off x="683568" y="692695"/>
            <a:ext cx="7776864" cy="5481609"/>
          </a:xfrm>
          <a:prstGeom prst="rect">
            <a:avLst/>
          </a:prstGeom>
          <a:noFill/>
          <a:ln>
            <a:solidFill>
              <a:srgbClr val="FF0000"/>
            </a:solidFill>
          </a:ln>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par>
                                <p:cTn id="13" presetID="23" presetClass="entr" presetSubtype="1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0" fill="hold"/>
                                        <p:tgtEl>
                                          <p:spTgt spid="8"/>
                                        </p:tgtEl>
                                        <p:attrNameLst>
                                          <p:attrName>ppt_w</p:attrName>
                                        </p:attrNameLst>
                                      </p:cBhvr>
                                      <p:tavLst>
                                        <p:tav tm="0">
                                          <p:val>
                                            <p:fltVal val="0"/>
                                          </p:val>
                                        </p:tav>
                                        <p:tav tm="100000">
                                          <p:val>
                                            <p:strVal val="#ppt_w"/>
                                          </p:val>
                                        </p:tav>
                                      </p:tavLst>
                                    </p:anim>
                                    <p:anim calcmode="lin" valueType="num">
                                      <p:cBhvr>
                                        <p:cTn id="16" dur="5000" fill="hold"/>
                                        <p:tgtEl>
                                          <p:spTgt spid="8"/>
                                        </p:tgtEl>
                                        <p:attrNameLst>
                                          <p:attrName>ppt_h</p:attrName>
                                        </p:attrNameLst>
                                      </p:cBhvr>
                                      <p:tavLst>
                                        <p:tav tm="0">
                                          <p:val>
                                            <p:fltVal val="0"/>
                                          </p:val>
                                        </p:tav>
                                        <p:tav tm="100000">
                                          <p:val>
                                            <p:strVal val="#ppt_h"/>
                                          </p:val>
                                        </p:tav>
                                      </p:tavLst>
                                    </p:anim>
                                  </p:childTnLst>
                                </p:cTn>
                              </p:par>
                            </p:childTnLst>
                          </p:cTn>
                        </p:par>
                        <p:par>
                          <p:cTn id="17" fill="hold">
                            <p:stCondLst>
                              <p:cond delay="5000"/>
                            </p:stCondLst>
                            <p:childTnLst>
                              <p:par>
                                <p:cTn id="18" presetID="8"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diamond(in)">
                                      <p:cBhvr>
                                        <p:cTn id="20" dur="2000"/>
                                        <p:tgtEl>
                                          <p:spTgt spid="3"/>
                                        </p:tgtEl>
                                      </p:cBhvr>
                                    </p:animEffect>
                                  </p:childTnLst>
                                </p:cTn>
                              </p:par>
                            </p:childTnLst>
                          </p:cTn>
                        </p:par>
                        <p:par>
                          <p:cTn id="21" fill="hold">
                            <p:stCondLst>
                              <p:cond delay="7000"/>
                            </p:stCondLst>
                            <p:childTnLst>
                              <p:par>
                                <p:cTn id="22" presetID="17" presetClass="entr" presetSubtype="1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strVal val="#ppt_h"/>
                                          </p:val>
                                        </p:tav>
                                        <p:tav tm="100000">
                                          <p:val>
                                            <p:strVal val="#ppt_h"/>
                                          </p:val>
                                        </p:tav>
                                      </p:tavLst>
                                    </p:anim>
                                  </p:childTnLst>
                                </p:cTn>
                              </p:par>
                              <p:par>
                                <p:cTn id="26" presetID="22" presetClass="emph" presetSubtype="0" repeatCount="indefinite" fill="hold" grpId="1" nodeType="withEffect">
                                  <p:stCondLst>
                                    <p:cond delay="0"/>
                                  </p:stCondLst>
                                  <p:childTnLst>
                                    <p:animClr clrSpc="hsl" dir="cw">
                                      <p:cBhvr override="childStyle">
                                        <p:cTn id="27" dur="2000" fill="hold"/>
                                        <p:tgtEl>
                                          <p:spTgt spid="4"/>
                                        </p:tgtEl>
                                        <p:attrNameLst>
                                          <p:attrName>style.color</p:attrName>
                                        </p:attrNameLst>
                                      </p:cBhvr>
                                      <p:by>
                                        <p:hsl h="-7200000" s="0" l="0"/>
                                      </p:by>
                                    </p:animClr>
                                    <p:animClr clrSpc="hsl" dir="cw">
                                      <p:cBhvr>
                                        <p:cTn id="28" dur="2000" fill="hold"/>
                                        <p:tgtEl>
                                          <p:spTgt spid="4"/>
                                        </p:tgtEl>
                                        <p:attrNameLst>
                                          <p:attrName>fillcolor</p:attrName>
                                        </p:attrNameLst>
                                      </p:cBhvr>
                                      <p:by>
                                        <p:hsl h="-7200000" s="0" l="0"/>
                                      </p:by>
                                    </p:animClr>
                                    <p:animClr clrSpc="hsl" dir="cw">
                                      <p:cBhvr>
                                        <p:cTn id="29" dur="2000" fill="hold"/>
                                        <p:tgtEl>
                                          <p:spTgt spid="4"/>
                                        </p:tgtEl>
                                        <p:attrNameLst>
                                          <p:attrName>stroke.color</p:attrName>
                                        </p:attrNameLst>
                                      </p:cBhvr>
                                      <p:by>
                                        <p:hsl h="-7200000" s="0" l="0"/>
                                      </p:by>
                                    </p:animClr>
                                    <p:set>
                                      <p:cBhvr>
                                        <p:cTn id="30" dur="2000" fill="hold"/>
                                        <p:tgtEl>
                                          <p:spTgt spid="4"/>
                                        </p:tgtEl>
                                        <p:attrNameLst>
                                          <p:attrName>fill.type</p:attrName>
                                        </p:attrNameLst>
                                      </p:cBhvr>
                                      <p:to>
                                        <p:strVal val="solid"/>
                                      </p:to>
                                    </p:set>
                                  </p:childTnLst>
                                </p:cTn>
                              </p:par>
                            </p:childTnLst>
                          </p:cTn>
                        </p:par>
                        <p:par>
                          <p:cTn id="31" fill="hold">
                            <p:stCondLst>
                              <p:cond delay="9000"/>
                            </p:stCondLst>
                            <p:childTnLst>
                              <p:par>
                                <p:cTn id="32" presetID="20" presetClass="entr" presetSubtype="0"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edge">
                                      <p:cBhvr>
                                        <p:cTn id="3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schemeClr val="accent6">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pic>
        <p:nvPicPr>
          <p:cNvPr id="7" name="Picture 3" descr="illusion-019"/>
          <p:cNvPicPr>
            <a:picLocks noChangeAspect="1" noChangeArrowheads="1" noCrop="1"/>
          </p:cNvPicPr>
          <p:nvPr/>
        </p:nvPicPr>
        <p:blipFill>
          <a:blip r:embed="rId3"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4" name="3 Rectángulo"/>
          <p:cNvSpPr/>
          <p:nvPr/>
        </p:nvSpPr>
        <p:spPr>
          <a:xfrm>
            <a:off x="1331640" y="476672"/>
            <a:ext cx="7344816" cy="6093976"/>
          </a:xfrm>
          <a:prstGeom prst="rect">
            <a:avLst/>
          </a:prstGeom>
        </p:spPr>
        <p:txBody>
          <a:bodyPr wrap="square">
            <a:spAutoFit/>
          </a:bodyPr>
          <a:lstStyle/>
          <a:p>
            <a:r>
              <a:rPr lang="es-ES" i="1" dirty="0" smtClean="0">
                <a:latin typeface="Arial Unicode MS" pitchFamily="34" charset="-128"/>
                <a:ea typeface="Arial Unicode MS" pitchFamily="34" charset="-128"/>
                <a:cs typeface="Arial Unicode MS" pitchFamily="34" charset="-128"/>
              </a:rPr>
              <a:t>Los especialistas en el sueño suelen aconsejar un promedio de </a:t>
            </a:r>
            <a:r>
              <a:rPr lang="es-ES" b="1" i="1" dirty="0" smtClean="0">
                <a:latin typeface="Arial Unicode MS" pitchFamily="34" charset="-128"/>
                <a:ea typeface="Arial Unicode MS" pitchFamily="34" charset="-128"/>
                <a:cs typeface="Arial Unicode MS" pitchFamily="34" charset="-128"/>
              </a:rPr>
              <a:t>8 horas de dedicación al sueño y descanso</a:t>
            </a:r>
            <a:r>
              <a:rPr lang="es-ES" i="1" dirty="0" smtClean="0">
                <a:latin typeface="Arial Unicode MS" pitchFamily="34" charset="-128"/>
                <a:ea typeface="Arial Unicode MS" pitchFamily="34" charset="-128"/>
                <a:cs typeface="Arial Unicode MS" pitchFamily="34" charset="-128"/>
              </a:rPr>
              <a:t>, ya que esto potencia nuestra buena salud pero ¿Qué sucede si le dedicamos muchas horas más?</a:t>
            </a:r>
          </a:p>
          <a:p>
            <a:r>
              <a:rPr lang="es-ES" i="1" dirty="0" smtClean="0">
                <a:latin typeface="Arial Unicode MS" pitchFamily="34" charset="-128"/>
                <a:ea typeface="Arial Unicode MS" pitchFamily="34" charset="-128"/>
                <a:cs typeface="Arial Unicode MS" pitchFamily="34" charset="-128"/>
              </a:rPr>
              <a:t> </a:t>
            </a:r>
          </a:p>
          <a:p>
            <a:r>
              <a:rPr lang="es-ES" i="1" dirty="0" smtClean="0">
                <a:latin typeface="Arial Unicode MS" pitchFamily="34" charset="-128"/>
                <a:ea typeface="Arial Unicode MS" pitchFamily="34" charset="-128"/>
                <a:cs typeface="Arial Unicode MS" pitchFamily="34" charset="-128"/>
              </a:rPr>
              <a:t>El cuerpo necesita recuperar toda la energía que gastó durante el día mediante las diferentes actividades, y el sueño se torna la mejor manera de hacerlo porque con él ganamos un relax absoluto en nuestro cuerpo y músculos. Durante el sueño es cuando nuestro organismo y mente se recuperan de la eterna jornada y mantener un buen equilibrio en las horas del sueño también depende para una buena salud.</a:t>
            </a:r>
          </a:p>
          <a:p>
            <a:endParaRPr lang="es-ES" i="1" dirty="0" smtClean="0">
              <a:latin typeface="Arial Unicode MS" pitchFamily="34" charset="-128"/>
              <a:ea typeface="Arial Unicode MS" pitchFamily="34" charset="-128"/>
              <a:cs typeface="Arial Unicode MS" pitchFamily="34" charset="-128"/>
            </a:endParaRPr>
          </a:p>
          <a:p>
            <a:r>
              <a:rPr lang="es-ES" i="1" dirty="0" smtClean="0">
                <a:latin typeface="Arial Unicode MS" pitchFamily="34" charset="-128"/>
                <a:ea typeface="Arial Unicode MS" pitchFamily="34" charset="-128"/>
                <a:cs typeface="Arial Unicode MS" pitchFamily="34" charset="-128"/>
              </a:rPr>
              <a:t>De boca de los especialistas sale la recomendación de las 8 horas diarias de sueño, ya que permite la recuperación del cuerpo, y además durante este descanso absoluto los músculos se relajan y la actividad cardíaca disminuye al máximo. Esto es adecuado para evitar las enfermedades cardiovasculares y controlar el apetito y el peso, pero como se saben en todos los ámbitos de la vida es bueno el equilibrio y dormir demasiadas horas puede tener sus efectos negativos.</a:t>
            </a:r>
          </a:p>
          <a:p>
            <a:r>
              <a:rPr lang="es-ES" sz="1200" i="1" dirty="0" smtClean="0"/>
              <a:t> </a:t>
            </a:r>
          </a:p>
        </p:txBody>
      </p:sp>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223565" y="5788150"/>
            <a:ext cx="1567374" cy="997261"/>
          </a:xfrm>
          <a:prstGeom prst="rect">
            <a:avLst/>
          </a:prstGeom>
          <a:noFill/>
          <a:ln w="9525">
            <a:noFill/>
            <a:miter lim="800000"/>
            <a:headEnd/>
            <a:tailEnd/>
          </a:ln>
        </p:spPr>
      </p:pic>
    </p:spTree>
  </p:cSld>
  <p:clrMapOvr>
    <a:masterClrMapping/>
  </p:clrMapOvr>
  <p:transition spd="slow" advTm="6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7"/>
                                        </p:tgtEl>
                                        <p:attrNameLst>
                                          <p:attrName>style.opacity</p:attrName>
                                        </p:attrNameLst>
                                      </p:cBhvr>
                                      <p:to>
                                        <p:strVal val="0.5"/>
                                      </p:to>
                                    </p:set>
                                    <p:animEffect filter="image" prLst="opacity: 0.5">
                                      <p:cBhvr rctx="IE">
                                        <p:cTn id="11" dur="indefinite"/>
                                        <p:tgtEl>
                                          <p:spTgt spid="7"/>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7"/>
                                        </p:tgtEl>
                                      </p:cBhvr>
                                    </p:animEffect>
                                    <p:set>
                                      <p:cBhvr>
                                        <p:cTn id="15"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FUNDACIO\Desktop\E2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FUNDACIO\Desktop\te_encanta_dormiricuidado_podrias_afectar_tu_memoriafinal_jpg.jpg"/>
          <p:cNvPicPr>
            <a:picLocks noChangeAspect="1" noChangeArrowheads="1"/>
          </p:cNvPicPr>
          <p:nvPr/>
        </p:nvPicPr>
        <p:blipFill>
          <a:blip r:embed="rId2" cstate="print"/>
          <a:srcRect/>
          <a:stretch>
            <a:fillRect/>
          </a:stretch>
        </p:blipFill>
        <p:spPr bwMode="auto">
          <a:xfrm>
            <a:off x="0" y="0"/>
            <a:ext cx="9132658"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schemeClr val="accent6">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pic>
        <p:nvPicPr>
          <p:cNvPr id="7" name="Picture 3" descr="illusion-019"/>
          <p:cNvPicPr>
            <a:picLocks noChangeAspect="1" noChangeArrowheads="1" noCrop="1"/>
          </p:cNvPicPr>
          <p:nvPr/>
        </p:nvPicPr>
        <p:blipFill>
          <a:blip r:embed="rId3"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4" name="3 Rectángulo"/>
          <p:cNvSpPr/>
          <p:nvPr/>
        </p:nvSpPr>
        <p:spPr>
          <a:xfrm>
            <a:off x="899592" y="332656"/>
            <a:ext cx="7920880" cy="6186309"/>
          </a:xfrm>
          <a:prstGeom prst="rect">
            <a:avLst/>
          </a:prstGeom>
        </p:spPr>
        <p:txBody>
          <a:bodyPr wrap="square">
            <a:spAutoFit/>
          </a:bodyPr>
          <a:lstStyle/>
          <a:p>
            <a:r>
              <a:rPr lang="es-ES" i="1" dirty="0" smtClean="0">
                <a:latin typeface="Arial Unicode MS" pitchFamily="34" charset="-128"/>
                <a:ea typeface="Arial Unicode MS" pitchFamily="34" charset="-128"/>
                <a:cs typeface="Arial Unicode MS" pitchFamily="34" charset="-128"/>
              </a:rPr>
              <a:t>Estar mucho tiempo “descansando” hace que cuerpo se relaje demasiado y que los biorritmos bajen al igual que la velocidad del metabolismo. Todo se torna más lento y esto puede generar que nos sintamos todo el tiempo más cansados y con menos ánimos de levantarnos y hacer cosas durante el día. Esto es lo que se conoce como </a:t>
            </a:r>
            <a:r>
              <a:rPr lang="es-ES" b="1" i="1" dirty="0" smtClean="0">
                <a:latin typeface="Arial Unicode MS" pitchFamily="34" charset="-128"/>
                <a:ea typeface="Arial Unicode MS" pitchFamily="34" charset="-128"/>
                <a:cs typeface="Arial Unicode MS" pitchFamily="34" charset="-128"/>
              </a:rPr>
              <a:t>sensación de letargo</a:t>
            </a:r>
            <a:r>
              <a:rPr lang="es-ES" i="1" dirty="0" smtClean="0">
                <a:latin typeface="Arial Unicode MS" pitchFamily="34" charset="-128"/>
                <a:ea typeface="Arial Unicode MS" pitchFamily="34" charset="-128"/>
                <a:cs typeface="Arial Unicode MS" pitchFamily="34" charset="-128"/>
              </a:rPr>
              <a:t> y se debe a que las acciones se tornan lentas gracias a la prolongación del tiempo en que el cuerpo está “descansando”.</a:t>
            </a:r>
          </a:p>
          <a:p>
            <a:r>
              <a:rPr lang="es-ES" i="1" dirty="0" smtClean="0">
                <a:latin typeface="Arial Unicode MS" pitchFamily="34" charset="-128"/>
                <a:ea typeface="Arial Unicode MS" pitchFamily="34" charset="-128"/>
                <a:cs typeface="Arial Unicode MS" pitchFamily="34" charset="-128"/>
              </a:rPr>
              <a:t> </a:t>
            </a:r>
          </a:p>
          <a:p>
            <a:r>
              <a:rPr lang="es-ES" i="1" dirty="0" smtClean="0">
                <a:latin typeface="Arial Unicode MS" pitchFamily="34" charset="-128"/>
                <a:ea typeface="Arial Unicode MS" pitchFamily="34" charset="-128"/>
                <a:cs typeface="Arial Unicode MS" pitchFamily="34" charset="-128"/>
              </a:rPr>
              <a:t>Dormir como marmotas nos hará estar lentos todo el día y no poder resolver ciertas cosas a lo largo de la jornada. Cuando se está durmiendo todo el organismo descansa como la circulación y la actividad cardíaca y si se prolonga este “stop” disminuiremos la capacidad de respuesta debido a la lentitud de la circulación y la poca sangre que haremos llega a los diferentes puntos del cuerpo. Por eso, muchas personas dicen estar cansadas durante el día y se puede deber a estar durmiendo de más. Cuanto más durmamos, más sueño tendremos.</a:t>
            </a:r>
          </a:p>
          <a:p>
            <a:r>
              <a:rPr lang="es-ES" i="1" dirty="0" smtClean="0">
                <a:latin typeface="Arial Unicode MS" pitchFamily="34" charset="-128"/>
                <a:ea typeface="Arial Unicode MS" pitchFamily="34" charset="-128"/>
                <a:cs typeface="Arial Unicode MS" pitchFamily="34" charset="-128"/>
              </a:rPr>
              <a:t> </a:t>
            </a:r>
          </a:p>
          <a:p>
            <a:r>
              <a:rPr lang="es-ES" i="1" dirty="0" smtClean="0">
                <a:latin typeface="Arial Unicode MS" pitchFamily="34" charset="-128"/>
                <a:ea typeface="Arial Unicode MS" pitchFamily="34" charset="-128"/>
                <a:cs typeface="Arial Unicode MS" pitchFamily="34" charset="-128"/>
              </a:rPr>
              <a:t>Es importante que se pueda controlar las horas que se duerme, ya que dormir mucho no nos ayuda demasiado en la salud, por lo contrario, suele afectar nuestras capacidades. No es bueno dormir poco ni mucho, lo que </a:t>
            </a:r>
            <a:r>
              <a:rPr lang="es-ES" b="1" i="1" dirty="0" smtClean="0">
                <a:latin typeface="Arial Unicode MS" pitchFamily="34" charset="-128"/>
                <a:ea typeface="Arial Unicode MS" pitchFamily="34" charset="-128"/>
                <a:cs typeface="Arial Unicode MS" pitchFamily="34" charset="-128"/>
              </a:rPr>
              <a:t>se debe encontrar es la justa medida para todo, y lograr tener una vida equilibrada</a:t>
            </a:r>
            <a:r>
              <a:rPr lang="es-ES" i="1" dirty="0" smtClean="0">
                <a:latin typeface="Arial Unicode MS" pitchFamily="34" charset="-128"/>
                <a:ea typeface="Arial Unicode MS" pitchFamily="34" charset="-128"/>
                <a:cs typeface="Arial Unicode MS" pitchFamily="34" charset="-128"/>
              </a:rPr>
              <a:t>.</a:t>
            </a:r>
            <a:endParaRPr lang="es-ES" i="1" dirty="0">
              <a:latin typeface="Arial Unicode MS" pitchFamily="34" charset="-128"/>
              <a:ea typeface="Arial Unicode MS" pitchFamily="34" charset="-128"/>
              <a:cs typeface="Arial Unicode MS" pitchFamily="34" charset="-128"/>
            </a:endParaRPr>
          </a:p>
        </p:txBody>
      </p:sp>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44054" y="5788149"/>
            <a:ext cx="1567374" cy="997261"/>
          </a:xfrm>
          <a:prstGeom prst="rect">
            <a:avLst/>
          </a:prstGeom>
          <a:noFill/>
          <a:ln w="9525">
            <a:noFill/>
            <a:miter lim="800000"/>
            <a:headEnd/>
            <a:tailEnd/>
          </a:ln>
        </p:spPr>
      </p:pic>
    </p:spTree>
  </p:cSld>
  <p:clrMapOvr>
    <a:masterClrMapping/>
  </p:clrMapOvr>
  <p:transition spd="slow" advTm="6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7"/>
                                        </p:tgtEl>
                                        <p:attrNameLst>
                                          <p:attrName>style.opacity</p:attrName>
                                        </p:attrNameLst>
                                      </p:cBhvr>
                                      <p:to>
                                        <p:strVal val="0.5"/>
                                      </p:to>
                                    </p:set>
                                    <p:animEffect filter="image" prLst="opacity: 0.5">
                                      <p:cBhvr rctx="IE">
                                        <p:cTn id="11" dur="indefinite"/>
                                        <p:tgtEl>
                                          <p:spTgt spid="7"/>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7"/>
                                        </p:tgtEl>
                                      </p:cBhvr>
                                    </p:animEffect>
                                    <p:set>
                                      <p:cBhvr>
                                        <p:cTn id="15"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Es-malo-dormir-mucho-1.jpg"/>
          <p:cNvPicPr>
            <a:picLocks noChangeAspect="1" noChangeArrowheads="1"/>
          </p:cNvPicPr>
          <p:nvPr/>
        </p:nvPicPr>
        <p:blipFill>
          <a:blip r:embed="rId2" cstate="print"/>
          <a:srcRect/>
          <a:stretch>
            <a:fillRect/>
          </a:stretch>
        </p:blipFill>
        <p:spPr bwMode="auto">
          <a:xfrm>
            <a:off x="0" y="0"/>
            <a:ext cx="9143532"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FUNDACIO\Desktop\imagesCAD7Q6V1.jpg"/>
          <p:cNvPicPr>
            <a:picLocks noChangeAspect="1" noChangeArrowheads="1"/>
          </p:cNvPicPr>
          <p:nvPr/>
        </p:nvPicPr>
        <p:blipFill>
          <a:blip r:embed="rId2" cstate="print"/>
          <a:srcRect l="13674"/>
          <a:stretch>
            <a:fillRect/>
          </a:stretch>
        </p:blipFill>
        <p:spPr bwMode="auto">
          <a:xfrm>
            <a:off x="-1" y="0"/>
            <a:ext cx="9114049"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1428728" y="2071678"/>
            <a:ext cx="7072346" cy="4401205"/>
          </a:xfrm>
          <a:prstGeom prst="rect">
            <a:avLst/>
          </a:prstGeom>
        </p:spPr>
        <p:txBody>
          <a:bodyPr wrap="square">
            <a:spAutoFit/>
          </a:bodyPr>
          <a:lstStyle/>
          <a:p>
            <a:r>
              <a:rPr lang="es-ES" sz="2800" i="1" dirty="0" smtClean="0">
                <a:latin typeface="Arial Unicode MS" pitchFamily="34" charset="-128"/>
                <a:ea typeface="Arial Unicode MS" pitchFamily="34" charset="-128"/>
                <a:cs typeface="Arial Unicode MS" pitchFamily="34" charset="-128"/>
              </a:rPr>
              <a:t>Seamos honestos: todos disfrutamos dormir. Ya sea mucho o poco, todos disfrutamos de una buena noche de sueño, además de que es esencial para la salud. Pero ¿</a:t>
            </a:r>
            <a:r>
              <a:rPr lang="es-ES" sz="2800" b="1" i="1" dirty="0" smtClean="0">
                <a:latin typeface="Arial Unicode MS" pitchFamily="34" charset="-128"/>
                <a:ea typeface="Arial Unicode MS" pitchFamily="34" charset="-128"/>
                <a:cs typeface="Arial Unicode MS" pitchFamily="34" charset="-128"/>
              </a:rPr>
              <a:t>sabías que dormir en exceso se ha relacionado con una serie de problemas médicos</a:t>
            </a:r>
            <a:r>
              <a:rPr lang="es-ES" sz="2800" i="1" dirty="0" smtClean="0">
                <a:latin typeface="Arial Unicode MS" pitchFamily="34" charset="-128"/>
                <a:ea typeface="Arial Unicode MS" pitchFamily="34" charset="-128"/>
                <a:cs typeface="Arial Unicode MS" pitchFamily="34" charset="-128"/>
              </a:rPr>
              <a:t> como la diabetes, enfermedades del corazón y un mayor riesgo de muerte?</a:t>
            </a:r>
          </a:p>
          <a:p>
            <a:r>
              <a:rPr lang="es-ES" sz="2800" i="1" dirty="0" smtClean="0">
                <a:latin typeface="Arial Unicode MS" pitchFamily="34" charset="-128"/>
                <a:ea typeface="Arial Unicode MS" pitchFamily="34" charset="-128"/>
                <a:cs typeface="Arial Unicode MS" pitchFamily="34" charset="-128"/>
              </a:rPr>
              <a:t>Descubre cuáles son </a:t>
            </a:r>
            <a:r>
              <a:rPr lang="es-ES" sz="2800" b="1" i="1" dirty="0" smtClean="0">
                <a:latin typeface="Arial Unicode MS" pitchFamily="34" charset="-128"/>
                <a:ea typeface="Arial Unicode MS" pitchFamily="34" charset="-128"/>
                <a:cs typeface="Arial Unicode MS" pitchFamily="34" charset="-128"/>
              </a:rPr>
              <a:t>los principales problemas vinculados a dormir demasiado</a:t>
            </a:r>
            <a:r>
              <a:rPr lang="es-ES" sz="2800" i="1" dirty="0" smtClean="0">
                <a:latin typeface="Arial Unicode MS" pitchFamily="34" charset="-128"/>
                <a:ea typeface="Arial Unicode MS" pitchFamily="34" charset="-128"/>
                <a:cs typeface="Arial Unicode MS" pitchFamily="34" charset="-128"/>
              </a:rPr>
              <a:t>.</a:t>
            </a:r>
            <a:endParaRPr lang="es-ES" sz="2800" i="1" dirty="0">
              <a:latin typeface="Arial Unicode MS" pitchFamily="34" charset="-128"/>
              <a:ea typeface="Arial Unicode MS" pitchFamily="34" charset="-128"/>
              <a:cs typeface="Arial Unicode MS" pitchFamily="34" charset="-128"/>
            </a:endParaRPr>
          </a:p>
        </p:txBody>
      </p:sp>
    </p:spTree>
  </p:cSld>
  <p:clrMapOvr>
    <a:masterClrMapping/>
  </p:clrMapOvr>
  <p:transition spd="slow" advTm="3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3"/>
                                        </p:tgtEl>
                                        <p:attrNameLst>
                                          <p:attrName>style.opacity</p:attrName>
                                        </p:attrNameLst>
                                      </p:cBhvr>
                                      <p:to>
                                        <p:strVal val="0.5"/>
                                      </p:to>
                                    </p:set>
                                    <p:animEffect filter="image" prLst="opacity: 0.5">
                                      <p:cBhvr rctx="IE">
                                        <p:cTn id="11" dur="indefinite"/>
                                        <p:tgtEl>
                                          <p:spTgt spid="3"/>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3" cstate="print"/>
          <a:srcRect/>
          <a:stretch>
            <a:fillRect/>
          </a:stretch>
        </p:blipFill>
        <p:spPr bwMode="auto">
          <a:xfrm>
            <a:off x="-252413" y="0"/>
            <a:ext cx="9396413" cy="7046913"/>
          </a:xfrm>
          <a:prstGeom prst="rect">
            <a:avLst/>
          </a:prstGeom>
          <a:noFill/>
          <a:ln w="9525">
            <a:noFill/>
            <a:miter lim="800000"/>
            <a:headEnd/>
            <a:tailEnd/>
          </a:ln>
        </p:spPr>
      </p:pic>
      <p:pic>
        <p:nvPicPr>
          <p:cNvPr id="18434" name="Picture 2" descr="C:\Users\FUNDACIO\Desktop\imagesCARY1C7A.jpg"/>
          <p:cNvPicPr>
            <a:picLocks noChangeAspect="1" noChangeArrowheads="1"/>
          </p:cNvPicPr>
          <p:nvPr/>
        </p:nvPicPr>
        <p:blipFill>
          <a:blip r:embed="rId4" cstate="print"/>
          <a:srcRect l="10612" b="13250"/>
          <a:stretch>
            <a:fillRect/>
          </a:stretch>
        </p:blipFill>
        <p:spPr bwMode="auto">
          <a:xfrm>
            <a:off x="611560" y="404664"/>
            <a:ext cx="8184184" cy="5949280"/>
          </a:xfrm>
          <a:prstGeom prst="rect">
            <a:avLst/>
          </a:prstGeom>
          <a:noFill/>
        </p:spPr>
      </p:pic>
    </p:spTree>
  </p:cSld>
  <p:clrMapOvr>
    <a:masterClrMapping/>
  </p:clrMapOvr>
  <p:transition spd="slow" advTm="5000">
    <p:blinds dir="vert"/>
    <p:sndAc>
      <p:stSnd>
        <p:snd r:embed="rId2" name="ernesto cortazar - forever maria.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FUNDACIO\Desktop\archivo129.jpg"/>
          <p:cNvPicPr>
            <a:picLocks noChangeAspect="1" noChangeArrowheads="1"/>
          </p:cNvPicPr>
          <p:nvPr/>
        </p:nvPicPr>
        <p:blipFill>
          <a:blip r:embed="rId2" cstate="print"/>
          <a:srcRect/>
          <a:stretch>
            <a:fillRect/>
          </a:stretch>
        </p:blipFill>
        <p:spPr bwMode="auto">
          <a:xfrm>
            <a:off x="0" y="0"/>
            <a:ext cx="9152956"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pic>
        <p:nvPicPr>
          <p:cNvPr id="4" name="Picture 3" descr="illusion-019"/>
          <p:cNvPicPr>
            <a:picLocks noChangeAspect="1" noChangeArrowheads="1" noCrop="1"/>
          </p:cNvPicPr>
          <p:nvPr/>
        </p:nvPicPr>
        <p:blipFill>
          <a:blip r:embed="rId3"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1547664" y="1844824"/>
            <a:ext cx="6858000" cy="4524315"/>
          </a:xfrm>
          <a:prstGeom prst="rect">
            <a:avLst/>
          </a:prstGeom>
        </p:spPr>
        <p:txBody>
          <a:bodyPr wrap="square">
            <a:spAutoFit/>
          </a:bodyPr>
          <a:lstStyle/>
          <a:p>
            <a:r>
              <a:rPr lang="es-ES" sz="2400" b="1" i="1" dirty="0" smtClean="0">
                <a:latin typeface="Arial Unicode MS" pitchFamily="34" charset="-128"/>
                <a:ea typeface="Arial Unicode MS" pitchFamily="34" charset="-128"/>
                <a:cs typeface="Arial Unicode MS" pitchFamily="34" charset="-128"/>
              </a:rPr>
              <a:t>Dolor de cabeza</a:t>
            </a:r>
          </a:p>
          <a:p>
            <a:r>
              <a:rPr lang="es-ES" sz="2400" i="1" dirty="0" smtClean="0">
                <a:latin typeface="Arial Unicode MS" pitchFamily="34" charset="-128"/>
                <a:ea typeface="Arial Unicode MS" pitchFamily="34" charset="-128"/>
                <a:cs typeface="Arial Unicode MS" pitchFamily="34" charset="-128"/>
              </a:rPr>
              <a:t>Para algunas personas propensas a los dolores de cabeza, </a:t>
            </a:r>
            <a:r>
              <a:rPr lang="es-ES" sz="2400" b="1" i="1" dirty="0" smtClean="0">
                <a:latin typeface="Arial Unicode MS" pitchFamily="34" charset="-128"/>
                <a:ea typeface="Arial Unicode MS" pitchFamily="34" charset="-128"/>
                <a:cs typeface="Arial Unicode MS" pitchFamily="34" charset="-128"/>
              </a:rPr>
              <a:t>dormir más de lo habitual </a:t>
            </a:r>
            <a:r>
              <a:rPr lang="es-ES" sz="2400" i="1" dirty="0" smtClean="0">
                <a:latin typeface="Arial Unicode MS" pitchFamily="34" charset="-128"/>
                <a:ea typeface="Arial Unicode MS" pitchFamily="34" charset="-128"/>
                <a:cs typeface="Arial Unicode MS" pitchFamily="34" charset="-128"/>
              </a:rPr>
              <a:t>un fin de semana o durante las vacaciones puede </a:t>
            </a:r>
            <a:r>
              <a:rPr lang="es-ES" sz="2400" b="1" i="1" dirty="0" smtClean="0">
                <a:latin typeface="Arial Unicode MS" pitchFamily="34" charset="-128"/>
                <a:ea typeface="Arial Unicode MS" pitchFamily="34" charset="-128"/>
                <a:cs typeface="Arial Unicode MS" pitchFamily="34" charset="-128"/>
              </a:rPr>
              <a:t>causar dolor de cabeza</a:t>
            </a:r>
            <a:r>
              <a:rPr lang="es-ES" sz="2400" i="1" dirty="0" smtClean="0">
                <a:latin typeface="Arial Unicode MS" pitchFamily="34" charset="-128"/>
                <a:ea typeface="Arial Unicode MS" pitchFamily="34" charset="-128"/>
                <a:cs typeface="Arial Unicode MS" pitchFamily="34" charset="-128"/>
              </a:rPr>
              <a:t>. Los investigadores creen que esto es debido al efecto que tiene sobre ciertos neurotransmisores en el cerebro, incluyendo la serotonina.</a:t>
            </a:r>
          </a:p>
          <a:p>
            <a:r>
              <a:rPr lang="es-ES" sz="2400" i="1" dirty="0" smtClean="0">
                <a:latin typeface="Arial Unicode MS" pitchFamily="34" charset="-128"/>
                <a:ea typeface="Arial Unicode MS" pitchFamily="34" charset="-128"/>
                <a:cs typeface="Arial Unicode MS" pitchFamily="34" charset="-128"/>
              </a:rPr>
              <a:t>Las personas que duermen demasiado durante el día y perturban su sueño nocturno también pueden encontrarse sufriendo dolores de cabeza por la mañana.</a:t>
            </a:r>
            <a:endParaRPr lang="es-ES" sz="2400" i="1" dirty="0">
              <a:latin typeface="Arial Unicode MS" pitchFamily="34" charset="-128"/>
              <a:ea typeface="Arial Unicode MS" pitchFamily="34" charset="-128"/>
              <a:cs typeface="Arial Unicode MS" pitchFamily="34" charset="-128"/>
            </a:endParaRPr>
          </a:p>
        </p:txBody>
      </p:sp>
    </p:spTree>
  </p:cSld>
  <p:clrMapOvr>
    <a:masterClrMapping/>
  </p:clrMapOvr>
  <p:transition spd="slow" advTm="3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Es-malo-dormir-mucho-2.jpg"/>
          <p:cNvPicPr>
            <a:picLocks noChangeAspect="1" noChangeArrowheads="1"/>
          </p:cNvPicPr>
          <p:nvPr/>
        </p:nvPicPr>
        <p:blipFill>
          <a:blip r:embed="rId2" cstate="print"/>
          <a:srcRect/>
          <a:stretch>
            <a:fillRect/>
          </a:stretch>
        </p:blipFill>
        <p:spPr bwMode="auto">
          <a:xfrm>
            <a:off x="0" y="0"/>
            <a:ext cx="9208372"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2" cstate="print"/>
          <a:srcRect/>
          <a:stretch>
            <a:fillRect/>
          </a:stretch>
        </p:blipFill>
        <p:spPr bwMode="auto">
          <a:xfrm>
            <a:off x="-252413" y="0"/>
            <a:ext cx="9396413" cy="7245423"/>
          </a:xfrm>
          <a:prstGeom prst="rect">
            <a:avLst/>
          </a:prstGeom>
          <a:noFill/>
          <a:ln w="9525">
            <a:noFill/>
            <a:miter lim="800000"/>
            <a:headEnd/>
            <a:tailEnd/>
          </a:ln>
        </p:spPr>
      </p:pic>
      <p:pic>
        <p:nvPicPr>
          <p:cNvPr id="13314" name="Picture 2" descr="C:\Users\FUNDACIO\Desktop\wifi_560x280.jpg"/>
          <p:cNvPicPr>
            <a:picLocks noChangeAspect="1" noChangeArrowheads="1"/>
          </p:cNvPicPr>
          <p:nvPr/>
        </p:nvPicPr>
        <p:blipFill>
          <a:blip r:embed="rId3" cstate="print"/>
          <a:srcRect/>
          <a:stretch>
            <a:fillRect/>
          </a:stretch>
        </p:blipFill>
        <p:spPr bwMode="auto">
          <a:xfrm>
            <a:off x="-18" y="1124744"/>
            <a:ext cx="9144018" cy="4572008"/>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FUNDACIO\Desktop\oooo.jpg"/>
          <p:cNvPicPr>
            <a:picLocks noChangeAspect="1" noChangeArrowheads="1"/>
          </p:cNvPicPr>
          <p:nvPr/>
        </p:nvPicPr>
        <p:blipFill>
          <a:blip r:embed="rId2" cstate="print"/>
          <a:srcRect/>
          <a:stretch>
            <a:fillRect/>
          </a:stretch>
        </p:blipFill>
        <p:spPr bwMode="auto">
          <a:xfrm>
            <a:off x="0" y="0"/>
            <a:ext cx="920288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pic>
        <p:nvPicPr>
          <p:cNvPr id="4" name="Picture 3" descr="illusion-019"/>
          <p:cNvPicPr>
            <a:picLocks noChangeAspect="1" noChangeArrowheads="1" noCrop="1"/>
          </p:cNvPicPr>
          <p:nvPr/>
        </p:nvPicPr>
        <p:blipFill>
          <a:blip r:embed="rId3"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2267744" y="2348880"/>
            <a:ext cx="6572280" cy="3970318"/>
          </a:xfrm>
          <a:prstGeom prst="rect">
            <a:avLst/>
          </a:prstGeom>
        </p:spPr>
        <p:txBody>
          <a:bodyPr wrap="square">
            <a:spAutoFit/>
          </a:bodyPr>
          <a:lstStyle/>
          <a:p>
            <a:r>
              <a:rPr lang="es-ES" sz="2800" b="1" i="1" dirty="0" smtClean="0">
                <a:latin typeface="Arial Unicode MS" pitchFamily="34" charset="-128"/>
                <a:ea typeface="Arial Unicode MS" pitchFamily="34" charset="-128"/>
                <a:cs typeface="Arial Unicode MS" pitchFamily="34" charset="-128"/>
              </a:rPr>
              <a:t>Depresión</a:t>
            </a:r>
          </a:p>
          <a:p>
            <a:r>
              <a:rPr lang="es-ES" sz="2800" i="1" dirty="0" smtClean="0">
                <a:latin typeface="Arial Unicode MS" pitchFamily="34" charset="-128"/>
                <a:ea typeface="Arial Unicode MS" pitchFamily="34" charset="-128"/>
                <a:cs typeface="Arial Unicode MS" pitchFamily="34" charset="-128"/>
              </a:rPr>
              <a:t>Aunque el insomnio está más comúnmente vinculado a la depresión, más o menos el 15% de </a:t>
            </a:r>
            <a:r>
              <a:rPr lang="es-ES" sz="2800" b="1" i="1" dirty="0" smtClean="0">
                <a:latin typeface="Arial Unicode MS" pitchFamily="34" charset="-128"/>
                <a:ea typeface="Arial Unicode MS" pitchFamily="34" charset="-128"/>
                <a:cs typeface="Arial Unicode MS" pitchFamily="34" charset="-128"/>
              </a:rPr>
              <a:t>l</a:t>
            </a:r>
            <a:r>
              <a:rPr lang="es-ES" sz="2800" i="1" dirty="0" smtClean="0">
                <a:latin typeface="Arial Unicode MS" pitchFamily="34" charset="-128"/>
                <a:ea typeface="Arial Unicode MS" pitchFamily="34" charset="-128"/>
                <a:cs typeface="Arial Unicode MS" pitchFamily="34" charset="-128"/>
              </a:rPr>
              <a:t>as personas con depresión duermen demasiado. Esto, a su vez, puede hacer que la depresión empeore; por eso los </a:t>
            </a:r>
            <a:r>
              <a:rPr lang="es-ES" sz="2800" b="1" i="1" dirty="0" smtClean="0">
                <a:latin typeface="Arial Unicode MS" pitchFamily="34" charset="-128"/>
                <a:ea typeface="Arial Unicode MS" pitchFamily="34" charset="-128"/>
                <a:cs typeface="Arial Unicode MS" pitchFamily="34" charset="-128"/>
              </a:rPr>
              <a:t>hábitos de sueño</a:t>
            </a:r>
            <a:r>
              <a:rPr lang="es-ES" sz="2800" i="1" dirty="0" smtClean="0">
                <a:latin typeface="Arial Unicode MS" pitchFamily="34" charset="-128"/>
                <a:ea typeface="Arial Unicode MS" pitchFamily="34" charset="-128"/>
                <a:cs typeface="Arial Unicode MS" pitchFamily="34" charset="-128"/>
              </a:rPr>
              <a:t> regulares son importantes para el proceso de recuperación.</a:t>
            </a:r>
            <a:endParaRPr lang="es-ES" sz="2800" i="1" dirty="0">
              <a:latin typeface="Arial Unicode MS" pitchFamily="34" charset="-128"/>
              <a:ea typeface="Arial Unicode MS" pitchFamily="34" charset="-128"/>
              <a:cs typeface="Arial Unicode MS" pitchFamily="34" charset="-128"/>
            </a:endParaRPr>
          </a:p>
        </p:txBody>
      </p:sp>
    </p:spTree>
  </p:cSld>
  <p:clrMapOvr>
    <a:masterClrMapping/>
  </p:clrMapOvr>
  <p:transition spd="slow" advTm="2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s-malo-dormir-mucho-3.jpg"/>
          <p:cNvPicPr>
            <a:picLocks noChangeAspect="1" noChangeArrowheads="1"/>
          </p:cNvPicPr>
          <p:nvPr/>
        </p:nvPicPr>
        <p:blipFill>
          <a:blip r:embed="rId2" cstate="print"/>
          <a:srcRect/>
          <a:stretch>
            <a:fillRect/>
          </a:stretch>
        </p:blipFill>
        <p:spPr bwMode="auto">
          <a:xfrm>
            <a:off x="0" y="0"/>
            <a:ext cx="10279081"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2" cstate="print"/>
          <a:srcRect/>
          <a:stretch>
            <a:fillRect/>
          </a:stretch>
        </p:blipFill>
        <p:spPr bwMode="auto">
          <a:xfrm>
            <a:off x="0" y="0"/>
            <a:ext cx="9396413" cy="7245423"/>
          </a:xfrm>
          <a:prstGeom prst="rect">
            <a:avLst/>
          </a:prstGeom>
          <a:noFill/>
          <a:ln w="9525">
            <a:noFill/>
            <a:miter lim="800000"/>
            <a:headEnd/>
            <a:tailEnd/>
          </a:ln>
        </p:spPr>
      </p:pic>
      <p:pic>
        <p:nvPicPr>
          <p:cNvPr id="21506" name="Picture 2" descr="C:\Users\FUNDACIO\Desktop\sueno-int.jpg"/>
          <p:cNvPicPr>
            <a:picLocks noChangeAspect="1" noChangeArrowheads="1"/>
          </p:cNvPicPr>
          <p:nvPr/>
        </p:nvPicPr>
        <p:blipFill>
          <a:blip r:embed="rId3" cstate="print"/>
          <a:srcRect/>
          <a:stretch>
            <a:fillRect/>
          </a:stretch>
        </p:blipFill>
        <p:spPr bwMode="auto">
          <a:xfrm>
            <a:off x="0" y="980728"/>
            <a:ext cx="9396536" cy="4572008"/>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pic>
        <p:nvPicPr>
          <p:cNvPr id="4" name="Picture 3" descr="illusion-019"/>
          <p:cNvPicPr>
            <a:picLocks noChangeAspect="1" noChangeArrowheads="1" noCrop="1"/>
          </p:cNvPicPr>
          <p:nvPr/>
        </p:nvPicPr>
        <p:blipFill>
          <a:blip r:embed="rId3"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2071670" y="2571744"/>
            <a:ext cx="6429404" cy="3539430"/>
          </a:xfrm>
          <a:prstGeom prst="rect">
            <a:avLst/>
          </a:prstGeom>
        </p:spPr>
        <p:txBody>
          <a:bodyPr wrap="square">
            <a:spAutoFit/>
          </a:bodyPr>
          <a:lstStyle/>
          <a:p>
            <a:r>
              <a:rPr lang="es-ES" sz="2800" b="1" i="1" dirty="0" smtClean="0"/>
              <a:t>Obesidad</a:t>
            </a:r>
          </a:p>
          <a:p>
            <a:r>
              <a:rPr lang="es-ES" sz="2800" b="1" i="1" dirty="0" smtClean="0"/>
              <a:t>Dormir demasiado </a:t>
            </a:r>
            <a:r>
              <a:rPr lang="es-ES" sz="2800" i="1" dirty="0" smtClean="0"/>
              <a:t>o muy poco puede engordarte también. Un estudio reciente mostró que las personas que dormían 9 o 10 horas cada noche eran 21% más propensas a ser obesos durante un período de seis años, a diferencia de las personas que dormían entre 7 y 8 horas.</a:t>
            </a:r>
            <a:endParaRPr lang="es-ES" sz="2800" i="1" dirty="0"/>
          </a:p>
        </p:txBody>
      </p:sp>
    </p:spTree>
  </p:cSld>
  <p:clrMapOvr>
    <a:masterClrMapping/>
  </p:clrMapOvr>
  <p:transition spd="slow" advTm="2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Es-malo-dormir-mucho-4.jpg"/>
          <p:cNvPicPr>
            <a:picLocks noChangeAspect="1" noChangeArrowheads="1"/>
          </p:cNvPicPr>
          <p:nvPr/>
        </p:nvPicPr>
        <p:blipFill>
          <a:blip r:embed="rId2" cstate="print"/>
          <a:srcRect/>
          <a:stretch>
            <a:fillRect/>
          </a:stretch>
        </p:blipFill>
        <p:spPr bwMode="auto">
          <a:xfrm>
            <a:off x="0" y="0"/>
            <a:ext cx="933701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2" cstate="print"/>
          <a:srcRect/>
          <a:stretch>
            <a:fillRect/>
          </a:stretch>
        </p:blipFill>
        <p:spPr bwMode="auto">
          <a:xfrm>
            <a:off x="-252413" y="0"/>
            <a:ext cx="9396413" cy="7245423"/>
          </a:xfrm>
          <a:prstGeom prst="rect">
            <a:avLst/>
          </a:prstGeom>
          <a:noFill/>
          <a:ln w="9525">
            <a:noFill/>
            <a:miter lim="800000"/>
            <a:headEnd/>
            <a:tailEnd/>
          </a:ln>
        </p:spPr>
      </p:pic>
      <p:pic>
        <p:nvPicPr>
          <p:cNvPr id="1026" name="Picture 2" descr="C:\Documents and Settings\Dell\Escritorio\obesidad-ANDROIDE.png"/>
          <p:cNvPicPr>
            <a:picLocks noChangeAspect="1" noChangeArrowheads="1"/>
          </p:cNvPicPr>
          <p:nvPr/>
        </p:nvPicPr>
        <p:blipFill>
          <a:blip r:embed="rId3" cstate="print"/>
          <a:srcRect/>
          <a:stretch>
            <a:fillRect/>
          </a:stretch>
        </p:blipFill>
        <p:spPr bwMode="auto">
          <a:xfrm>
            <a:off x="323528" y="476672"/>
            <a:ext cx="8401578" cy="5661248"/>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pic>
        <p:nvPicPr>
          <p:cNvPr id="4" name="Picture 3" descr="illusion-019"/>
          <p:cNvPicPr>
            <a:picLocks noChangeAspect="1" noChangeArrowheads="1" noCrop="1"/>
          </p:cNvPicPr>
          <p:nvPr/>
        </p:nvPicPr>
        <p:blipFill>
          <a:blip r:embed="rId3"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2286000" y="2136339"/>
            <a:ext cx="6500842" cy="3970318"/>
          </a:xfrm>
          <a:prstGeom prst="rect">
            <a:avLst/>
          </a:prstGeom>
        </p:spPr>
        <p:txBody>
          <a:bodyPr wrap="square">
            <a:spAutoFit/>
          </a:bodyPr>
          <a:lstStyle/>
          <a:p>
            <a:r>
              <a:rPr lang="es-ES" sz="2800" b="1" i="1" dirty="0" smtClean="0"/>
              <a:t>Enfermedades del corazón</a:t>
            </a:r>
          </a:p>
          <a:p>
            <a:r>
              <a:rPr lang="es-ES" sz="2800" i="1" dirty="0" smtClean="0"/>
              <a:t>Un estudio mostró que las mujeres que dormían de 9 a 11 horas por noche eran 38% más propensas a tener enfermedades coronarias, que las mujeres que dormían 8 horas. Los investigadores aún no han identificado el motivo de conexión entre </a:t>
            </a:r>
            <a:r>
              <a:rPr lang="es-ES" sz="2800" b="1" i="1" dirty="0" smtClean="0"/>
              <a:t>dormir en exceso y las enfermedades del corazón</a:t>
            </a:r>
            <a:r>
              <a:rPr lang="es-ES" sz="2800" i="1" dirty="0" smtClean="0"/>
              <a:t>.</a:t>
            </a:r>
            <a:endParaRPr lang="es-ES" sz="2800" i="1" dirty="0"/>
          </a:p>
        </p:txBody>
      </p:sp>
    </p:spTree>
  </p:cSld>
  <p:clrMapOvr>
    <a:masterClrMapping/>
  </p:clrMapOvr>
  <p:transition spd="slow" advTm="2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2" cstate="print"/>
          <a:srcRect/>
          <a:stretch>
            <a:fillRect/>
          </a:stretch>
        </p:blipFill>
        <p:spPr bwMode="auto">
          <a:xfrm>
            <a:off x="-252413" y="0"/>
            <a:ext cx="9396413" cy="7245423"/>
          </a:xfrm>
          <a:prstGeom prst="rect">
            <a:avLst/>
          </a:prstGeom>
          <a:noFill/>
          <a:ln w="9525">
            <a:noFill/>
            <a:miter lim="800000"/>
            <a:headEnd/>
            <a:tailEnd/>
          </a:ln>
        </p:spPr>
      </p:pic>
      <p:pic>
        <p:nvPicPr>
          <p:cNvPr id="20482" name="Picture 2" descr="C:\Users\FUNDACIO\Desktop\imagesCAXZWU8Z.jpg"/>
          <p:cNvPicPr>
            <a:picLocks noChangeAspect="1" noChangeArrowheads="1"/>
          </p:cNvPicPr>
          <p:nvPr/>
        </p:nvPicPr>
        <p:blipFill>
          <a:blip r:embed="rId3" cstate="print"/>
          <a:srcRect/>
          <a:stretch>
            <a:fillRect/>
          </a:stretch>
        </p:blipFill>
        <p:spPr bwMode="auto">
          <a:xfrm>
            <a:off x="357158" y="642918"/>
            <a:ext cx="8375028" cy="55732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Es-malo-dormir-mucho-5.jpg"/>
          <p:cNvPicPr>
            <a:picLocks noChangeAspect="1" noChangeArrowheads="1"/>
          </p:cNvPicPr>
          <p:nvPr/>
        </p:nvPicPr>
        <p:blipFill>
          <a:blip r:embed="rId2" cstate="print"/>
          <a:srcRect/>
          <a:stretch>
            <a:fillRect/>
          </a:stretch>
        </p:blipFill>
        <p:spPr bwMode="auto">
          <a:xfrm>
            <a:off x="-963635" y="0"/>
            <a:ext cx="10279081"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pic>
        <p:nvPicPr>
          <p:cNvPr id="4" name="Picture 3" descr="illusion-019"/>
          <p:cNvPicPr>
            <a:picLocks noChangeAspect="1" noChangeArrowheads="1" noCrop="1"/>
          </p:cNvPicPr>
          <p:nvPr/>
        </p:nvPicPr>
        <p:blipFill>
          <a:blip r:embed="rId3"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1928794" y="2643182"/>
            <a:ext cx="6858000" cy="3539430"/>
          </a:xfrm>
          <a:prstGeom prst="rect">
            <a:avLst/>
          </a:prstGeom>
        </p:spPr>
        <p:txBody>
          <a:bodyPr wrap="square">
            <a:spAutoFit/>
          </a:bodyPr>
          <a:lstStyle/>
          <a:p>
            <a:r>
              <a:rPr lang="es-ES" sz="2800" b="1" i="1" dirty="0" smtClean="0"/>
              <a:t>Dolor de espalda</a:t>
            </a:r>
          </a:p>
          <a:p>
            <a:r>
              <a:rPr lang="es-ES" sz="2800" i="1" dirty="0" smtClean="0"/>
              <a:t>Antes, cuando tenías </a:t>
            </a:r>
            <a:r>
              <a:rPr lang="es-ES" sz="2800" b="1" i="1" dirty="0" smtClean="0"/>
              <a:t>dolor de espalda</a:t>
            </a:r>
            <a:r>
              <a:rPr lang="es-ES" sz="2800" i="1" dirty="0" smtClean="0"/>
              <a:t>, el médico te enviaba enseguida a hacer reposo. Pero ahora que los conocimientos de medicina han avanzado, los médicos recomiendan mantener un cierto nivel de actividad. Y también dormir menos de lo habitual, siempre que sea posible.</a:t>
            </a:r>
            <a:endParaRPr lang="es-ES" sz="2800" i="1" dirty="0"/>
          </a:p>
        </p:txBody>
      </p:sp>
    </p:spTree>
  </p:cSld>
  <p:clrMapOvr>
    <a:masterClrMapping/>
  </p:clrMapOvr>
  <p:transition spd="slow" advTm="2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Es-malo-dormir-mucho-6.jpg"/>
          <p:cNvPicPr>
            <a:picLocks noChangeAspect="1" noChangeArrowheads="1"/>
          </p:cNvPicPr>
          <p:nvPr/>
        </p:nvPicPr>
        <p:blipFill>
          <a:blip r:embed="rId3" cstate="print"/>
          <a:srcRect/>
          <a:stretch>
            <a:fillRect/>
          </a:stretch>
        </p:blipFill>
        <p:spPr bwMode="auto">
          <a:xfrm>
            <a:off x="-1" y="0"/>
            <a:ext cx="9337011" cy="6858000"/>
          </a:xfrm>
          <a:prstGeom prst="rect">
            <a:avLst/>
          </a:prstGeom>
          <a:noFill/>
        </p:spPr>
      </p:pic>
    </p:spTree>
  </p:cSld>
  <p:clrMapOvr>
    <a:masterClrMapping/>
  </p:clrMapOvr>
  <p:transition spd="slow" advTm="5000">
    <p:blinds dir="vert"/>
    <p:sndAc>
      <p:stSnd>
        <p:snd r:embed="rId2" name="ernesto cortazar - love story.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Dolor-en-el-centro-de-la-espald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2" cstate="print"/>
          <a:srcRect/>
          <a:stretch>
            <a:fillRect/>
          </a:stretch>
        </p:blipFill>
        <p:spPr bwMode="auto">
          <a:xfrm>
            <a:off x="-252413" y="0"/>
            <a:ext cx="9396413" cy="7245423"/>
          </a:xfrm>
          <a:prstGeom prst="rect">
            <a:avLst/>
          </a:prstGeom>
          <a:noFill/>
          <a:ln w="9525">
            <a:noFill/>
            <a:miter lim="800000"/>
            <a:headEnd/>
            <a:tailEnd/>
          </a:ln>
        </p:spPr>
      </p:pic>
      <p:pic>
        <p:nvPicPr>
          <p:cNvPr id="2050" name="Picture 2" descr="C:\Users\FUNDACIO\Desktop\DORMIR DEMASIADO ES BUENO\not-dormir-problemas-cardia.jpg"/>
          <p:cNvPicPr>
            <a:picLocks noChangeAspect="1" noChangeArrowheads="1"/>
          </p:cNvPicPr>
          <p:nvPr/>
        </p:nvPicPr>
        <p:blipFill>
          <a:blip r:embed="rId3" cstate="print"/>
          <a:srcRect/>
          <a:stretch>
            <a:fillRect/>
          </a:stretch>
        </p:blipFill>
        <p:spPr bwMode="auto">
          <a:xfrm>
            <a:off x="1259632" y="908720"/>
            <a:ext cx="7006236" cy="5141112"/>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pic>
        <p:nvPicPr>
          <p:cNvPr id="4" name="Picture 3" descr="illusion-019"/>
          <p:cNvPicPr>
            <a:picLocks noChangeAspect="1" noChangeArrowheads="1" noCrop="1"/>
          </p:cNvPicPr>
          <p:nvPr/>
        </p:nvPicPr>
        <p:blipFill>
          <a:blip r:embed="rId3"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3571868" y="3500438"/>
            <a:ext cx="4572000" cy="2677656"/>
          </a:xfrm>
          <a:prstGeom prst="rect">
            <a:avLst/>
          </a:prstGeom>
        </p:spPr>
        <p:txBody>
          <a:bodyPr>
            <a:spAutoFit/>
          </a:bodyPr>
          <a:lstStyle/>
          <a:p>
            <a:r>
              <a:rPr lang="es-ES" sz="2800" b="1" i="1" dirty="0" smtClean="0"/>
              <a:t>Diabetes</a:t>
            </a:r>
          </a:p>
          <a:p>
            <a:r>
              <a:rPr lang="es-ES" sz="2800" i="1" dirty="0" smtClean="0"/>
              <a:t>Los estudios han demostrado que los excesos, como </a:t>
            </a:r>
            <a:r>
              <a:rPr lang="es-ES" sz="2800" b="1" i="1" dirty="0" smtClean="0"/>
              <a:t>dormir demasiado</a:t>
            </a:r>
            <a:r>
              <a:rPr lang="es-ES" sz="2800" i="1" dirty="0" smtClean="0"/>
              <a:t> o no lo suficiente cada noche, pueden aumentar el riesgo de diabetes.</a:t>
            </a:r>
            <a:endParaRPr lang="es-ES" sz="2800" i="1" dirty="0"/>
          </a:p>
        </p:txBody>
      </p:sp>
    </p:spTree>
  </p:cSld>
  <p:clrMapOvr>
    <a:masterClrMapping/>
  </p:clrMapOvr>
  <p:transition spd="slow" advTm="1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Es-malo-dormir-mucho-7.jpg"/>
          <p:cNvPicPr>
            <a:picLocks noChangeAspect="1" noChangeArrowheads="1"/>
          </p:cNvPicPr>
          <p:nvPr/>
        </p:nvPicPr>
        <p:blipFill>
          <a:blip r:embed="rId2" cstate="print"/>
          <a:srcRect/>
          <a:stretch>
            <a:fillRect/>
          </a:stretch>
        </p:blipFill>
        <p:spPr bwMode="auto">
          <a:xfrm>
            <a:off x="0" y="0"/>
            <a:ext cx="9315446"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pic>
        <p:nvPicPr>
          <p:cNvPr id="4" name="Picture 3" descr="illusion-019"/>
          <p:cNvPicPr>
            <a:picLocks noChangeAspect="1" noChangeArrowheads="1" noCrop="1"/>
          </p:cNvPicPr>
          <p:nvPr/>
        </p:nvPicPr>
        <p:blipFill>
          <a:blip r:embed="rId3"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755576" y="908720"/>
            <a:ext cx="7956376" cy="5632311"/>
          </a:xfrm>
          <a:prstGeom prst="rect">
            <a:avLst/>
          </a:prstGeom>
        </p:spPr>
        <p:txBody>
          <a:bodyPr wrap="square">
            <a:spAutoFit/>
          </a:bodyPr>
          <a:lstStyle/>
          <a:p>
            <a:r>
              <a:rPr lang="es-ES" sz="2400" b="1" i="1" dirty="0" smtClean="0">
                <a:latin typeface="Arial Unicode MS" pitchFamily="34" charset="-128"/>
                <a:ea typeface="Arial Unicode MS" pitchFamily="34" charset="-128"/>
                <a:cs typeface="Arial Unicode MS" pitchFamily="34" charset="-128"/>
              </a:rPr>
              <a:t>Muerte</a:t>
            </a:r>
          </a:p>
          <a:p>
            <a:r>
              <a:rPr lang="es-ES" sz="2400" i="1" dirty="0" smtClean="0">
                <a:latin typeface="Arial Unicode MS" pitchFamily="34" charset="-128"/>
                <a:ea typeface="Arial Unicode MS" pitchFamily="34" charset="-128"/>
                <a:cs typeface="Arial Unicode MS" pitchFamily="34" charset="-128"/>
              </a:rPr>
              <a:t>Múltiples estudios han encontrado que las personas que duermen 9 o más horas por noche tienen un mayor porcentaje de mortalidad que las personas que duermen de 7 a 8 horas por noche.</a:t>
            </a:r>
          </a:p>
          <a:p>
            <a:r>
              <a:rPr lang="es-ES" sz="2400" i="1" dirty="0" smtClean="0">
                <a:latin typeface="Arial Unicode MS" pitchFamily="34" charset="-128"/>
                <a:ea typeface="Arial Unicode MS" pitchFamily="34" charset="-128"/>
                <a:cs typeface="Arial Unicode MS" pitchFamily="34" charset="-128"/>
              </a:rPr>
              <a:t>La cantidad de sueño que necesitas cada noche varía significativamente a lo largo de tu vida. Depende de tu edad y nivel de actividad, así como de tus hábitos de salud y estilo de vida en general. Pero a pesar de que las necesidades de sueño varían con el tiempo y de persona a persona, </a:t>
            </a:r>
            <a:r>
              <a:rPr lang="es-ES" sz="2400" b="1" i="1" dirty="0" smtClean="0">
                <a:latin typeface="Arial Unicode MS" pitchFamily="34" charset="-128"/>
                <a:ea typeface="Arial Unicode MS" pitchFamily="34" charset="-128"/>
                <a:cs typeface="Arial Unicode MS" pitchFamily="34" charset="-128"/>
              </a:rPr>
              <a:t>dormir mucho es perjudicial para la salud</a:t>
            </a:r>
            <a:r>
              <a:rPr lang="es-ES" sz="2400" i="1" dirty="0" smtClean="0">
                <a:latin typeface="Arial Unicode MS" pitchFamily="34" charset="-128"/>
                <a:ea typeface="Arial Unicode MS" pitchFamily="34" charset="-128"/>
                <a:cs typeface="Arial Unicode MS" pitchFamily="34" charset="-128"/>
              </a:rPr>
              <a:t>.</a:t>
            </a:r>
          </a:p>
          <a:p>
            <a:r>
              <a:rPr lang="es-ES" sz="2400" i="1" dirty="0" smtClean="0">
                <a:latin typeface="Arial Unicode MS" pitchFamily="34" charset="-128"/>
                <a:ea typeface="Arial Unicode MS" pitchFamily="34" charset="-128"/>
                <a:cs typeface="Arial Unicode MS" pitchFamily="34" charset="-128"/>
              </a:rPr>
              <a:t>Los expertos suelen recomendar que los adultos duerman entre 7 y 9 horas cada noche. Muchas veces no es tan importante la cantidad de horas de sueño, sino la calidad de las mismas.</a:t>
            </a:r>
            <a:endParaRPr lang="es-ES" sz="2400" i="1" dirty="0">
              <a:latin typeface="Arial Unicode MS" pitchFamily="34" charset="-128"/>
              <a:ea typeface="Arial Unicode MS" pitchFamily="34" charset="-128"/>
              <a:cs typeface="Arial Unicode MS" pitchFamily="34" charset="-128"/>
            </a:endParaRPr>
          </a:p>
        </p:txBody>
      </p:sp>
    </p:spTree>
  </p:cSld>
  <p:clrMapOvr>
    <a:masterClrMapping/>
  </p:clrMapOvr>
  <p:transition spd="slow" advTm="4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FUNDACIO\Desktop\DORMIR DEMASIADO ES BUENO\dormir-mucho.jpg"/>
          <p:cNvPicPr>
            <a:picLocks noChangeAspect="1" noChangeArrowheads="1"/>
          </p:cNvPicPr>
          <p:nvPr/>
        </p:nvPicPr>
        <p:blipFill>
          <a:blip r:embed="rId2" cstate="print"/>
          <a:srcRect/>
          <a:stretch>
            <a:fillRect/>
          </a:stretch>
        </p:blipFill>
        <p:spPr bwMode="auto">
          <a:xfrm>
            <a:off x="0" y="0"/>
            <a:ext cx="9250235"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Es-malo-dormir-mucho-8.jpg"/>
          <p:cNvPicPr>
            <a:picLocks noChangeAspect="1" noChangeArrowheads="1"/>
          </p:cNvPicPr>
          <p:nvPr/>
        </p:nvPicPr>
        <p:blipFill>
          <a:blip r:embed="rId2" cstate="print"/>
          <a:srcRect/>
          <a:stretch>
            <a:fillRect/>
          </a:stretch>
        </p:blipFill>
        <p:spPr bwMode="auto">
          <a:xfrm>
            <a:off x="0" y="0"/>
            <a:ext cx="9315446"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2" cstate="print"/>
          <a:srcRect/>
          <a:stretch>
            <a:fillRect/>
          </a:stretch>
        </p:blipFill>
        <p:spPr bwMode="auto">
          <a:xfrm>
            <a:off x="-252413" y="0"/>
            <a:ext cx="9396413" cy="7245423"/>
          </a:xfrm>
          <a:prstGeom prst="rect">
            <a:avLst/>
          </a:prstGeom>
          <a:noFill/>
          <a:ln w="9525">
            <a:noFill/>
            <a:miter lim="800000"/>
            <a:headEnd/>
            <a:tailEnd/>
          </a:ln>
        </p:spPr>
      </p:pic>
      <p:pic>
        <p:nvPicPr>
          <p:cNvPr id="14338" name="Picture 2" descr="C:\Users\FUNDACIO\Desktop\imagesCAY08VSU.jpg"/>
          <p:cNvPicPr>
            <a:picLocks noChangeAspect="1" noChangeArrowheads="1"/>
          </p:cNvPicPr>
          <p:nvPr/>
        </p:nvPicPr>
        <p:blipFill>
          <a:blip r:embed="rId3" cstate="print"/>
          <a:srcRect/>
          <a:stretch>
            <a:fillRect/>
          </a:stretch>
        </p:blipFill>
        <p:spPr bwMode="auto">
          <a:xfrm>
            <a:off x="1331640" y="0"/>
            <a:ext cx="6108807"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FUNDACIO\Desktop\insomnio.jpg"/>
          <p:cNvPicPr>
            <a:picLocks noChangeAspect="1" noChangeArrowheads="1"/>
          </p:cNvPicPr>
          <p:nvPr/>
        </p:nvPicPr>
        <p:blipFill>
          <a:blip r:embed="rId2" cstate="print"/>
          <a:srcRect/>
          <a:stretch>
            <a:fillRect/>
          </a:stretch>
        </p:blipFill>
        <p:spPr bwMode="auto">
          <a:xfrm>
            <a:off x="-1" y="0"/>
            <a:ext cx="9171503"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FUNDACIO\Desktop\DORMIR DEMASIADO ES BUENO\Dormir-mucho-es-malo.jpg"/>
          <p:cNvPicPr>
            <a:picLocks noChangeAspect="1" noChangeArrowheads="1"/>
          </p:cNvPicPr>
          <p:nvPr/>
        </p:nvPicPr>
        <p:blipFill>
          <a:blip r:embed="rId2" cstate="print"/>
          <a:srcRect/>
          <a:stretch>
            <a:fillRect/>
          </a:stretch>
        </p:blipFill>
        <p:spPr bwMode="auto">
          <a:xfrm>
            <a:off x="0" y="0"/>
            <a:ext cx="9258328"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FUNDACIO\Desktop\images.jpg"/>
          <p:cNvPicPr>
            <a:picLocks noChangeAspect="1" noChangeArrowheads="1"/>
          </p:cNvPicPr>
          <p:nvPr/>
        </p:nvPicPr>
        <p:blipFill>
          <a:blip r:embed="rId2" cstate="print"/>
          <a:srcRect/>
          <a:stretch>
            <a:fillRect/>
          </a:stretch>
        </p:blipFill>
        <p:spPr bwMode="auto">
          <a:xfrm>
            <a:off x="0" y="0"/>
            <a:ext cx="9309824"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FUNDACIO\Desktop\DORMIR DEMASIADO ES BUENO\dormir.jpg"/>
          <p:cNvPicPr>
            <a:picLocks noChangeAspect="1" noChangeArrowheads="1"/>
          </p:cNvPicPr>
          <p:nvPr/>
        </p:nvPicPr>
        <p:blipFill>
          <a:blip r:embed="rId2" cstate="print"/>
          <a:srcRect/>
          <a:stretch>
            <a:fillRect/>
          </a:stretch>
        </p:blipFill>
        <p:spPr bwMode="auto">
          <a:xfrm>
            <a:off x="-1" y="0"/>
            <a:ext cx="9168449"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2" cstate="print"/>
          <a:srcRect/>
          <a:stretch>
            <a:fillRect/>
          </a:stretch>
        </p:blipFill>
        <p:spPr bwMode="auto">
          <a:xfrm>
            <a:off x="-252413" y="0"/>
            <a:ext cx="9396413" cy="7245423"/>
          </a:xfrm>
          <a:prstGeom prst="rect">
            <a:avLst/>
          </a:prstGeom>
          <a:noFill/>
          <a:ln w="9525">
            <a:noFill/>
            <a:miter lim="800000"/>
            <a:headEnd/>
            <a:tailEnd/>
          </a:ln>
        </p:spPr>
      </p:pic>
      <p:pic>
        <p:nvPicPr>
          <p:cNvPr id="10242" name="Picture 2" descr="C:\Users\FUNDACIO\Desktop\bc3170d5f4697d61fe44e4f737e92443.jpg"/>
          <p:cNvPicPr>
            <a:picLocks noChangeAspect="1" noChangeArrowheads="1"/>
          </p:cNvPicPr>
          <p:nvPr/>
        </p:nvPicPr>
        <p:blipFill>
          <a:blip r:embed="rId3" cstate="print"/>
          <a:srcRect/>
          <a:stretch>
            <a:fillRect/>
          </a:stretch>
        </p:blipFill>
        <p:spPr bwMode="auto">
          <a:xfrm>
            <a:off x="-98550" y="1124744"/>
            <a:ext cx="9242550" cy="414338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FUNDACIO\Desktop\dormir-1024x682.jpg"/>
          <p:cNvPicPr>
            <a:picLocks noChangeAspect="1" noChangeArrowheads="1"/>
          </p:cNvPicPr>
          <p:nvPr/>
        </p:nvPicPr>
        <p:blipFill>
          <a:blip r:embed="rId2" cstate="print"/>
          <a:srcRect/>
          <a:stretch>
            <a:fillRect/>
          </a:stretch>
        </p:blipFill>
        <p:spPr bwMode="auto">
          <a:xfrm>
            <a:off x="-609600" y="-142900"/>
            <a:ext cx="9753600" cy="70009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FUNDACIO\Desktop\_b00a3023_17dd_3fe9_f33f_8984d1110b34.jpg"/>
          <p:cNvPicPr>
            <a:picLocks noChangeAspect="1" noChangeArrowheads="1"/>
          </p:cNvPicPr>
          <p:nvPr/>
        </p:nvPicPr>
        <p:blipFill>
          <a:blip r:embed="rId2" cstate="print"/>
          <a:srcRect/>
          <a:stretch>
            <a:fillRect/>
          </a:stretch>
        </p:blipFill>
        <p:spPr bwMode="auto">
          <a:xfrm>
            <a:off x="-1143001" y="9525"/>
            <a:ext cx="10287001" cy="6848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FUNDACIO\Desktop\5-nuevas-pildoras-con-efectos-sorprendentes.jpg"/>
          <p:cNvPicPr>
            <a:picLocks noChangeAspect="1" noChangeArrowheads="1"/>
          </p:cNvPicPr>
          <p:nvPr/>
        </p:nvPicPr>
        <p:blipFill>
          <a:blip r:embed="rId2" cstate="print"/>
          <a:srcRect/>
          <a:stretch>
            <a:fillRect/>
          </a:stretch>
        </p:blipFill>
        <p:spPr bwMode="auto">
          <a:xfrm>
            <a:off x="-36279" y="0"/>
            <a:ext cx="9180279"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pic>
        <p:nvPicPr>
          <p:cNvPr id="5" name="Picture 3" descr="illusion-019"/>
          <p:cNvPicPr>
            <a:picLocks noChangeAspect="1" noChangeArrowheads="1" noCrop="1"/>
          </p:cNvPicPr>
          <p:nvPr/>
        </p:nvPicPr>
        <p:blipFill>
          <a:blip r:embed="rId3" cstate="print">
            <a:duotone>
              <a:schemeClr val="accent6">
                <a:shade val="45000"/>
                <a:satMod val="135000"/>
              </a:schemeClr>
              <a:prstClr val="white"/>
            </a:duotone>
            <a:lum bright="13000"/>
          </a:blip>
          <a:srcRect/>
          <a:stretch>
            <a:fillRect/>
          </a:stretch>
        </p:blipFill>
        <p:spPr bwMode="auto">
          <a:xfrm>
            <a:off x="0" y="-90488"/>
            <a:ext cx="9144000" cy="6948488"/>
          </a:xfrm>
          <a:prstGeom prst="rect">
            <a:avLst/>
          </a:prstGeom>
          <a:noFill/>
          <a:ln w="9525">
            <a:noFill/>
            <a:miter lim="800000"/>
            <a:headEnd/>
            <a:tailEnd/>
          </a:ln>
        </p:spPr>
      </p:pic>
      <p:pic>
        <p:nvPicPr>
          <p:cNvPr id="3" name="Picture 2" descr="C:\Users\FUNDACIO\Desktop\tlmd_pildoras_muerte.png"/>
          <p:cNvPicPr>
            <a:picLocks noChangeAspect="1" noChangeArrowheads="1"/>
          </p:cNvPicPr>
          <p:nvPr/>
        </p:nvPicPr>
        <p:blipFill>
          <a:blip r:embed="rId4" cstate="print"/>
          <a:srcRect/>
          <a:stretch>
            <a:fillRect/>
          </a:stretch>
        </p:blipFill>
        <p:spPr bwMode="auto">
          <a:xfrm>
            <a:off x="1547664" y="0"/>
            <a:ext cx="6191250" cy="3486150"/>
          </a:xfrm>
          <a:prstGeom prst="rect">
            <a:avLst/>
          </a:prstGeom>
          <a:noFill/>
        </p:spPr>
      </p:pic>
      <p:sp>
        <p:nvSpPr>
          <p:cNvPr id="2" name="1 Rectángulo"/>
          <p:cNvSpPr/>
          <p:nvPr/>
        </p:nvSpPr>
        <p:spPr>
          <a:xfrm>
            <a:off x="323528" y="3717032"/>
            <a:ext cx="8532440" cy="2862322"/>
          </a:xfrm>
          <a:prstGeom prst="rect">
            <a:avLst/>
          </a:prstGeom>
        </p:spPr>
        <p:txBody>
          <a:bodyPr wrap="square">
            <a:spAutoFit/>
          </a:bodyPr>
          <a:lstStyle/>
          <a:p>
            <a:pPr algn="ctr"/>
            <a:endParaRPr lang="es-ES" sz="2000" i="1" dirty="0" smtClean="0">
              <a:latin typeface="Arial Unicode MS" pitchFamily="34" charset="-128"/>
              <a:ea typeface="Arial Unicode MS" pitchFamily="34" charset="-128"/>
              <a:cs typeface="Arial Unicode MS" pitchFamily="34" charset="-128"/>
            </a:endParaRPr>
          </a:p>
          <a:p>
            <a:pPr algn="ctr"/>
            <a:r>
              <a:rPr lang="es-ES" sz="2000" b="1" i="1" dirty="0" smtClean="0">
                <a:latin typeface="Arial Unicode MS" pitchFamily="34" charset="-128"/>
                <a:ea typeface="Arial Unicode MS" pitchFamily="34" charset="-128"/>
                <a:cs typeface="Arial Unicode MS" pitchFamily="34" charset="-128"/>
              </a:rPr>
              <a:t>Uno de cada cinco españoles duerme menos de lo que debería.</a:t>
            </a:r>
            <a:r>
              <a:rPr lang="es-ES" sz="2000" i="1" dirty="0" smtClean="0">
                <a:latin typeface="Arial Unicode MS" pitchFamily="34" charset="-128"/>
                <a:ea typeface="Arial Unicode MS" pitchFamily="34" charset="-128"/>
                <a:cs typeface="Arial Unicode MS" pitchFamily="34" charset="-128"/>
              </a:rPr>
              <a:t> </a:t>
            </a:r>
          </a:p>
          <a:p>
            <a:pPr algn="ctr"/>
            <a:r>
              <a:rPr lang="es-ES" sz="2000" i="1" dirty="0" smtClean="0">
                <a:latin typeface="Arial Unicode MS" pitchFamily="34" charset="-128"/>
                <a:ea typeface="Arial Unicode MS" pitchFamily="34" charset="-128"/>
                <a:cs typeface="Arial Unicode MS" pitchFamily="34" charset="-128"/>
              </a:rPr>
              <a:t>Y no es una cifra que debamos tomar a la ligera. El insomnio supone un factor de riesgo que precipita la aparición de enfermedades neurológicas, cardiovasculares, diabetes y obesidad. No en vano, dormir menos de cinco horas aumenta en un 15% el riesgo de muerte prematura respecto a la gente que duerme correctamente, y es algo que le ocurre a mucha gente. En Reino Unido un estudio demostró que al menos el 5% de la población dormía por debajo de este tiempo. </a:t>
            </a:r>
          </a:p>
        </p:txBody>
      </p:sp>
    </p:spTree>
  </p:cSld>
  <p:clrMapOvr>
    <a:masterClrMapping/>
  </p:clrMapOvr>
  <p:transition spd="slow" advTm="4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5"/>
                                      </p:to>
                                    </p:set>
                                    <p:animEffect filter="image" prLst="opacity: 0.5">
                                      <p:cBhvr rctx="IE">
                                        <p:cTn id="11" dur="indefinite"/>
                                        <p:tgtEl>
                                          <p:spTgt spid="5"/>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FUNDACIO\Desktop\suplementacion-antes-de-dormir.jpg"/>
          <p:cNvPicPr>
            <a:picLocks noChangeAspect="1" noChangeArrowheads="1"/>
          </p:cNvPicPr>
          <p:nvPr/>
        </p:nvPicPr>
        <p:blipFill>
          <a:blip r:embed="rId2" cstate="print"/>
          <a:srcRect/>
          <a:stretch>
            <a:fillRect/>
          </a:stretch>
        </p:blipFill>
        <p:spPr bwMode="auto">
          <a:xfrm>
            <a:off x="0" y="0"/>
            <a:ext cx="9286892"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FUNDACIO\Desktop\pildor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3" cstate="print">
            <a:duotone>
              <a:schemeClr val="accent6">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pic>
        <p:nvPicPr>
          <p:cNvPr id="6" name="Picture 3" descr="illusion-019"/>
          <p:cNvPicPr>
            <a:picLocks noChangeAspect="1" noChangeArrowheads="1" noCrop="1"/>
          </p:cNvPicPr>
          <p:nvPr/>
        </p:nvPicPr>
        <p:blipFill>
          <a:blip r:embed="rId4" cstate="print">
            <a:duotone>
              <a:schemeClr val="accent6">
                <a:shade val="45000"/>
                <a:satMod val="135000"/>
              </a:schemeClr>
              <a:prstClr val="white"/>
            </a:duotone>
            <a:lum bright="13000"/>
          </a:blip>
          <a:srcRect/>
          <a:stretch>
            <a:fillRect/>
          </a:stretch>
        </p:blipFill>
        <p:spPr bwMode="auto">
          <a:xfrm>
            <a:off x="0" y="0"/>
            <a:ext cx="9144000" cy="6948488"/>
          </a:xfrm>
          <a:prstGeom prst="rect">
            <a:avLst/>
          </a:prstGeom>
          <a:noFill/>
          <a:ln w="9525">
            <a:noFill/>
            <a:miter lim="800000"/>
            <a:headEnd/>
            <a:tailEnd/>
          </a:ln>
        </p:spPr>
      </p:pic>
      <p:sp>
        <p:nvSpPr>
          <p:cNvPr id="2" name="1 Rectángulo"/>
          <p:cNvSpPr/>
          <p:nvPr/>
        </p:nvSpPr>
        <p:spPr>
          <a:xfrm>
            <a:off x="467544" y="3429000"/>
            <a:ext cx="8316416" cy="3477875"/>
          </a:xfrm>
          <a:prstGeom prst="rect">
            <a:avLst/>
          </a:prstGeom>
        </p:spPr>
        <p:txBody>
          <a:bodyPr wrap="square">
            <a:spAutoFit/>
          </a:bodyPr>
          <a:lstStyle/>
          <a:p>
            <a:pPr algn="ctr"/>
            <a:r>
              <a:rPr lang="es-ES" sz="2000" i="1" dirty="0" smtClean="0">
                <a:latin typeface="Arial Unicode MS" pitchFamily="34" charset="-128"/>
                <a:ea typeface="Arial Unicode MS" pitchFamily="34" charset="-128"/>
                <a:cs typeface="Arial Unicode MS" pitchFamily="34" charset="-128"/>
              </a:rPr>
              <a:t>¿Cuál es la solución a este importante problema de salud? </a:t>
            </a:r>
            <a:r>
              <a:rPr lang="es-ES" sz="2000" b="1" i="1" dirty="0" smtClean="0">
                <a:latin typeface="Arial Unicode MS" pitchFamily="34" charset="-128"/>
                <a:ea typeface="Arial Unicode MS" pitchFamily="34" charset="-128"/>
                <a:cs typeface="Arial Unicode MS" pitchFamily="34" charset="-128"/>
              </a:rPr>
              <a:t>Un tercio de los afectados por el insomnio apuestan por pastillas para dormir</a:t>
            </a:r>
            <a:r>
              <a:rPr lang="es-ES" sz="2000" i="1" dirty="0" smtClean="0">
                <a:latin typeface="Arial Unicode MS" pitchFamily="34" charset="-128"/>
                <a:ea typeface="Arial Unicode MS" pitchFamily="34" charset="-128"/>
                <a:cs typeface="Arial Unicode MS" pitchFamily="34" charset="-128"/>
              </a:rPr>
              <a:t>, pese a la enorme polémica que rodea a estas. Los somníferos han sido muy criticados por sus peligrosos efectos secundarios como la somnolencia diurna, la falta de concentración, los problemas de aprendizaje o el efecto sobre la memoria a corto plazo, que podrían estar relacionados con patologías complejas que muchos de los pacientes desarrollan a largo plazo. Aún así los médicos siguen recetándolos, como si no hubiera otra solución más eficaz para combatir el insomnio. </a:t>
            </a:r>
            <a:r>
              <a:rPr lang="es-ES" sz="2000" b="1" i="1" dirty="0" smtClean="0">
                <a:latin typeface="Arial Unicode MS" pitchFamily="34" charset="-128"/>
                <a:ea typeface="Arial Unicode MS" pitchFamily="34" charset="-128"/>
                <a:cs typeface="Arial Unicode MS" pitchFamily="34" charset="-128"/>
              </a:rPr>
              <a:t>Lo paradójico es que sí existe otra manera</a:t>
            </a:r>
            <a:r>
              <a:rPr lang="es-ES" sz="2000" i="1" dirty="0" smtClean="0">
                <a:latin typeface="Arial Unicode MS" pitchFamily="34" charset="-128"/>
                <a:ea typeface="Arial Unicode MS" pitchFamily="34" charset="-128"/>
                <a:cs typeface="Arial Unicode MS" pitchFamily="34" charset="-128"/>
              </a:rPr>
              <a:t>, y su eficacia ha sido de sobra probada en numerosos estudios.</a:t>
            </a:r>
            <a:endParaRPr lang="es-ES" sz="2000" i="1" dirty="0">
              <a:latin typeface="Arial Unicode MS" pitchFamily="34" charset="-128"/>
              <a:ea typeface="Arial Unicode MS" pitchFamily="34" charset="-128"/>
              <a:cs typeface="Arial Unicode MS" pitchFamily="34" charset="-128"/>
            </a:endParaRPr>
          </a:p>
        </p:txBody>
      </p:sp>
      <p:pic>
        <p:nvPicPr>
          <p:cNvPr id="3" name="Picture 2" descr="C:\Users\FUNDACIO\Desktop\untitled.png"/>
          <p:cNvPicPr>
            <a:picLocks noChangeAspect="1" noChangeArrowheads="1"/>
          </p:cNvPicPr>
          <p:nvPr/>
        </p:nvPicPr>
        <p:blipFill>
          <a:blip r:embed="rId5" cstate="print"/>
          <a:srcRect/>
          <a:stretch>
            <a:fillRect/>
          </a:stretch>
        </p:blipFill>
        <p:spPr bwMode="auto">
          <a:xfrm>
            <a:off x="2051720" y="332656"/>
            <a:ext cx="4644008" cy="2884173"/>
          </a:xfrm>
          <a:prstGeom prst="rect">
            <a:avLst/>
          </a:prstGeom>
          <a:noFill/>
        </p:spPr>
      </p:pic>
    </p:spTree>
  </p:cSld>
  <p:clrMapOvr>
    <a:masterClrMapping/>
  </p:clrMapOvr>
  <p:transition spd="slow" advTm="4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6"/>
                                        </p:tgtEl>
                                        <p:attrNameLst>
                                          <p:attrName>style.opacity</p:attrName>
                                        </p:attrNameLst>
                                      </p:cBhvr>
                                      <p:to>
                                        <p:strVal val="0.5"/>
                                      </p:to>
                                    </p:set>
                                    <p:animEffect filter="image" prLst="opacity: 0.5">
                                      <p:cBhvr rctx="IE">
                                        <p:cTn id="11" dur="indefinite"/>
                                        <p:tgtEl>
                                          <p:spTgt spid="6"/>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6"/>
                                        </p:tgtEl>
                                      </p:cBhvr>
                                    </p:animEffect>
                                    <p:set>
                                      <p:cBhvr>
                                        <p:cTn id="15"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FUNDACIO\Desktop\pildora-anticonceptiva11.jpg"/>
          <p:cNvPicPr>
            <a:picLocks noChangeAspect="1" noChangeArrowheads="1"/>
          </p:cNvPicPr>
          <p:nvPr/>
        </p:nvPicPr>
        <p:blipFill>
          <a:blip r:embed="rId2" cstate="print"/>
          <a:srcRect/>
          <a:stretch>
            <a:fillRect/>
          </a:stretch>
        </p:blipFill>
        <p:spPr bwMode="auto">
          <a:xfrm>
            <a:off x="0" y="0"/>
            <a:ext cx="997260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2" cstate="print"/>
          <a:srcRect/>
          <a:stretch>
            <a:fillRect/>
          </a:stretch>
        </p:blipFill>
        <p:spPr bwMode="auto">
          <a:xfrm>
            <a:off x="-252413" y="0"/>
            <a:ext cx="9396413" cy="7046913"/>
          </a:xfrm>
          <a:prstGeom prst="rect">
            <a:avLst/>
          </a:prstGeom>
          <a:noFill/>
          <a:ln w="9525">
            <a:noFill/>
            <a:miter lim="800000"/>
            <a:headEnd/>
            <a:tailEnd/>
          </a:ln>
        </p:spPr>
      </p:pic>
      <p:pic>
        <p:nvPicPr>
          <p:cNvPr id="2050" name="Picture 2" descr="C:\Users\FUNDACIO\Desktop\despertar relajado.gif"/>
          <p:cNvPicPr>
            <a:picLocks noChangeAspect="1" noChangeArrowheads="1" noCrop="1"/>
          </p:cNvPicPr>
          <p:nvPr/>
        </p:nvPicPr>
        <p:blipFill>
          <a:blip r:embed="rId3" cstate="print"/>
          <a:srcRect/>
          <a:stretch>
            <a:fillRect/>
          </a:stretch>
        </p:blipFill>
        <p:spPr bwMode="auto">
          <a:xfrm>
            <a:off x="-324544" y="1124744"/>
            <a:ext cx="9756576" cy="4968552"/>
          </a:xfrm>
          <a:prstGeom prst="rect">
            <a:avLst/>
          </a:prstGeom>
          <a:noFill/>
        </p:spPr>
      </p:pic>
    </p:spTree>
  </p:cSld>
  <p:clrMapOvr>
    <a:masterClrMapping/>
  </p:clrMapOvr>
  <p:transition spd="slow" advTm="9000">
    <p:blinds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1331640" y="1628800"/>
            <a:ext cx="57606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latin typeface="Arial Black" pitchFamily="34" charset="0"/>
                <a:cs typeface="Times New Roman"/>
              </a:rPr>
              <a:t>UN FUERTE ABRAZO </a:t>
            </a:r>
            <a:endParaRPr lang="es-ES" sz="4800" b="1" i="1" kern="10"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latin typeface="Arial Black" pitchFamily="34" charset="0"/>
              <a:cs typeface="Times New Roman"/>
            </a:endParaRPr>
          </a:p>
          <a:p>
            <a:pPr lvl="1" algn="ctr">
              <a:defRPr/>
            </a:pPr>
            <a:r>
              <a:rPr lang="es-ES" sz="4800" b="1" i="1" kern="10"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latin typeface="Arial Black" pitchFamily="34" charset="0"/>
                <a:cs typeface="Times New Roman"/>
              </a:rPr>
              <a:t>QUE </a:t>
            </a:r>
            <a:r>
              <a:rPr lang="es-ES" sz="4800" b="1" i="1" kern="10"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latin typeface="Arial Black" pitchFamily="34" charset="0"/>
                <a:cs typeface="Times New Roman"/>
              </a:rPr>
              <a:t>TENGAS </a:t>
            </a:r>
            <a:r>
              <a:rPr lang="es-ES" sz="4800" b="1" i="1" kern="10"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latin typeface="Arial Black" pitchFamily="34" charset="0"/>
                <a:cs typeface="Times New Roman"/>
              </a:rPr>
              <a:t>UN BUEN </a:t>
            </a:r>
            <a:r>
              <a:rPr lang="es-ES" sz="4800" b="1" i="1" kern="10"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75"/>
                                      </p:to>
                                    </p:set>
                                    <p:animEffect filter="image" prLst="opacity: 0.75">
                                      <p:cBhvr rctx="IE">
                                        <p:cTn id="7" dur="indefinite"/>
                                        <p:tgtEl>
                                          <p:spTgt spid="10"/>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13" fill="hold">
                            <p:stCondLst>
                              <p:cond delay="5000"/>
                            </p:stCondLst>
                            <p:childTnLst>
                              <p:par>
                                <p:cTn id="14" presetID="23" presetClass="entr" presetSubtype="16" fill="hold" nodeType="afterEffect">
                                  <p:stCondLst>
                                    <p:cond delay="0"/>
                                  </p:stCondLst>
                                  <p:childTnLst>
                                    <p:set>
                                      <p:cBhvr>
                                        <p:cTn id="15" dur="1" fill="hold">
                                          <p:stCondLst>
                                            <p:cond delay="0"/>
                                          </p:stCondLst>
                                        </p:cTn>
                                        <p:tgtEl>
                                          <p:spTgt spid="6">
                                            <p:txEl>
                                              <p:pRg st="1" end="1"/>
                                            </p:txEl>
                                          </p:spTgt>
                                        </p:tgtEl>
                                        <p:attrNameLst>
                                          <p:attrName>style.visibility</p:attrName>
                                        </p:attrNameLst>
                                      </p:cBhvr>
                                      <p:to>
                                        <p:strVal val="visible"/>
                                      </p:to>
                                    </p:set>
                                    <p:anim calcmode="lin" valueType="num">
                                      <p:cBhvr>
                                        <p:cTn id="16" dur="5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7" dur="5000" fill="hold"/>
                                        <p:tgtEl>
                                          <p:spTgt spid="6">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ORMOIR MUCHO PUEDE SER PERJUDICIAL PARA LA SALU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DORMOIR MUCHO PUEDE SER PERJUDICIAL PARA LA SALUD</Template>
  <TotalTime>44</TotalTime>
  <Words>874</Words>
  <Application>Microsoft Office PowerPoint</Application>
  <PresentationFormat>Presentación en pantalla (4:3)</PresentationFormat>
  <Paragraphs>71</Paragraphs>
  <Slides>51</Slides>
  <Notes>2</Notes>
  <HiddenSlides>0</HiddenSlides>
  <MMClips>0</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DORMOIR MUCHO PUEDE SER PERJUDICIAL PARA LA SALUD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2015-01-29T09:08:41Z</dcterms:created>
  <dcterms:modified xsi:type="dcterms:W3CDTF">2015-01-29T09:53:15Z</dcterms:modified>
</cp:coreProperties>
</file>