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28" r:id="rId1"/>
    <p:sldMasterId id="2147483840" r:id="rId2"/>
  </p:sldMasterIdLst>
  <p:sldIdLst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rXiynDmOZsZSPAbA+OS5g==" hashData="qK4dheLLfzo5y2mm4tHGRXr8Fl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7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838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0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355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587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197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926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620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121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896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685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430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395823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9814691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757621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02414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993000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39103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897848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125933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223313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861456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663752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chemeClr val="tx1"/>
            </a:gs>
            <a:gs pos="6000">
              <a:schemeClr val="bg1">
                <a:lumMod val="70000"/>
                <a:lumOff val="30000"/>
              </a:schemeClr>
            </a:gs>
            <a:gs pos="10000">
              <a:schemeClr val="accent3">
                <a:lumMod val="75000"/>
              </a:schemeClr>
            </a:gs>
            <a:gs pos="5000">
              <a:schemeClr val="accent3">
                <a:lumMod val="75000"/>
              </a:schemeClr>
            </a:gs>
            <a:gs pos="14000">
              <a:schemeClr val="accent3">
                <a:lumMod val="60000"/>
                <a:lumOff val="40000"/>
              </a:schemeClr>
            </a:gs>
            <a:gs pos="97000">
              <a:schemeClr val="tx1"/>
            </a:gs>
            <a:gs pos="95000">
              <a:schemeClr val="accent3">
                <a:lumMod val="75000"/>
              </a:schemeClr>
            </a:gs>
            <a:gs pos="90000">
              <a:schemeClr val="accent3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3/21/2015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5260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chemeClr val="tx1"/>
            </a:gs>
            <a:gs pos="6000">
              <a:schemeClr val="bg1">
                <a:lumMod val="70000"/>
                <a:lumOff val="30000"/>
              </a:schemeClr>
            </a:gs>
            <a:gs pos="10000">
              <a:schemeClr val="accent3">
                <a:lumMod val="75000"/>
              </a:schemeClr>
            </a:gs>
            <a:gs pos="5000">
              <a:schemeClr val="accent3">
                <a:lumMod val="75000"/>
              </a:schemeClr>
            </a:gs>
            <a:gs pos="14000">
              <a:schemeClr val="accent3">
                <a:lumMod val="60000"/>
                <a:lumOff val="40000"/>
              </a:schemeClr>
            </a:gs>
            <a:gs pos="97000">
              <a:schemeClr val="tx1"/>
            </a:gs>
            <a:gs pos="95000">
              <a:schemeClr val="accent3">
                <a:lumMod val="75000"/>
              </a:schemeClr>
            </a:gs>
            <a:gs pos="90000">
              <a:schemeClr val="accent3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409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bin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slide" Target="slide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5" Type="http://schemas.openxmlformats.org/officeDocument/2006/relationships/audio" Target="../media/audio2.wav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374744" y="476672"/>
            <a:ext cx="6394507" cy="295232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US" sz="5400" b="1" cap="all" dirty="0">
                <a:solidFill>
                  <a:srgbClr val="996600"/>
                </a:solidFill>
                <a:latin typeface="Calibri"/>
              </a:rPr>
              <a:t>Confusión mental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US" sz="5400" b="1" cap="all" dirty="0">
                <a:solidFill>
                  <a:srgbClr val="996600"/>
                </a:solidFill>
                <a:latin typeface="Calibri"/>
              </a:rPr>
              <a:t>EN el ANCIANO</a:t>
            </a:r>
            <a:r>
              <a:rPr lang="es-US" sz="5400" b="1" dirty="0">
                <a:solidFill>
                  <a:srgbClr val="996600"/>
                </a:solidFill>
                <a:latin typeface="Calibri"/>
              </a:rPr>
              <a:t>…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6193725"/>
            <a:ext cx="1584176" cy="481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031" y="6188318"/>
            <a:ext cx="1807329" cy="481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Aguilar\Desktop\En turno\Comprimir (correo)\Latinos-ancianos-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2244725"/>
            <a:ext cx="4457700" cy="4143375"/>
          </a:xfrm>
          <a:prstGeom prst="ellipse">
            <a:avLst/>
          </a:prstGeom>
          <a:ln w="190500" cap="rnd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4491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  <p:sndAc>
          <p:stSnd loop="1">
            <p:snd r:embed="rId2" name="Mi Viejo (Mod)-1-(ModEMA).wav"/>
          </p:stSnd>
        </p:sndAc>
      </p:transition>
    </mc:Choice>
    <mc:Fallback xmlns="">
      <p:transition spd="slow">
        <p:fade/>
        <p:sndAc>
          <p:stSnd loop="1">
            <p:snd r:embed="rId7" name="Mi Viejo (Mod)-1-(ModEM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5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1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1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1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395536" y="548680"/>
            <a:ext cx="8280920" cy="3240360"/>
          </a:xfrm>
          <a:prstGeom prst="rect">
            <a:avLst/>
          </a:prstGeom>
          <a:ln>
            <a:noFill/>
          </a:ln>
        </p:spPr>
        <p:txBody>
          <a:bodyPr wrap="square">
            <a:prstTxWarp prst="textDeflateBottom">
              <a:avLst>
                <a:gd name="adj" fmla="val 30795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Principal causa de la </a:t>
            </a:r>
            <a:r>
              <a:rPr lang="en-US" sz="2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confusión</a:t>
            </a:r>
            <a:r>
              <a:rPr lang="en-US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mental </a:t>
            </a:r>
            <a:r>
              <a:rPr lang="en-US" sz="2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anciano</a:t>
            </a:r>
            <a:r>
              <a:rPr lang="en-US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  <a:endParaRPr lang="es-MX" sz="28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</a:t>
            </a:r>
            <a:r>
              <a:rPr lang="en-US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Arnaldo</a:t>
            </a:r>
            <a:r>
              <a:rPr lang="en-US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Lichtenstein</a:t>
            </a:r>
            <a:endParaRPr lang="es-MX" sz="20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050" name="Picture 2" descr="C:\Users\Aguilar\Desktop\En turno\Comprimir (correo)\f_2467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26480"/>
            <a:ext cx="4464496" cy="3010939"/>
          </a:xfrm>
          <a:prstGeom prst="ellipse">
            <a:avLst/>
          </a:prstGeom>
          <a:ln w="63500" cap="rnd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600" y="5089247"/>
            <a:ext cx="7200800" cy="150810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Médico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clínico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-general del Hospital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Clínicas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profesor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colaborador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del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Departamento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Clínica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Médica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de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Facultad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Medicina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de la Universidad de São Paulo (USP).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118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91680" y="44624"/>
            <a:ext cx="477653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Siempre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doy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clases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clínica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médica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estudiantes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cuarto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año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Medicina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hago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siguiente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pregunta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      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Cuáles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son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causas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principales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hacen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abuelo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o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abuela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tengan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confusión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mental ?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4" name="Picture 2" descr="C:\Users\Aguilar\Desktop\En turno\Comprimir (correo)\CasaAbiertaUniversitario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211" y="410437"/>
            <a:ext cx="2488579" cy="18664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2397650"/>
            <a:ext cx="27363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Algunos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arriesgan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"Tumor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cabeza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".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Yo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digo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"No".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47864" y="5229200"/>
            <a:ext cx="5491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negativa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concurrencia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se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espanta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80"/>
              </a:solidFill>
              <a:latin typeface="Times New Roman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aún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boquiabierta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cuando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enumero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tres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causas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responsables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comunes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5" name="Picture 3" descr="C:\Users\Aguilar\Desktop\En turno\Comprimir (correo)\thBLQA3JU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799" y="2276873"/>
            <a:ext cx="1925621" cy="14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51520" y="3761745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Otros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apuestan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"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Síntomas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iniciales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Alzheimer“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Respondo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nuevamente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"No".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6" name="Picture 4" descr="C:\Users\Aguilar\Desktop\En turno\Comprimir (correo)\4_1alzheimer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717032"/>
            <a:ext cx="1134125" cy="1512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guilar\Desktop\En turno\Comprimir (correo)\036n3soc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42229"/>
            <a:ext cx="2298204" cy="1530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792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47664" y="188640"/>
            <a:ext cx="34760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diabetes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descontrolada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099" name="Picture 3" descr="C:\Users\Aguilar\Desktop\En turno\Comprimir (correo)\Descontrol-diabetes-causa-infecciones-17615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3476064" cy="1820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979712" y="2996952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infección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urinaria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 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3968" y="4293096"/>
            <a:ext cx="24482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familia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pasó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un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día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entero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centro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comercial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mientras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 los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ancianos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dejaron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casa.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100" name="Picture 4" descr="C:\Users\Aguilar\Desktop\En turno\Comprimir (correo)\P11402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09020"/>
            <a:ext cx="4104456" cy="3078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guilar\Desktop\En turno\Comprimir (correo)\hospitalpatien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36912"/>
            <a:ext cx="1872208" cy="1401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guilar\Desktop\En turno\Comprimir (correo)\5119659_ce595b7b4c_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49080"/>
            <a:ext cx="2219325" cy="2466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" name="Picture 2" descr="C:\Users\Aguilar\Desktop\En turno\Comprimir (correo)\paciente-con-colera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530608" cy="2357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88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000" y="404664"/>
            <a:ext cx="651494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Parece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broma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pero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no lo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80"/>
              </a:solidFill>
              <a:latin typeface="Times New Roman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Constantemente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abuelo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o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abuela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dejan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sentir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sed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dejan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tomar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líquidos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 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  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Cuando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no hay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nadie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casa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para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recordarles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tomar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líquidos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deshidratan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con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rapidez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123" name="Picture 3" descr="C:\Users\Aguilar\Desktop\En turno\Comprimir (correo)\agua e ido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0648"/>
            <a:ext cx="2117882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59300" y="3789040"/>
            <a:ext cx="45847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deshidratación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grave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afecta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organismo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80"/>
              </a:solidFill>
              <a:latin typeface="Times New Roman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Puede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causar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confusión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mental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abrupta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caída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presión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arterial,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aumento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palpitaciones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cardíacas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angina (dolor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pecho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coma y hasta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muerte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2" descr="C:\Users\Aguilar\Desktop\En turno\Comprimir (correo)\194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3960440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2581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03542" y="188640"/>
            <a:ext cx="61848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Insisto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broma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mejor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los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casos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éste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olvido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tomar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líquidos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comienza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a los 60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años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edad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cuando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tenemos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poco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del 50%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agua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deberíamos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tener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cuerpo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146" name="Picture 2" descr="C:\Users\Aguilar\Desktop\En turno\Comprimir (correo)\depresion-en-la-tercera-edad-300x3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32" y="116633"/>
            <a:ext cx="2001211" cy="2334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guilar\Desktop\En turno\Comprimir (correo)\316_1195405722_Ancianos_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904859"/>
            <a:ext cx="1745779" cy="27031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guilar\Desktop\En turno\Comprimir (correo)\vaso_de_agu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75" b="100000" l="0" r="990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65" y="3717032"/>
            <a:ext cx="288607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5496" y="2629361"/>
            <a:ext cx="76328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forma parte del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proceso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natural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envejecimiento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80"/>
              </a:solidFill>
              <a:latin typeface="Times New Roman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lo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tanto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los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ancianos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tienen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una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menor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reserva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hídrica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31840" y="4487629"/>
            <a:ext cx="52565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Pero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hay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complicaciones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aún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deshidratados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ellos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sienten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ganas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tomar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agua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pues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sus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mecanismos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equilibrio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interno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funcionan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muy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bien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136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534159"/>
            <a:ext cx="65177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Conclusión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ancianos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se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deshidratan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fácilmente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sólo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porque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poseen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una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reserva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hídrica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pequeña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sino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también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porque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sienten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falta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agua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su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cuerpo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644008" y="4154304"/>
            <a:ext cx="45365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Aunque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anciano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se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vea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saludable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perjudicado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desempeño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reacciones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químicas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funciones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su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organismo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 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   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Por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eso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aquí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van dos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alertas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: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171" name="Picture 3" descr="C:\Users\Aguilar\Desktop\En turno\Comprimir (correo)\anciano-chi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28" y="548680"/>
            <a:ext cx="2133571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guilar\Desktop\En turno\Comprimir (correo)\Anciano-centenario-gran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2766819"/>
            <a:ext cx="4476750" cy="3769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4261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32656"/>
            <a:ext cx="518457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1</a:t>
            </a:r>
            <a:endParaRPr lang="en-US" sz="20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El primero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para los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abuelos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y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abuelas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hagan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voluntario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el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hábito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de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beber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líquidos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Por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líquido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entiéndase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el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agua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jugos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tés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agua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de coco,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leche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sopas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gelatina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y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frutas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ricas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agua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como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sandía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melón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melocotones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piña, la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naranja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y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mandarina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también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funcionan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8194" name="Picture 2" descr="C:\Users\Aguilar\Desktop\En turno\Comprimir (correo)\jugosde-frutas-verdura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972" y="260648"/>
            <a:ext cx="43415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guilar\Desktop\En turno\Comprimir (correo)\Qué-deben-comer-los-adultos-mayores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6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914030"/>
            <a:ext cx="4712229" cy="282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72000" y="4625841"/>
            <a:ext cx="4536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Lo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importante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cada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dos horas,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tomar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algún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líquido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Acuérdense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de  </a:t>
            </a:r>
            <a:r>
              <a:rPr lang="en-US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eso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.</a:t>
            </a:r>
            <a:endParaRPr lang="es-MX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556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guilar\Desktop\En turno\Comprimir (correo)\idosos-liquid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08" y="116632"/>
            <a:ext cx="4008884" cy="29055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guilar\Desktop\En turno\Comprimir (correo)\Happy-Old-Peop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72816"/>
            <a:ext cx="3810000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3068960"/>
            <a:ext cx="5181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A la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vez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sean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atentos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con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ellos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Al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percibir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que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están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rechazando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líquidos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y,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de un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día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para el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otro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están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confusos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irritados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les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falta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el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aire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muestran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falta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de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atención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404420" y="-27384"/>
            <a:ext cx="47395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Mi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segunda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alerta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para los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familiares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Ofrezcan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constantemente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líquidos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a los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ancianos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31840" y="5745450"/>
            <a:ext cx="5973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casi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seguro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que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sean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síntomas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recurrentes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de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deshidratación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9221" name="Picture 5" descr="C:\Users\Aguilar\Desktop\En turno\Comprimir (correo)\medico receit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13175"/>
            <a:ext cx="2880320" cy="1732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844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88640"/>
            <a:ext cx="720080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“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Denles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líquidos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y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llevenlos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rápido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 un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servicio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médico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".</a:t>
            </a:r>
            <a:endParaRPr lang="es-MX" sz="3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42" name="Picture 2" descr="C:\Users\Aguilar\Desktop\En turno\Comprimir (correo)\urgen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7200800" cy="4999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9744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530530"/>
            <a:ext cx="8352928" cy="3258510"/>
          </a:xfrm>
          <a:prstGeom prst="rect">
            <a:avLst/>
          </a:prstGeom>
          <a:ln>
            <a:noFill/>
          </a:ln>
        </p:spPr>
        <p:txBody>
          <a:bodyPr wrap="square">
            <a:prstTxWarp prst="textDeflateBottom">
              <a:avLst>
                <a:gd name="adj" fmla="val 3363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Principal causa de la </a:t>
            </a:r>
            <a:r>
              <a:rPr lang="en-US" sz="2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confusión</a:t>
            </a:r>
            <a:r>
              <a:rPr lang="en-US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mental </a:t>
            </a:r>
            <a:r>
              <a:rPr lang="en-US" sz="2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anciano</a:t>
            </a:r>
            <a:r>
              <a:rPr lang="en-US" sz="28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</a:t>
            </a:r>
            <a:endParaRPr lang="es-MX" sz="28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</a:t>
            </a:r>
            <a:r>
              <a:rPr lang="en-US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Arnaldo</a:t>
            </a:r>
            <a:r>
              <a:rPr lang="en-US" sz="2000" b="1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Lichtenstein</a:t>
            </a:r>
            <a:endParaRPr lang="es-MX" sz="20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2050" name="Picture 2" descr="C:\Users\Aguilar\Desktop\En turno\Comprimir (correo)\f_2467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26480"/>
            <a:ext cx="4464496" cy="3010939"/>
          </a:xfrm>
          <a:prstGeom prst="ellipse">
            <a:avLst/>
          </a:prstGeom>
          <a:ln w="63500" cap="rnd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600" y="5089247"/>
            <a:ext cx="7200800" cy="150810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Médico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clínico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-general del Hospital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Clínicas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profesor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colaborador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del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Departamento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Clínica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Médica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de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Facultad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Medicina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de la Universidad de São Paulo (USP).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220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  <p:sndAc>
          <p:stSnd loop="1">
            <p:snd r:embed="rId2" name="Mi Viejo (Mod)-1-(ModEMA).wav"/>
          </p:stSnd>
        </p:sndAc>
      </p:transition>
    </mc:Choice>
    <mc:Fallback xmlns="">
      <p:transition spd="slow" advClick="0" advTm="0">
        <p:fade/>
        <p:sndAc>
          <p:stSnd loop="1">
            <p:snd r:embed="rId4" name="Mi Viejo (Mod)-1-(ModEM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78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80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2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2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79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91680" y="44624"/>
            <a:ext cx="477653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Siempre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doy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clases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clínica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médica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estudiantes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cuarto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año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Medicina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hago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siguiente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pregunta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      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Cuáles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son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causas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principales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hacen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abuelo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o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abuela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tengan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confusión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mental ?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4" name="Picture 2" descr="C:\Users\Aguilar\Desktop\En turno\Comprimir (correo)\CasaAbiertaUniversitario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211" y="410437"/>
            <a:ext cx="2488579" cy="18664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572000" y="2397650"/>
            <a:ext cx="27363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Algunos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arriesgan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"Tumor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cabeza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".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Yo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digo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"No".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47864" y="5229200"/>
            <a:ext cx="54915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negativa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concurrencia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se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espanta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80"/>
              </a:solidFill>
              <a:latin typeface="Times New Roman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aún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boquiabierta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cuando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enumero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tres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causas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responsables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comunes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5" name="Picture 3" descr="C:\Users\Aguilar\Desktop\En turno\Comprimir (correo)\thBLQA3JU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799" y="2276873"/>
            <a:ext cx="1925621" cy="14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251520" y="3761745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Otros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apuestan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"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Síntomas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iniciales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Alzheimer“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Respondo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nuevamente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"No".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6" name="Picture 4" descr="C:\Users\Aguilar\Desktop\En turno\Comprimir (correo)\4_1alzheimer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717032"/>
            <a:ext cx="1134125" cy="1512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guilar\Desktop\En turno\Comprimir (correo)\036n3soc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142229"/>
            <a:ext cx="2298204" cy="1530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471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20"/>
                            </p:stCondLst>
                            <p:childTnLst>
                              <p:par>
                                <p:cTn id="58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44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2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730"/>
                            </p:stCondLst>
                            <p:childTnLst>
                              <p:par>
                                <p:cTn id="81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00" decel="100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2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2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2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0050"/>
                            </p:stCondLst>
                            <p:childTnLst>
                              <p:par>
                                <p:cTn id="90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200" decel="100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9800"/>
                            </p:stCondLst>
                            <p:childTnLst>
                              <p:par>
                                <p:cTn id="11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00" decel="100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5180"/>
                            </p:stCondLst>
                            <p:childTnLst>
                              <p:par>
                                <p:cTn id="121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2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240"/>
                            </p:stCondLst>
                            <p:childTnLst>
                              <p:par>
                                <p:cTn id="130" presetID="6" presetClass="entr" presetSubtype="3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2" dur="10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2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200" decel="100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2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2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2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73940"/>
                            </p:stCondLst>
                            <p:childTnLst>
                              <p:par>
                                <p:cTn id="1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 build="p"/>
      <p:bldP spid="7" grpId="0" build="p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47664" y="188640"/>
            <a:ext cx="34760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diabetes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descontrolada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,</a:t>
            </a:r>
            <a:endParaRPr lang="es-MX" sz="2000" dirty="0">
              <a:solidFill>
                <a:srgbClr val="C00000"/>
              </a:solidFill>
              <a:latin typeface="Calibri"/>
            </a:endParaRPr>
          </a:p>
        </p:txBody>
      </p:sp>
      <p:pic>
        <p:nvPicPr>
          <p:cNvPr id="4099" name="Picture 3" descr="C:\Users\Aguilar\Desktop\En turno\Comprimir (correo)\Descontrol-diabetes-causa-infecciones-17615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3476064" cy="1820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979712" y="2996952"/>
            <a:ext cx="2592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infección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urinaria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, </a:t>
            </a:r>
            <a:endParaRPr lang="es-MX" sz="2000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283968" y="4293096"/>
            <a:ext cx="244827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familia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pasó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un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día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entero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centro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comercial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mientras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a los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ancianos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los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dejaron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 casa.</a:t>
            </a:r>
            <a:endParaRPr lang="es-MX" sz="2000" dirty="0">
              <a:solidFill>
                <a:srgbClr val="C00000"/>
              </a:solidFill>
              <a:latin typeface="Calibri"/>
            </a:endParaRPr>
          </a:p>
        </p:txBody>
      </p:sp>
      <p:pic>
        <p:nvPicPr>
          <p:cNvPr id="4100" name="Picture 4" descr="C:\Users\Aguilar\Desktop\En turno\Comprimir (correo)\P11402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09020"/>
            <a:ext cx="4104456" cy="3078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guilar\Desktop\En turno\Comprimir (correo)\hospitalpatien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36912"/>
            <a:ext cx="1872208" cy="1401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guilar\Desktop\En turno\Comprimir (correo)\5119659_ce595b7b4c_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149080"/>
            <a:ext cx="2219325" cy="2466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" name="Picture 2" descr="C:\Users\Aguilar\Desktop\En turno\Comprimir (correo)\paciente-con-colera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8640"/>
            <a:ext cx="3530608" cy="2357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15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2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6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7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00" decel="100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34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7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00" decel="100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2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00" decel="100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00" decel="100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2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476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 build="p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4000" y="404664"/>
            <a:ext cx="651494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Parece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broma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pero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no lo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80"/>
              </a:solidFill>
              <a:latin typeface="Times New Roman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Constantemente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abuelo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o 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abuela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dejan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sentir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sed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dejan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tomar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líquidos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 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  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Cuando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no hay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nadie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casa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para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recordarles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tomar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líquidos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deshidratan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con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rapidez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123" name="Picture 3" descr="C:\Users\Aguilar\Desktop\En turno\Comprimir (correo)\agua e ido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60648"/>
            <a:ext cx="2117882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59300" y="3789040"/>
            <a:ext cx="45847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deshidratación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grave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afecta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organismo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80"/>
              </a:solidFill>
              <a:latin typeface="Times New Roman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Puede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causar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confusión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mental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abrupta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caída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presión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arterial,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aumento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palpitaciones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cardíacas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angina (dolor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pecho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),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coma y hasta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muerte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Picture 2" descr="C:\Users\Aguilar\Desktop\En turno\Comprimir (correo)\194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3960440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4944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140"/>
                            </p:stCondLst>
                            <p:childTnLst>
                              <p:par>
                                <p:cTn id="1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00" decel="10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900"/>
                            </p:stCondLst>
                            <p:childTnLst>
                              <p:par>
                                <p:cTn id="61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00" decel="100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2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6660"/>
                            </p:stCondLst>
                            <p:childTnLst>
                              <p:par>
                                <p:cTn id="7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00" decel="100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2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2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200" decel="100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00" decel="100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2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2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00" decel="100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2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2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200" decel="100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00" decel="100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2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2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200" decel="100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708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03542" y="188640"/>
            <a:ext cx="61848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Insisto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 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broma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mejor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los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casos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éste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olvido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tomar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líquidos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comienza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a los 60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años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edad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cuando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tenemos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poco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del 50%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agua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deberíamos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tener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cuerpo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146" name="Picture 2" descr="C:\Users\Aguilar\Desktop\En turno\Comprimir (correo)\depresion-en-la-tercera-edad-300x3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32" y="116633"/>
            <a:ext cx="2001211" cy="2334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guilar\Desktop\En turno\Comprimir (correo)\316_1195405722_Ancianos_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904859"/>
            <a:ext cx="1745779" cy="27031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guilar\Desktop\En turno\Comprimir (correo)\vaso_de_agua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75" b="100000" l="0" r="990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65" y="3717032"/>
            <a:ext cx="288607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35496" y="2629361"/>
            <a:ext cx="76328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Esto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forma parte del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proceso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natural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envejecimiento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80"/>
              </a:solidFill>
              <a:latin typeface="Times New Roman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lo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tanto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los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ancianos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tienen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una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menor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reserva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hídrica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31840" y="4487629"/>
            <a:ext cx="52565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Pero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hay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complicaciones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aún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deshidratados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ellos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sienten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ganas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tomar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agua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pues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sus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mecanismos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equilibrio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interno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funcionan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muy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bien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9151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4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70"/>
                            </p:stCondLst>
                            <p:childTnLst>
                              <p:par>
                                <p:cTn id="34" presetID="3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640"/>
                            </p:stCondLst>
                            <p:childTnLst>
                              <p:par>
                                <p:cTn id="43" presetID="3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250"/>
                            </p:stCondLst>
                            <p:childTnLst>
                              <p:par>
                                <p:cTn id="5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1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00" decel="100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2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2500"/>
                            </p:stCondLst>
                            <p:childTnLst>
                              <p:par>
                                <p:cTn id="7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88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6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6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00" decel="100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2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2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00" decel="100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2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200" decel="100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2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2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2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200" decel="100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200" decel="100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200" decel="100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200" decel="100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479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 build="p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534159"/>
            <a:ext cx="65177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Conclusión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ancianos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se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deshidratan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fácilmente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sólo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porque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poseen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una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reserva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hídrica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más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pequeña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sino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también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porque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no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sienten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falta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agua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en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su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cuerpo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644008" y="4154304"/>
            <a:ext cx="45365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Aunque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anciano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se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vea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saludable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queda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perjudicado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el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desempeño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las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reacciones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químicas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y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funciones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de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todo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su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organismo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. 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    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  <a:cs typeface="Times New Roman"/>
              </a:rPr>
              <a:t> </a:t>
            </a: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Por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eso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aquí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van dos </a:t>
            </a:r>
            <a:r>
              <a:rPr lang="en-US" sz="2000" b="1" dirty="0" err="1">
                <a:solidFill>
                  <a:srgbClr val="000080"/>
                </a:solidFill>
                <a:latin typeface="Times New Roman"/>
                <a:ea typeface="Times New Roman"/>
              </a:rPr>
              <a:t>alertas</a:t>
            </a: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:</a:t>
            </a:r>
            <a:endParaRPr lang="es-MX" sz="20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171" name="Picture 3" descr="C:\Users\Aguilar\Desktop\En turno\Comprimir (correo)\anciano-chino.jpg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088" y="548680"/>
            <a:ext cx="2438400" cy="3240360"/>
          </a:xfrm>
          <a:prstGeom prst="ellipse">
            <a:avLst/>
          </a:prstGeom>
          <a:ln w="190500" cap="sq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  <a:prstDash val="solid"/>
            <a:bevel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guilar\Desktop\En turno\Comprimir (correo)\Anciano-centenario-grand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66818"/>
            <a:ext cx="4459224" cy="3755136"/>
          </a:xfrm>
          <a:prstGeom prst="ellipse">
            <a:avLst/>
          </a:prstGeom>
          <a:ln w="190500" cap="rnd" cmpd="dbl"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  <a:prstDash val="solid"/>
          </a:ln>
          <a:effectLst>
            <a:glow>
              <a:schemeClr val="accent1">
                <a:alpha val="40000"/>
              </a:schemeClr>
            </a:glow>
            <a:outerShdw blurRad="127000" algn="bl" rotWithShape="0">
              <a:srgbClr val="000000"/>
            </a:outerShdw>
            <a:reflection blurRad="6350" stA="52000" endA="300" endPos="20000" dir="5400000" sy="-100000" algn="bl" rotWithShape="0"/>
            <a:softEdge rad="0"/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0945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3710"/>
                            </p:stCondLst>
                            <p:childTnLst>
                              <p:par>
                                <p:cTn id="5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2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2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2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2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1450"/>
                            </p:stCondLst>
                            <p:childTnLst>
                              <p:par>
                                <p:cTn id="89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2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33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32656"/>
            <a:ext cx="518457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1</a:t>
            </a:r>
            <a:endParaRPr lang="en-US" sz="20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El primero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para los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abuelos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y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abuelas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hagan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voluntario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el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hábito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de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beber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líquidos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Por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líquido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entiéndase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el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agua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jugos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tés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agua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de coco,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leche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sopas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gelatina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…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frutas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ricas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en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agua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como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sandía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melón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melocotones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piña, la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naranja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y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mandarina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también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funcionan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es-MX" sz="2000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8194" name="Picture 2" descr="C:\Users\Aguilar\Desktop\En turno\Comprimir (correo)\jugosde-frutas-verdura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972" y="260648"/>
            <a:ext cx="43415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guilar\Desktop\En turno\Comprimir (correo)\Qué-deben-comer-los-adultos-mayores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6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914030"/>
            <a:ext cx="4712229" cy="282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72000" y="4625841"/>
            <a:ext cx="4536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Lo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importante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es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cada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dos horas,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tomar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algún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líquido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Acuérdense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de  </a:t>
            </a:r>
            <a:r>
              <a:rPr lang="en-US" sz="36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eso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.</a:t>
            </a:r>
            <a:endParaRPr lang="es-MX" sz="3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5514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96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770"/>
                            </p:stCondLst>
                            <p:childTnLst>
                              <p:par>
                                <p:cTn id="32" presetID="2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00" decel="10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58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7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230"/>
                            </p:stCondLst>
                            <p:childTnLst>
                              <p:par>
                                <p:cTn id="74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903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guilar\Desktop\En turno\Comprimir (correo)\idosos-liquid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08" y="116632"/>
            <a:ext cx="4008884" cy="29055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guilar\Desktop\En turno\Comprimir (correo)\Happy-Old-Peop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72816"/>
            <a:ext cx="3810000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3068960"/>
            <a:ext cx="5181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A la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vez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sean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atentos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con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ellos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Al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percibir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que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están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rechazando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líquidos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y,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de un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día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para el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otro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están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confusos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irritados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les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falta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el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aire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muestran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falta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de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atención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es-MX" sz="2000" dirty="0">
              <a:solidFill>
                <a:srgbClr val="0000FF"/>
              </a:solidFill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404420" y="-27384"/>
            <a:ext cx="47395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80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Mi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segunda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alerta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 para los </a:t>
            </a:r>
            <a:r>
              <a:rPr lang="en-US" sz="2000" b="1" dirty="0" err="1">
                <a:solidFill>
                  <a:srgbClr val="FF0000"/>
                </a:solidFill>
                <a:latin typeface="Times New Roman"/>
                <a:ea typeface="Times New Roman"/>
              </a:rPr>
              <a:t>familiares</a:t>
            </a:r>
            <a:r>
              <a:rPr lang="en-US" sz="2000" b="1" dirty="0">
                <a:solidFill>
                  <a:srgbClr val="FF0000"/>
                </a:solidFill>
                <a:latin typeface="Times New Roman"/>
                <a:ea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Ofrezcan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constantemente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líquidos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a los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ancianos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es-MX" sz="2000" dirty="0">
              <a:solidFill>
                <a:srgbClr val="0000FF"/>
              </a:solidFill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31840" y="5745450"/>
            <a:ext cx="5973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Es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casi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seguro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que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sean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síntomas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recurrentes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de </a:t>
            </a:r>
            <a:r>
              <a:rPr lang="en-US" sz="2000" b="1" dirty="0" err="1">
                <a:solidFill>
                  <a:srgbClr val="0000FF"/>
                </a:solidFill>
                <a:latin typeface="Times New Roman"/>
                <a:ea typeface="Times New Roman"/>
              </a:rPr>
              <a:t>deshidratación</a:t>
            </a:r>
            <a:r>
              <a:rPr lang="en-US" sz="2000" b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es-MX" sz="2000" dirty="0">
              <a:solidFill>
                <a:srgbClr val="0000FF"/>
              </a:solidFill>
              <a:latin typeface="Calibri"/>
            </a:endParaRPr>
          </a:p>
        </p:txBody>
      </p:sp>
      <p:pic>
        <p:nvPicPr>
          <p:cNvPr id="9221" name="Picture 5" descr="C:\Users\Aguilar\Desktop\En turno\Comprimir (correo)\medico receit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13175"/>
            <a:ext cx="2880320" cy="1732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1913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8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770"/>
                            </p:stCondLst>
                            <p:childTnLst>
                              <p:par>
                                <p:cTn id="4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390"/>
                            </p:stCondLst>
                            <p:childTnLst>
                              <p:par>
                                <p:cTn id="5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00" decel="100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2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0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00" decel="100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2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00" decel="10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2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9400"/>
                            </p:stCondLst>
                            <p:childTnLst>
                              <p:par>
                                <p:cTn id="8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9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2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00" decel="100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2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907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 build="p"/>
      <p:bldP spid="7" grpId="0" build="p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88640"/>
            <a:ext cx="7200800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“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Denles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líquidos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y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llevenlos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rápido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 un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servicio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n-US" sz="36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médico</a:t>
            </a:r>
            <a:r>
              <a:rPr lang="en-US" sz="36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".</a:t>
            </a:r>
            <a:endParaRPr lang="es-MX" sz="36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42" name="Picture 2" descr="C:\Users\Aguilar\Desktop\En turno\Comprimir (correo)\urgen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7200800" cy="4999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1499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13:36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21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Mi viejo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Kenny G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07 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54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-1044624" y="76470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prstClr val="white">
                    <a:lumMod val="85000"/>
                  </a:prstClr>
                </a:solidFill>
                <a:latin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1274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8000">
        <p:fade/>
        <p:sndAc>
          <p:stSnd>
            <p:snd r:embed="rId2" name="Phantom Of The Opera (Recortado)-1 EMA.wav"/>
          </p:stSnd>
        </p:sndAc>
      </p:transition>
    </mc:Choice>
    <mc:Fallback xmlns="">
      <p:transition spd="slow" advClick="0" advTm="28000">
        <p:fade/>
        <p:sndAc>
          <p:stSnd>
            <p:snd r:embed="rId5" name="Phantom Of The Opera (Recortado)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altLang="es-MX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" altLang="es-MX" sz="6000" b="1">
                <a:solidFill>
                  <a:prstClr val="black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prstClr val="black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prstClr val="black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prstClr val="black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prstClr val="black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altLang="es-MX" b="1">
                <a:solidFill>
                  <a:prstClr val="black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Calibri"/>
              </a:rPr>
              <a:t> 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</a:pPr>
            <a:endParaRPr lang="es-ES" altLang="es-MX" b="1">
              <a:solidFill>
                <a:srgbClr val="0066FF"/>
              </a:solidFill>
              <a:latin typeface="Calibri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523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997</Words>
  <Application>Microsoft Office PowerPoint</Application>
  <PresentationFormat>Presentación en pantalla (4:3)</PresentationFormat>
  <Paragraphs>247</Paragraphs>
  <Slides>21</Slides>
  <Notes>0</Notes>
  <HiddenSlides>9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2015-03-21T13:32:37Z</dcterms:created>
  <dcterms:modified xsi:type="dcterms:W3CDTF">2015-03-21T19:41:56Z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