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76" r:id="rId4"/>
    <p:sldId id="273" r:id="rId5"/>
    <p:sldId id="271" r:id="rId6"/>
    <p:sldId id="277" r:id="rId7"/>
    <p:sldId id="280" r:id="rId8"/>
    <p:sldId id="279" r:id="rId9"/>
    <p:sldId id="278" r:id="rId10"/>
    <p:sldId id="270" r:id="rId11"/>
    <p:sldId id="269" r:id="rId12"/>
    <p:sldId id="267" r:id="rId13"/>
    <p:sldId id="266" r:id="rId14"/>
    <p:sldId id="265" r:id="rId15"/>
    <p:sldId id="264" r:id="rId16"/>
    <p:sldId id="257" r:id="rId17"/>
    <p:sldId id="281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GDiwjdb+1TBVwVrj5tlxQ==" hashData="f89KPt1zMm3rAL2oqdbSkgiy82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64EB6E-4F15-4685-B931-2324D1AA89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8BB26-CDC6-4EC8-9289-8C2682CAEA6B}" type="datetimeFigureOut">
              <a:rPr lang="es-ES" smtClean="0"/>
              <a:pPr/>
              <a:t>09/02/2013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D4F82-2C86-4F4B-A836-2A4D789611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D250B9-CFE5-48ED-94A6-6FA50161A0D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zzCUADROS GUAPOS\kereteshatter00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412776"/>
            <a:ext cx="4557410" cy="1296144"/>
          </a:xfrm>
          <a:prstGeom prst="rect">
            <a:avLst/>
          </a:prstGeom>
          <a:noFill/>
        </p:spPr>
      </p:pic>
      <p:pic>
        <p:nvPicPr>
          <p:cNvPr id="1033" name="Picture 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2708920"/>
            <a:ext cx="3095625" cy="885825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3501008"/>
            <a:ext cx="3633694" cy="1368152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hud39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4725144"/>
            <a:ext cx="1230056" cy="1627262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051267">
            <a:off x="1120193" y="4660121"/>
            <a:ext cx="1440160" cy="360040"/>
          </a:xfrm>
          <a:prstGeom prst="rect">
            <a:avLst/>
          </a:prstGeom>
          <a:noFill/>
        </p:spPr>
      </p:pic>
      <p:pic>
        <p:nvPicPr>
          <p:cNvPr id="1039" name="Picture 15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5445224"/>
            <a:ext cx="4095750" cy="638175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136" y="548680"/>
            <a:ext cx="3019425" cy="504825"/>
          </a:xfrm>
          <a:prstGeom prst="rect">
            <a:avLst/>
          </a:prstGeom>
          <a:noFill/>
        </p:spPr>
      </p:pic>
      <p:pic>
        <p:nvPicPr>
          <p:cNvPr id="1042" name="Picture 18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3568" y="692696"/>
            <a:ext cx="35052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el guarda espalda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canalextremadura.es/sites/default/files/imagecache/Imagen_audio_nodo/cance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268760"/>
            <a:ext cx="6156176" cy="4617132"/>
          </a:xfrm>
          <a:prstGeom prst="rect">
            <a:avLst/>
          </a:prstGeom>
          <a:noFill/>
        </p:spPr>
      </p:pic>
      <p:pic>
        <p:nvPicPr>
          <p:cNvPr id="33795" name="Picture 3" descr="C:\Users\Usuario\Downloads\zzCUADROS GUAPOS\7921d01bde_8500516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764704"/>
            <a:ext cx="7128792" cy="5399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cretaría de Salu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4.bp.blogspot.com/-MimGyaBEKbg/Tz5S-NeylSI/AAAAAAAAAUE/cdhTJsbO8LA/s1600/cancer-infant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805264"/>
            <a:ext cx="6248400" cy="7821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saludymedicina.org/wp-content/uploads/oncologi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72816"/>
            <a:ext cx="6686550" cy="3528392"/>
          </a:xfrm>
          <a:prstGeom prst="rect">
            <a:avLst/>
          </a:prstGeom>
          <a:noFill/>
        </p:spPr>
      </p:pic>
      <p:pic>
        <p:nvPicPr>
          <p:cNvPr id="37892" name="Picture 4" descr="C:\Users\Usuario\Downloads\zzCUADROS GUAPOS\27724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56792"/>
            <a:ext cx="6984776" cy="3800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bureaudesalud.com/v2/wp-content/uploads/2011/02/battle4ac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01208"/>
            <a:ext cx="6648450" cy="504826"/>
          </a:xfrm>
          <a:prstGeom prst="rect">
            <a:avLst/>
          </a:prstGeom>
          <a:noFill/>
        </p:spPr>
      </p:pic>
      <p:pic>
        <p:nvPicPr>
          <p:cNvPr id="34822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9" y="5301208"/>
            <a:ext cx="2699791" cy="5365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tweetcazon.com/wp-content/uploads/2011/11/hogar_sonrisa_repsol_tweetcaz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45224"/>
            <a:ext cx="6855675" cy="648842"/>
          </a:xfrm>
          <a:prstGeom prst="rect">
            <a:avLst/>
          </a:prstGeom>
          <a:noFill/>
        </p:spPr>
      </p:pic>
      <p:pic>
        <p:nvPicPr>
          <p:cNvPr id="35846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137920"/>
            <a:ext cx="5081309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organismos.chubut.gov.ar/salud_noticias/files/2013/02/C%C3%A1nce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photos-c.ak.fbcdn.net/hphotos-ak-prn1/553065_476896112357402_191763171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83568" y="2780928"/>
            <a:ext cx="7632848" cy="39703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¿Qué puede ayudar a los padres a enfrentarse al impacto emocional? </a:t>
            </a:r>
            <a:br>
              <a:rPr lang="es-ES" b="1" dirty="0">
                <a:latin typeface="Arial Black" pitchFamily="34" charset="0"/>
              </a:rPr>
            </a:br>
            <a:r>
              <a:rPr lang="es-ES" b="1" dirty="0"/>
              <a:t/>
            </a:r>
            <a:br>
              <a:rPr lang="es-ES" b="1" dirty="0"/>
            </a:br>
            <a:r>
              <a:rPr lang="es-ES" b="1" dirty="0" smtClean="0">
                <a:latin typeface="Arial Black" pitchFamily="34" charset="0"/>
              </a:rPr>
              <a:t>* Estar </a:t>
            </a:r>
            <a:r>
              <a:rPr lang="es-ES" b="1" dirty="0">
                <a:latin typeface="Arial Black" pitchFamily="34" charset="0"/>
              </a:rPr>
              <a:t>conscientes de que es una reacción muy normal. </a:t>
            </a:r>
            <a:br>
              <a:rPr lang="es-ES" b="1" dirty="0">
                <a:latin typeface="Arial Black" pitchFamily="34" charset="0"/>
              </a:rPr>
            </a:br>
            <a:r>
              <a:rPr lang="es-ES" b="1" dirty="0">
                <a:latin typeface="Arial Black" pitchFamily="34" charset="0"/>
              </a:rPr>
              <a:t>• Darse consuelo uno al otro o entre otros miembros de la familia o amigos. </a:t>
            </a:r>
            <a:br>
              <a:rPr lang="es-ES" b="1" dirty="0">
                <a:latin typeface="Arial Black" pitchFamily="34" charset="0"/>
              </a:rPr>
            </a:br>
            <a:r>
              <a:rPr lang="es-ES" b="1" dirty="0">
                <a:latin typeface="Arial Black" pitchFamily="34" charset="0"/>
              </a:rPr>
              <a:t>• Hablar con el trabajador social o con la enfermera del equipo de cuidado </a:t>
            </a:r>
            <a:r>
              <a:rPr lang="es-ES" b="1" dirty="0" smtClean="0">
                <a:latin typeface="Arial Black" pitchFamily="34" charset="0"/>
              </a:rPr>
              <a:t>        médico </a:t>
            </a:r>
            <a:r>
              <a:rPr lang="es-ES" b="1" dirty="0">
                <a:latin typeface="Arial Black" pitchFamily="34" charset="0"/>
              </a:rPr>
              <a:t>acerca de la normalidad de dichos sentimientos </a:t>
            </a:r>
            <a:br>
              <a:rPr lang="es-ES" b="1" dirty="0">
                <a:latin typeface="Arial Black" pitchFamily="34" charset="0"/>
              </a:rPr>
            </a:br>
            <a:r>
              <a:rPr lang="es-ES" b="1" dirty="0">
                <a:latin typeface="Arial Black" pitchFamily="34" charset="0"/>
              </a:rPr>
              <a:t>• Asignarle a un miembro de la familia o a un amigo que tome notas </a:t>
            </a:r>
            <a:br>
              <a:rPr lang="es-ES" b="1" dirty="0">
                <a:latin typeface="Arial Black" pitchFamily="34" charset="0"/>
              </a:rPr>
            </a:br>
            <a:r>
              <a:rPr lang="es-ES" b="1" dirty="0">
                <a:latin typeface="Arial Black" pitchFamily="34" charset="0"/>
              </a:rPr>
              <a:t>• Grabar las reuniones importantes con los médicos </a:t>
            </a:r>
            <a:br>
              <a:rPr lang="es-ES" b="1" dirty="0">
                <a:latin typeface="Arial Black" pitchFamily="34" charset="0"/>
              </a:rPr>
            </a:br>
            <a:r>
              <a:rPr lang="es-ES" b="1" dirty="0">
                <a:latin typeface="Arial Black" pitchFamily="34" charset="0"/>
              </a:rPr>
              <a:t>• Pedirle al personal médico que repita la </a:t>
            </a:r>
            <a:r>
              <a:rPr lang="es-ES" b="1" dirty="0" smtClean="0">
                <a:latin typeface="Arial Black" pitchFamily="34" charset="0"/>
              </a:rPr>
              <a:t>información</a:t>
            </a:r>
          </a:p>
          <a:p>
            <a:r>
              <a:rPr lang="es-ES" b="1" dirty="0" smtClean="0"/>
              <a:t> </a:t>
            </a:r>
            <a:endParaRPr lang="es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periodicomirador.com/noticias/wp-content/uploads/2012/02/Raúl-Estrada-Day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96752"/>
            <a:ext cx="6012160" cy="386104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C000"/>
                </a:solidFill>
              </a:rPr>
              <a:t>ES NUESTRO DEBER AYUDAR A LOS PADRES Y MADRES A SOBRELLEVAR ESTA EN FERMEDAD, PORQUE: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La esperanza es algo con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plumas, Que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se posa en el alma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 Y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canta la tonada sin las palabras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, Y </a:t>
            </a:r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no se detiene </a:t>
            </a:r>
            <a:r>
              <a:rPr lang="es-ES" b="1" dirty="0" smtClean="0">
                <a:solidFill>
                  <a:schemeClr val="bg1"/>
                </a:solidFill>
                <a:latin typeface="Arial Black" pitchFamily="34" charset="0"/>
              </a:rPr>
              <a:t>nunca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699792" y="0"/>
            <a:ext cx="5724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Arial Black" pitchFamily="34" charset="0"/>
              </a:rPr>
              <a:t>Niños pequeños en edad preescolar (de 3 a 5 años) </a:t>
            </a:r>
            <a:endParaRPr lang="es-ES" sz="2000" dirty="0"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95936" y="90872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Arial Black" pitchFamily="34" charset="0"/>
              </a:rPr>
              <a:t>Pacientes </a:t>
            </a:r>
            <a:endParaRPr lang="es-ES" dirty="0"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1268760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/>
          </a:p>
          <a:p>
            <a:endParaRPr lang="es-ES" b="1" dirty="0"/>
          </a:p>
          <a:p>
            <a:r>
              <a:rPr lang="es-ES" b="1" dirty="0" smtClean="0"/>
              <a:t>• </a:t>
            </a:r>
            <a:r>
              <a:rPr lang="es-ES" b="1" dirty="0"/>
              <a:t>Darles explicaciones muy simples y repetidas de lo que está sucediendo </a:t>
            </a:r>
            <a:br>
              <a:rPr lang="es-ES" b="1" dirty="0"/>
            </a:br>
            <a:r>
              <a:rPr lang="es-ES" b="1" dirty="0"/>
              <a:t>• Consolarlos cuando están enojados o temerosos </a:t>
            </a:r>
            <a:br>
              <a:rPr lang="es-ES" b="1" dirty="0"/>
            </a:br>
            <a:r>
              <a:rPr lang="es-ES" b="1" dirty="0"/>
              <a:t>• Verificar que el niño entienda lo que está sucediendo </a:t>
            </a:r>
            <a:br>
              <a:rPr lang="es-ES" b="1" dirty="0"/>
            </a:br>
            <a:r>
              <a:rPr lang="es-ES" b="1" dirty="0"/>
              <a:t>• Evitar tratar de persuadirlo por medio de razonamientos </a:t>
            </a:r>
            <a:br>
              <a:rPr lang="es-ES" b="1" dirty="0"/>
            </a:br>
            <a:r>
              <a:rPr lang="es-ES" b="1" dirty="0"/>
              <a:t>• Ofrecer opciones cuando sea posible </a:t>
            </a:r>
            <a:br>
              <a:rPr lang="es-ES" b="1" dirty="0"/>
            </a:br>
            <a:r>
              <a:rPr lang="es-ES" b="1" dirty="0"/>
              <a:t>• No permitir mordidas, golpes, puntapiés o cualquier otro comportamiento agresivo </a:t>
            </a:r>
            <a:br>
              <a:rPr lang="es-ES" b="1" dirty="0"/>
            </a:br>
            <a:r>
              <a:rPr lang="es-ES" b="1" dirty="0"/>
              <a:t>• Ensenarle maneras aceptables de expresar sus sentimientos de enojo: hablando, dibujando o golpeando la almohada </a:t>
            </a:r>
            <a:br>
              <a:rPr lang="es-ES" b="1" dirty="0"/>
            </a:br>
            <a:r>
              <a:rPr lang="es-ES" b="1" dirty="0"/>
              <a:t>• Apoyar los juegos con </a:t>
            </a:r>
            <a:r>
              <a:rPr lang="es-ES" b="1" dirty="0" smtClean="0"/>
              <a:t>muñecos </a:t>
            </a:r>
            <a:r>
              <a:rPr lang="es-ES" b="1" dirty="0"/>
              <a:t>y de otro tipo para ensayar o repetir las experiencias dolorosas </a:t>
            </a:r>
            <a:br>
              <a:rPr lang="es-ES" b="1" dirty="0"/>
            </a:br>
            <a:r>
              <a:rPr lang="es-ES" b="1" dirty="0"/>
              <a:t>• No permitir lloriqueos ni berrinches (rabietas) </a:t>
            </a:r>
            <a:br>
              <a:rPr lang="es-ES" b="1" dirty="0"/>
            </a:br>
            <a:r>
              <a:rPr lang="es-ES" b="1" dirty="0"/>
              <a:t>• Propiciar oportunidades para actividades físicas </a:t>
            </a:r>
            <a:br>
              <a:rPr lang="es-ES" b="1" dirty="0"/>
            </a:br>
            <a:r>
              <a:rPr lang="es-ES" b="1" dirty="0"/>
              <a:t>• Mantener un horario para comidas, siestas, y juegos </a:t>
            </a:r>
            <a:br>
              <a:rPr lang="es-ES" b="1" dirty="0"/>
            </a:br>
            <a:r>
              <a:rPr lang="es-ES" b="1" dirty="0"/>
              <a:t>• Instruir al personal sobre lo que funciona para lograr que el niño coopere </a:t>
            </a:r>
            <a:br>
              <a:rPr lang="es-ES" b="1" dirty="0"/>
            </a:br>
            <a:r>
              <a:rPr lang="es-ES" b="1" dirty="0"/>
              <a:t>• Premiar el buen comportamiento al cooperar con las pruebas y los procedimientos </a:t>
            </a:r>
            <a:br>
              <a:rPr lang="es-ES" b="1" dirty="0"/>
            </a:br>
            <a:r>
              <a:rPr lang="es-ES" b="1" dirty="0"/>
              <a:t>• Utilizar los servicios del equipo de profesionales para que intervengan con el niño o para que le ensenen estrategias útiles </a:t>
            </a:r>
            <a:br>
              <a:rPr lang="es-ES" b="1" dirty="0"/>
            </a:br>
            <a:r>
              <a:rPr lang="es-ES" b="1" dirty="0"/>
              <a:t>• Dar explicaciones simples cuando vea que sus padres lloran o se entristecen </a:t>
            </a:r>
            <a:endParaRPr lang="es-ES" dirty="0"/>
          </a:p>
        </p:txBody>
      </p:sp>
      <p:pic>
        <p:nvPicPr>
          <p:cNvPr id="6" name="Picture 2" descr="http://medicablogs.diariomedico.com/jmsanz/files/2010/12/cancer-chi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67744" cy="1700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195736" y="0"/>
            <a:ext cx="6804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rial Black" pitchFamily="34" charset="0"/>
              </a:rPr>
              <a:t>Niños en edad escolar (entre 6 y 12 años) 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59632" y="404664"/>
            <a:ext cx="788436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FFC000"/>
                </a:solidFill>
              </a:rPr>
              <a:t>Pacientes </a:t>
            </a:r>
            <a:br>
              <a:rPr lang="es-ES" sz="1400" b="1" dirty="0">
                <a:solidFill>
                  <a:srgbClr val="FFC000"/>
                </a:solidFill>
              </a:rPr>
            </a:br>
            <a:r>
              <a:rPr lang="es-ES" sz="1400" b="1" dirty="0">
                <a:solidFill>
                  <a:srgbClr val="FFC000"/>
                </a:solidFill>
              </a:rPr>
              <a:t>• Explicar de forma tal que el niño pueda comprender lo relacionado con el diagnóstico y el plan de tratamiento </a:t>
            </a:r>
            <a:br>
              <a:rPr lang="es-ES" sz="1400" b="1" dirty="0">
                <a:solidFill>
                  <a:srgbClr val="FFC000"/>
                </a:solidFill>
              </a:rPr>
            </a:br>
            <a:r>
              <a:rPr lang="es-ES" sz="1400" b="1" dirty="0">
                <a:solidFill>
                  <a:srgbClr val="FFC000"/>
                </a:solidFill>
              </a:rPr>
              <a:t>• Incluirlo, cuando sea apropiado, en las discusiones sobre el diagnóstico y el tratamiento </a:t>
            </a:r>
            <a:br>
              <a:rPr lang="es-ES" sz="1400" b="1" dirty="0">
                <a:solidFill>
                  <a:srgbClr val="FFC000"/>
                </a:solidFill>
              </a:rPr>
            </a:br>
            <a:r>
              <a:rPr lang="es-ES" sz="1400" b="1" dirty="0">
                <a:solidFill>
                  <a:srgbClr val="FFC000"/>
                </a:solidFill>
              </a:rPr>
              <a:t>• Contestar con sinceridad y en un lenguaje comprensible todas sus preguntas, incluso, "¿me voy a morir?" (hable con el equipo de cuidados de cáncer sobre la forma en que debe contestar) </a:t>
            </a:r>
            <a:br>
              <a:rPr lang="es-ES" sz="1400" b="1" dirty="0">
                <a:solidFill>
                  <a:srgbClr val="FFC000"/>
                </a:solidFill>
              </a:rPr>
            </a:br>
            <a:r>
              <a:rPr lang="es-ES" sz="1400" b="1" dirty="0">
                <a:solidFill>
                  <a:srgbClr val="FFC000"/>
                </a:solidFill>
              </a:rPr>
              <a:t>• Estar alerta a las preguntas o preocupaciones que el niño pudiera tener que no se atreva a expresar </a:t>
            </a:r>
            <a:endParaRPr lang="es-ES" sz="1400" dirty="0">
              <a:solidFill>
                <a:srgbClr val="FFC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198884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solidFill>
                  <a:srgbClr val="FFC000"/>
                </a:solidFill>
              </a:rPr>
              <a:t>• Asegurarle repetidamente al niño que no es responsable de tener cáncer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Exhortarle al niño a que identifique sus sentimientos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Ensenarle que la tristeza, el enojo, el sentimiento de culpa, etc. son sentimientos normales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Ensenarle a manejar la angustia y las emociones que siente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Tratar de tranquilizar su preocupación por no asistir a la escuela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Consolarlo con respecto a que no podrá practicar deportes y otras actividades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Exhortarlo a que exprese adecuadamente sus sentimientos, especialmente el enojo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Utilizar a los profesionales del equipo de salud para que intervengan o proporcionen estrategias útiles para los padres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Permitir que el niño mantenga sus sentimientos en privado, si así lo prefiere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Sugerirle que lleve un registro personal de sus pensamientos y sentimientos por medio de la escritura o el dibujo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Asegurarle que sí hay diversión y placer todos los días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Hacer arreglos para actividades físicas diariamente, si es posible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Facilitar la comunicación con hermanos, amigos y </a:t>
            </a:r>
            <a:r>
              <a:rPr lang="es-ES" sz="1600" b="1" dirty="0" err="1">
                <a:solidFill>
                  <a:srgbClr val="FFC000"/>
                </a:solidFill>
              </a:rPr>
              <a:t>companeros</a:t>
            </a:r>
            <a:r>
              <a:rPr lang="es-ES" sz="1600" b="1" dirty="0">
                <a:solidFill>
                  <a:srgbClr val="FFC000"/>
                </a:solidFill>
              </a:rPr>
              <a:t> de clase, si así lo desea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Hacer planes con los miembros del equipo para el regreso a la escuela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Utilizar el sentido del humor para distraerlo </a:t>
            </a:r>
            <a:br>
              <a:rPr lang="es-ES" sz="1600" b="1" dirty="0">
                <a:solidFill>
                  <a:srgbClr val="FFC000"/>
                </a:solidFill>
              </a:rPr>
            </a:br>
            <a:r>
              <a:rPr lang="es-ES" sz="1600" b="1" dirty="0">
                <a:solidFill>
                  <a:srgbClr val="FFC000"/>
                </a:solidFill>
              </a:rPr>
              <a:t>• Procurar que tenga contacto con otros pacientes para ver cómo han sobrellevado su enfermedad </a:t>
            </a:r>
            <a:endParaRPr lang="es-ES" sz="1600" dirty="0">
              <a:solidFill>
                <a:srgbClr val="FFC000"/>
              </a:solidFill>
            </a:endParaRPr>
          </a:p>
        </p:txBody>
      </p:sp>
      <p:pic>
        <p:nvPicPr>
          <p:cNvPr id="7" name="Picture 2" descr="http://medicablogs.diariomedico.com/jmsanz/files/2010/12/Shawn-cropped-web-ready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1187623" cy="1196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cablogs.diariomedico.com/jmsanz/files/2010/12/NCI_Bill_Bran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5616" cy="167342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331640" y="476672"/>
            <a:ext cx="7812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Arial Black" pitchFamily="34" charset="0"/>
              </a:rPr>
              <a:t>Adolescentes (entre 13 y 18 años o más) </a:t>
            </a:r>
            <a:endParaRPr lang="es-ES" dirty="0"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067944" y="112474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Arial Black" pitchFamily="34" charset="0"/>
              </a:rPr>
              <a:t>Pacientes </a:t>
            </a:r>
            <a:endParaRPr lang="es-ES" dirty="0"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1595021"/>
            <a:ext cx="9144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/>
              <a:t>• Ofrecer consuelo y empatía </a:t>
            </a:r>
            <a:br>
              <a:rPr lang="es-ES" sz="1600" b="1" dirty="0"/>
            </a:br>
            <a:r>
              <a:rPr lang="es-ES" sz="1600" b="1" dirty="0"/>
              <a:t>• Incluirlo en todas las conversaciones con los padres acerca del diagnóstico y el plan de tratamiento </a:t>
            </a:r>
            <a:br>
              <a:rPr lang="es-ES" sz="1600" b="1" dirty="0"/>
            </a:br>
            <a:r>
              <a:rPr lang="es-ES" sz="1600" b="1" dirty="0"/>
              <a:t>• Estimularlo a que haga preguntas (los padres deberán prestar atención a las preguntas que no ha hecho) </a:t>
            </a:r>
            <a:br>
              <a:rPr lang="es-ES" sz="1600" b="1" dirty="0"/>
            </a:br>
            <a:r>
              <a:rPr lang="es-ES" sz="1600" b="1" dirty="0"/>
              <a:t>• Proporcionarle información sobre las reacciones emocionales normales ante un diagnóstico de cáncer </a:t>
            </a:r>
            <a:br>
              <a:rPr lang="es-ES" sz="1600" b="1" dirty="0"/>
            </a:br>
            <a:r>
              <a:rPr lang="es-ES" sz="1600" b="1" dirty="0"/>
              <a:t>• Asegurarle repetidamente que él o ella no es responsable de haber causado el cáncer </a:t>
            </a:r>
            <a:br>
              <a:rPr lang="es-ES" sz="1600" b="1" dirty="0"/>
            </a:br>
            <a:r>
              <a:rPr lang="es-ES" sz="1600" b="1" dirty="0"/>
              <a:t>• Hablar de inquietudes de carácter espiritual o existencial acerca de "¿Por qué yo?" </a:t>
            </a:r>
            <a:br>
              <a:rPr lang="es-ES" sz="1600" b="1" dirty="0"/>
            </a:br>
            <a:r>
              <a:rPr lang="es-ES" sz="1600" b="1" dirty="0"/>
              <a:t>• Aconsejarle que comparta sus pensamientos y sentimientos con alguien, padres, parientes o el personal médico </a:t>
            </a:r>
            <a:br>
              <a:rPr lang="es-ES" sz="1600" b="1" dirty="0"/>
            </a:br>
            <a:r>
              <a:rPr lang="es-ES" sz="1600" b="1" dirty="0"/>
              <a:t>• Respetar su decisión de no expresar pensamientos y sentimientos </a:t>
            </a:r>
            <a:br>
              <a:rPr lang="es-ES" sz="1600" b="1" dirty="0"/>
            </a:br>
            <a:r>
              <a:rPr lang="es-ES" sz="1600" b="1" dirty="0"/>
              <a:t>• Aconsejarle que lleve un diario </a:t>
            </a:r>
            <a:br>
              <a:rPr lang="es-ES" sz="1600" b="1" dirty="0"/>
            </a:br>
            <a:r>
              <a:rPr lang="es-ES" sz="1600" b="1" dirty="0"/>
              <a:t>• Permitirle tiempo privado para tener interacción con los profesionales del equipo de salud </a:t>
            </a:r>
            <a:br>
              <a:rPr lang="es-ES" sz="1600" b="1" dirty="0"/>
            </a:br>
            <a:r>
              <a:rPr lang="es-ES" sz="1600" b="1" dirty="0"/>
              <a:t>• Asegurarle que los padres y los demás miembros de la familia podrán manejar la crisis </a:t>
            </a:r>
            <a:br>
              <a:rPr lang="es-ES" sz="1600" b="1" dirty="0"/>
            </a:br>
            <a:r>
              <a:rPr lang="es-ES" sz="1600" b="1" dirty="0"/>
              <a:t>• Hablar sobre los sentimientos de enojo y frustración </a:t>
            </a:r>
            <a:br>
              <a:rPr lang="es-ES" sz="1600" b="1" dirty="0"/>
            </a:br>
            <a:r>
              <a:rPr lang="es-ES" sz="1600" b="1" dirty="0"/>
              <a:t>• Utilizar a los profesionales del equipo de salud para que intervengan o le ensenen nuevas estrategias para enfrentar la situación </a:t>
            </a:r>
            <a:br>
              <a:rPr lang="es-ES" sz="1600" b="1" dirty="0"/>
            </a:br>
            <a:r>
              <a:rPr lang="es-ES" sz="1600" b="1" dirty="0"/>
              <a:t>• </a:t>
            </a:r>
            <a:r>
              <a:rPr lang="es-ES" sz="1600" b="1" dirty="0" err="1"/>
              <a:t>consejarle</a:t>
            </a:r>
            <a:r>
              <a:rPr lang="es-ES" sz="1600" b="1" dirty="0"/>
              <a:t> que comparta la noticia de su diagnóstico con sus </a:t>
            </a:r>
            <a:r>
              <a:rPr lang="es-ES" sz="1600" b="1" dirty="0" err="1"/>
              <a:t>companeros</a:t>
            </a:r>
            <a:r>
              <a:rPr lang="es-ES" sz="1600" b="1" dirty="0"/>
              <a:t> de clase y amigos </a:t>
            </a:r>
            <a:br>
              <a:rPr lang="es-ES" sz="1600" b="1" dirty="0"/>
            </a:br>
            <a:r>
              <a:rPr lang="es-ES" sz="1600" b="1" dirty="0"/>
              <a:t>• </a:t>
            </a:r>
            <a:r>
              <a:rPr lang="es-ES" sz="1600" b="1" dirty="0" err="1"/>
              <a:t>acer</a:t>
            </a:r>
            <a:r>
              <a:rPr lang="es-ES" sz="1600" b="1" dirty="0"/>
              <a:t> arreglos para que lo visiten sus hermanos y amigos </a:t>
            </a:r>
            <a:br>
              <a:rPr lang="es-ES" sz="1600" b="1" dirty="0"/>
            </a:br>
            <a:r>
              <a:rPr lang="es-ES" sz="1600" b="1" dirty="0"/>
              <a:t>• Planificar con los miembros del equipo de salud para el regreso a la escuela </a:t>
            </a:r>
            <a:br>
              <a:rPr lang="es-ES" sz="1600" b="1" dirty="0"/>
            </a:br>
            <a:r>
              <a:rPr lang="es-ES" sz="1600" b="1" dirty="0"/>
              <a:t>• Planificar actividades divertidas y placenteras para cada día </a:t>
            </a:r>
            <a:br>
              <a:rPr lang="es-ES" sz="1600" b="1" dirty="0"/>
            </a:br>
            <a:r>
              <a:rPr lang="es-ES" sz="1600" b="1" dirty="0"/>
              <a:t>• Utilizar el sentido del humor para enfrentar la frustración </a:t>
            </a:r>
            <a:br>
              <a:rPr lang="es-ES" sz="1600" b="1" dirty="0"/>
            </a:br>
            <a:r>
              <a:rPr lang="es-ES" sz="1600" b="1" dirty="0"/>
              <a:t>• Facilitar la comunicación con otros pacientes adolescentes, si así lo desea </a:t>
            </a:r>
            <a:endParaRPr lang="es-E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Arial Black" pitchFamily="34" charset="0"/>
              </a:rPr>
              <a:t>Sugerencias para fortalecer la esperanza </a:t>
            </a:r>
            <a:r>
              <a:rPr lang="es-ES" b="1" dirty="0" smtClean="0">
                <a:latin typeface="Arial Black" pitchFamily="34" charset="0"/>
              </a:rPr>
              <a:t> en </a:t>
            </a:r>
            <a:r>
              <a:rPr lang="es-ES" b="1" dirty="0">
                <a:latin typeface="Arial Black" pitchFamily="34" charset="0"/>
              </a:rPr>
              <a:t>los pacientes y en los miembros de su familia </a:t>
            </a:r>
            <a:endParaRPr lang="es-ES" dirty="0"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980728"/>
            <a:ext cx="9144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Busque información acerca del diagnóstico y el plan de tratamiento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Entérese de los avances en las estrategias de tratamiento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Asigne a cada miembro de la familia un papel para hacerle frente a la enfermedad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Mantenga un equilibrio saludable entre el optimismo y la realidad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Busque apoyo en la oración, en la fe religiosa o en la filosofía de la vida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Tenga confianza en su capacidad para manejar cualquier situación a la que tenga que enfrentarse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Compartan unos con otros el sentido de la esperanza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Tenga confianza en la capacidad de los doctores y demás miembros del equipo médico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Entérese de las experiencias de otros que hayan conservado la esperanza al enfrentarse al cáncer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Trate de encontrar maneras creativas para que en cada día haya algo placentero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Aprenda a tolerar las altas y bajas de la esperanza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Aprecie la belleza y la maravilla presentes en la vida diaria </a:t>
            </a:r>
            <a:br>
              <a:rPr lang="es-ES" b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• Acepte que únicamente tenemos el momento presente para vivirlo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6"/>
            <a:ext cx="6929028" cy="1368152"/>
          </a:xfrm>
          <a:prstGeom prst="rect">
            <a:avLst/>
          </a:prstGeom>
          <a:noFill/>
        </p:spPr>
      </p:pic>
      <p:pic>
        <p:nvPicPr>
          <p:cNvPr id="29700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789040"/>
            <a:ext cx="5438938" cy="12458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207</Words>
  <Application>Microsoft Office PowerPoint</Application>
  <PresentationFormat>Presentación en pantalla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2013-02-09T11:20:09Z</dcterms:created>
  <dcterms:modified xsi:type="dcterms:W3CDTF">2013-02-09T13:19:04Z</dcterms:modified>
</cp:coreProperties>
</file>