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0" r:id="rId2"/>
  </p:sldMasterIdLst>
  <p:sldIdLst>
    <p:sldId id="256" r:id="rId3"/>
    <p:sldId id="257" r:id="rId4"/>
  </p:sldIdLst>
  <p:sldSz cx="9144000" cy="6858000" type="screen4x3"/>
  <p:notesSz cx="6858000" cy="9144000"/>
  <p:embeddedFontLst>
    <p:embeddedFont>
      <p:font typeface="BlackChancery"/>
      <p:regular r:id="rId5"/>
    </p:embeddedFont>
    <p:embeddedFont>
      <p:font typeface="Monotype Corsiva" pitchFamily="66" charset="0"/>
      <p:italic r:id="rId6"/>
    </p:embeddedFont>
    <p:embeddedFont>
      <p:font typeface="Kristen ITC" pitchFamily="66" charset="0"/>
      <p:regular r:id="rId7"/>
    </p:embeddedFont>
  </p:embeddedFontLst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ZmqZ5AJqTQQY56Glbb8Zzw==" hashData="iVU0tsOHdyVjm4xpOKKpLBJpF1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AC18C"/>
    <a:srgbClr val="EDE4C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2586" autoAdjust="0"/>
  </p:normalViewPr>
  <p:slideViewPr>
    <p:cSldViewPr>
      <p:cViewPr>
        <p:scale>
          <a:sx n="66" d="100"/>
          <a:sy n="66" d="100"/>
        </p:scale>
        <p:origin x="-1238" y="-45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font" Target="fonts/font3.fntdata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2.fntdata"/><Relationship Id="rId11" Type="http://schemas.openxmlformats.org/officeDocument/2006/relationships/tableStyles" Target="tableStyles.xml"/><Relationship Id="rId5" Type="http://schemas.openxmlformats.org/officeDocument/2006/relationships/font" Target="fonts/font1.fntdata"/><Relationship Id="rId1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5BACEE-5C4D-4819-B80B-E092FFD8C2F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C64B59-5F1E-4522-B90A-F76963C4F73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269F86-91E6-49E1-82F5-3DE3240A77D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3A40BC-BA15-4C19-8BF8-3BDBC7AAA19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55413F-F1B2-4541-90DE-A91580DD79E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EB3119-6A47-4B29-8227-B13E7D6D5B9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6687F9-977A-43DE-BA79-4765197E833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91D0B2-5536-4FEA-8AE2-96C4C517BED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628D45-4634-43B3-A512-16326C1BEAF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6C5958-83A0-4810-85F6-EDA20A4D156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23F43D-4C18-4AE2-93B6-44F30F5F667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5C801656-C33B-498A-83DA-DA7CA9A6523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13" Type="http://schemas.openxmlformats.org/officeDocument/2006/relationships/image" Target="../media/image11.png"/><Relationship Id="rId18" Type="http://schemas.openxmlformats.org/officeDocument/2006/relationships/hyperlink" Target="mailto:stellmar@gmail.com" TargetMode="External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12" Type="http://schemas.openxmlformats.org/officeDocument/2006/relationships/image" Target="../media/image10.png"/><Relationship Id="rId17" Type="http://schemas.openxmlformats.org/officeDocument/2006/relationships/image" Target="../media/image15.png"/><Relationship Id="rId2" Type="http://schemas.openxmlformats.org/officeDocument/2006/relationships/audio" Target="../media/audio1.wav"/><Relationship Id="rId16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jpe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10" Type="http://schemas.openxmlformats.org/officeDocument/2006/relationships/image" Target="../media/image8.jpeg"/><Relationship Id="rId4" Type="http://schemas.openxmlformats.org/officeDocument/2006/relationships/image" Target="../media/image2.png"/><Relationship Id="rId9" Type="http://schemas.openxmlformats.org/officeDocument/2006/relationships/image" Target="../media/image7.jpeg"/><Relationship Id="rId14" Type="http://schemas.openxmlformats.org/officeDocument/2006/relationships/image" Target="../media/image1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7.png"/><Relationship Id="rId10" Type="http://schemas.openxmlformats.org/officeDocument/2006/relationships/image" Target="../media/image2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052" name="Picture 4" descr="34-oleos-abstracto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6" descr="element-athe-tuto-lips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6825" y="765175"/>
            <a:ext cx="4067175" cy="3275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Picture 8" descr="Benice_L150_Vases_with_flowers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51050" y="2852738"/>
            <a:ext cx="1150938" cy="1103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Picture 12" descr="calguisdecoroiseau2610201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180975" y="3784600"/>
            <a:ext cx="3073400" cy="307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6" name="Rectangle 14" descr="AMANEC~1"/>
          <p:cNvSpPr>
            <a:spLocks noChangeArrowheads="1"/>
          </p:cNvSpPr>
          <p:nvPr/>
        </p:nvSpPr>
        <p:spPr bwMode="auto">
          <a:xfrm>
            <a:off x="2987675" y="333375"/>
            <a:ext cx="4176713" cy="2735263"/>
          </a:xfrm>
          <a:prstGeom prst="rect">
            <a:avLst/>
          </a:prstGeom>
          <a:blipFill dpi="0" rotWithShape="1">
            <a:blip r:embed="rId7" cstate="print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066" name="Rectangle 18" descr="cuadros-al-oleo-abstractos-muy-modernos-grandes"/>
          <p:cNvSpPr>
            <a:spLocks noChangeArrowheads="1"/>
          </p:cNvSpPr>
          <p:nvPr/>
        </p:nvSpPr>
        <p:spPr bwMode="auto">
          <a:xfrm>
            <a:off x="2987675" y="333375"/>
            <a:ext cx="4176713" cy="2735263"/>
          </a:xfrm>
          <a:prstGeom prst="rect">
            <a:avLst/>
          </a:prstGeom>
          <a:blipFill dpi="0" rotWithShape="1">
            <a:blip r:embed="rId8" cstate="print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067" name="Rectangle 19" descr="1296166206_161512734_2-Arte21-Cuadros-modernos-abstractos-decoracion-regalos-Santiago"/>
          <p:cNvSpPr>
            <a:spLocks noChangeArrowheads="1"/>
          </p:cNvSpPr>
          <p:nvPr/>
        </p:nvSpPr>
        <p:spPr bwMode="auto">
          <a:xfrm>
            <a:off x="2987675" y="333375"/>
            <a:ext cx="4176713" cy="2735263"/>
          </a:xfrm>
          <a:prstGeom prst="rect">
            <a:avLst/>
          </a:prstGeom>
          <a:blipFill dpi="0" rotWithShape="1">
            <a:blip r:embed="rId9" cstate="print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068" name="Rectangle 20" descr="abstracto_ab200"/>
          <p:cNvSpPr>
            <a:spLocks noChangeArrowheads="1"/>
          </p:cNvSpPr>
          <p:nvPr/>
        </p:nvSpPr>
        <p:spPr bwMode="auto">
          <a:xfrm>
            <a:off x="2987675" y="333375"/>
            <a:ext cx="4176713" cy="2735263"/>
          </a:xfrm>
          <a:prstGeom prst="rect">
            <a:avLst/>
          </a:prstGeom>
          <a:blipFill dpi="0" rotWithShape="1">
            <a:blip r:embed="rId10" cstate="print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069" name="Rectangle 21" descr="4bb8c0dfaa0ee452229af52e7"/>
          <p:cNvSpPr>
            <a:spLocks noChangeArrowheads="1"/>
          </p:cNvSpPr>
          <p:nvPr/>
        </p:nvSpPr>
        <p:spPr bwMode="auto">
          <a:xfrm>
            <a:off x="2987675" y="333375"/>
            <a:ext cx="4176713" cy="2735263"/>
          </a:xfrm>
          <a:prstGeom prst="rect">
            <a:avLst/>
          </a:prstGeom>
          <a:blipFill dpi="0" rotWithShape="1">
            <a:blip r:embed="rId11" cstate="print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pic>
        <p:nvPicPr>
          <p:cNvPr id="2061" name="Picture 22" descr="element-athe-tuto-lips"/>
          <p:cNvPicPr>
            <a:picLocks noChangeAspect="1" noChangeArrowheads="1"/>
          </p:cNvPicPr>
          <p:nvPr/>
        </p:nvPicPr>
        <p:blipFill>
          <a:blip r:embed="rId12" cstate="print"/>
          <a:srcRect t="23003"/>
          <a:stretch>
            <a:fillRect/>
          </a:stretch>
        </p:blipFill>
        <p:spPr bwMode="auto">
          <a:xfrm>
            <a:off x="0" y="-819150"/>
            <a:ext cx="4403725" cy="307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2" name="Picture 25" descr="element-athe-tuto-lips"/>
          <p:cNvPicPr>
            <a:picLocks noChangeAspect="1" noChangeArrowheads="1"/>
          </p:cNvPicPr>
          <p:nvPr/>
        </p:nvPicPr>
        <p:blipFill>
          <a:blip r:embed="rId4" cstate="print"/>
          <a:srcRect t="35191" r="65495"/>
          <a:stretch>
            <a:fillRect/>
          </a:stretch>
        </p:blipFill>
        <p:spPr bwMode="auto">
          <a:xfrm>
            <a:off x="7740650" y="2636838"/>
            <a:ext cx="1403350" cy="2122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3" name="Picture 26" descr="element-athe-tuto-lips"/>
          <p:cNvPicPr>
            <a:picLocks noChangeAspect="1" noChangeArrowheads="1"/>
          </p:cNvPicPr>
          <p:nvPr/>
        </p:nvPicPr>
        <p:blipFill>
          <a:blip r:embed="rId12" cstate="print"/>
          <a:srcRect l="31075" t="50020" r="252"/>
          <a:stretch>
            <a:fillRect/>
          </a:stretch>
        </p:blipFill>
        <p:spPr bwMode="auto">
          <a:xfrm>
            <a:off x="0" y="2708275"/>
            <a:ext cx="3024188" cy="199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64" name="Rectangle 28"/>
          <p:cNvSpPr>
            <a:spLocks noChangeArrowheads="1"/>
          </p:cNvSpPr>
          <p:nvPr/>
        </p:nvSpPr>
        <p:spPr bwMode="auto">
          <a:xfrm>
            <a:off x="1619250" y="4581525"/>
            <a:ext cx="5113338" cy="2276475"/>
          </a:xfrm>
          <a:prstGeom prst="rect">
            <a:avLst/>
          </a:prstGeom>
          <a:solidFill>
            <a:srgbClr val="C0C0C0">
              <a:alpha val="20000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2065" name="Text Box 30"/>
          <p:cNvSpPr txBox="1">
            <a:spLocks noChangeArrowheads="1"/>
          </p:cNvSpPr>
          <p:nvPr/>
        </p:nvSpPr>
        <p:spPr bwMode="auto">
          <a:xfrm>
            <a:off x="3419475" y="5734050"/>
            <a:ext cx="18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ES"/>
          </a:p>
        </p:txBody>
      </p:sp>
      <p:pic>
        <p:nvPicPr>
          <p:cNvPr id="3" name="Picture 31" descr="Benice_L150_Spotjes"/>
          <p:cNvPicPr>
            <a:picLocks noChangeAspect="1" noChangeArrowheads="1"/>
          </p:cNvPicPr>
          <p:nvPr/>
        </p:nvPicPr>
        <p:blipFill>
          <a:blip r:embed="rId13" cstate="print"/>
          <a:srcRect r="75517"/>
          <a:stretch>
            <a:fillRect/>
          </a:stretch>
        </p:blipFill>
        <p:spPr bwMode="auto">
          <a:xfrm>
            <a:off x="0" y="1557338"/>
            <a:ext cx="1619250" cy="1296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32" descr="Benice_L150_Spotjes"/>
          <p:cNvPicPr>
            <a:picLocks noChangeAspect="1" noChangeArrowheads="1"/>
          </p:cNvPicPr>
          <p:nvPr/>
        </p:nvPicPr>
        <p:blipFill>
          <a:blip r:embed="rId13" cstate="print"/>
          <a:srcRect r="75517"/>
          <a:stretch>
            <a:fillRect/>
          </a:stretch>
        </p:blipFill>
        <p:spPr bwMode="auto">
          <a:xfrm>
            <a:off x="755650" y="2492375"/>
            <a:ext cx="1871663" cy="136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1"/>
          <p:cNvSpPr>
            <a:spLocks noChangeArrowheads="1"/>
          </p:cNvSpPr>
          <p:nvPr/>
        </p:nvSpPr>
        <p:spPr bwMode="auto">
          <a:xfrm>
            <a:off x="2987675" y="333375"/>
            <a:ext cx="4176713" cy="2735263"/>
          </a:xfrm>
          <a:prstGeom prst="rect">
            <a:avLst/>
          </a:prstGeom>
          <a:noFill/>
          <a:ln w="38100" cap="rnd" cmpd="dbl">
            <a:solidFill>
              <a:srgbClr val="CAC18C"/>
            </a:solidFill>
            <a:miter lim="800000"/>
            <a:headEnd/>
            <a:tailEnd/>
          </a:ln>
          <a:effectLst>
            <a:prstShdw prst="shdw17" dist="17961" dir="2700000">
              <a:srgbClr val="797454"/>
            </a:prstShdw>
          </a:effectLst>
        </p:spPr>
        <p:txBody>
          <a:bodyPr wrap="none" anchor="ctr"/>
          <a:lstStyle/>
          <a:p>
            <a:endParaRPr lang="es-ES"/>
          </a:p>
        </p:txBody>
      </p:sp>
      <p:pic>
        <p:nvPicPr>
          <p:cNvPr id="6" name="Picture 42" descr="Betsie_419_15juli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6076950" y="1152525"/>
            <a:ext cx="3067050" cy="570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70" name="Picture 44" descr="Benice_L150_Plant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4067175" y="2492375"/>
            <a:ext cx="1335088" cy="136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jdelijke aanduiding voor datum 1"/>
          <p:cNvSpPr txBox="1">
            <a:spLocks noGrp="1"/>
          </p:cNvSpPr>
          <p:nvPr/>
        </p:nvSpPr>
        <p:spPr>
          <a:xfrm>
            <a:off x="-3132138" y="6237288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A53813DC-D625-491A-8A36-E1DE84A6CC06}" type="datetime1">
              <a:rPr lang="nl-NL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14-10-2016</a:t>
            </a:fld>
            <a:endParaRPr lang="nl-NL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2103" name="Rectangle 55"/>
          <p:cNvSpPr>
            <a:spLocks noChangeArrowheads="1"/>
          </p:cNvSpPr>
          <p:nvPr/>
        </p:nvSpPr>
        <p:spPr bwMode="auto">
          <a:xfrm>
            <a:off x="1979613" y="5567363"/>
            <a:ext cx="42338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400">
                <a:latin typeface="BlackChancery"/>
              </a:rPr>
              <a:t>Mi Pobre Amor Se Está Yendo...</a:t>
            </a:r>
          </a:p>
        </p:txBody>
      </p:sp>
      <p:sp>
        <p:nvSpPr>
          <p:cNvPr id="2104" name="Rectangle 56"/>
          <p:cNvSpPr>
            <a:spLocks noChangeArrowheads="1"/>
          </p:cNvSpPr>
          <p:nvPr/>
        </p:nvSpPr>
        <p:spPr bwMode="auto">
          <a:xfrm>
            <a:off x="2843213" y="6092825"/>
            <a:ext cx="223202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800">
                <a:latin typeface="BlackChancery"/>
              </a:rPr>
              <a:t>León de Greiff</a:t>
            </a:r>
          </a:p>
        </p:txBody>
      </p:sp>
      <p:sp>
        <p:nvSpPr>
          <p:cNvPr id="2106" name="Text Box 58"/>
          <p:cNvSpPr txBox="1">
            <a:spLocks noChangeArrowheads="1"/>
          </p:cNvSpPr>
          <p:nvPr/>
        </p:nvSpPr>
        <p:spPr bwMode="auto">
          <a:xfrm>
            <a:off x="2987675" y="5084763"/>
            <a:ext cx="2376488" cy="131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1600">
                <a:latin typeface="Monotype Corsiva" pitchFamily="66" charset="0"/>
              </a:rPr>
              <a:t>Mi pobre amor se está yendo...</a:t>
            </a:r>
          </a:p>
          <a:p>
            <a:r>
              <a:rPr lang="es-ES" sz="1600">
                <a:latin typeface="Monotype Corsiva" pitchFamily="66" charset="0"/>
              </a:rPr>
              <a:t>yo me quedaré llorando...</a:t>
            </a:r>
          </a:p>
          <a:p>
            <a:r>
              <a:rPr lang="es-ES" sz="1600">
                <a:latin typeface="Monotype Corsiva" pitchFamily="66" charset="0"/>
              </a:rPr>
              <a:t>La lluvia, leve, cayendo;</a:t>
            </a:r>
          </a:p>
          <a:p>
            <a:r>
              <a:rPr lang="es-ES" sz="1600">
                <a:latin typeface="Monotype Corsiva" pitchFamily="66" charset="0"/>
              </a:rPr>
              <a:t>una nube, allá, glisando...</a:t>
            </a:r>
          </a:p>
          <a:p>
            <a:endParaRPr lang="es-ES" sz="1600">
              <a:latin typeface="Monotype Corsiva" pitchFamily="66" charset="0"/>
            </a:endParaRPr>
          </a:p>
        </p:txBody>
      </p:sp>
      <p:sp>
        <p:nvSpPr>
          <p:cNvPr id="2107" name="Text Box 59"/>
          <p:cNvSpPr txBox="1">
            <a:spLocks noChangeArrowheads="1"/>
          </p:cNvSpPr>
          <p:nvPr/>
        </p:nvSpPr>
        <p:spPr bwMode="auto">
          <a:xfrm>
            <a:off x="2987675" y="5084763"/>
            <a:ext cx="2333625" cy="1069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600">
                <a:latin typeface="Monotype Corsiva" pitchFamily="66" charset="0"/>
              </a:rPr>
              <a:t>Lejos, muy lejos!, soñando</a:t>
            </a:r>
          </a:p>
          <a:p>
            <a:r>
              <a:rPr lang="es-ES" sz="1600">
                <a:latin typeface="Monotype Corsiva" pitchFamily="66" charset="0"/>
              </a:rPr>
              <a:t>la dulce amada, y tejiendo</a:t>
            </a:r>
          </a:p>
          <a:p>
            <a:r>
              <a:rPr lang="es-ES" sz="1600">
                <a:latin typeface="Monotype Corsiva" pitchFamily="66" charset="0"/>
              </a:rPr>
              <a:t>su ilusión, me va matando...</a:t>
            </a:r>
          </a:p>
          <a:p>
            <a:r>
              <a:rPr lang="es-ES" sz="1600">
                <a:latin typeface="Monotype Corsiva" pitchFamily="66" charset="0"/>
              </a:rPr>
              <a:t>Mi pobre amor se está yendo...</a:t>
            </a:r>
          </a:p>
        </p:txBody>
      </p:sp>
      <p:sp>
        <p:nvSpPr>
          <p:cNvPr id="2108" name="Text Box 60"/>
          <p:cNvSpPr txBox="1">
            <a:spLocks noChangeArrowheads="1"/>
          </p:cNvSpPr>
          <p:nvPr/>
        </p:nvSpPr>
        <p:spPr bwMode="auto">
          <a:xfrm>
            <a:off x="2987675" y="6246813"/>
            <a:ext cx="2244725" cy="611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600">
                <a:latin typeface="Monotype Corsiva" pitchFamily="66" charset="0"/>
              </a:rPr>
              <a:t>Mi pobre amor se está yendo.</a:t>
            </a:r>
          </a:p>
          <a:p>
            <a:endParaRPr lang="es-ES"/>
          </a:p>
        </p:txBody>
      </p:sp>
      <p:sp>
        <p:nvSpPr>
          <p:cNvPr id="2109" name="Text Box 61"/>
          <p:cNvSpPr txBox="1">
            <a:spLocks noChangeArrowheads="1"/>
          </p:cNvSpPr>
          <p:nvPr/>
        </p:nvSpPr>
        <p:spPr bwMode="auto">
          <a:xfrm>
            <a:off x="2843213" y="6092825"/>
            <a:ext cx="2879725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1600">
                <a:latin typeface="Monotype Corsiva" pitchFamily="66" charset="0"/>
              </a:rPr>
              <a:t>¿Qué pasa, que nada entiendo?</a:t>
            </a:r>
          </a:p>
          <a:p>
            <a:r>
              <a:rPr lang="es-ES" sz="1600">
                <a:latin typeface="Monotype Corsiva" pitchFamily="66" charset="0"/>
              </a:rPr>
              <a:t>Qué pena se va a acercando?</a:t>
            </a:r>
          </a:p>
        </p:txBody>
      </p:sp>
      <p:sp>
        <p:nvSpPr>
          <p:cNvPr id="2110" name="Text Box 62"/>
          <p:cNvSpPr txBox="1">
            <a:spLocks noChangeArrowheads="1"/>
          </p:cNvSpPr>
          <p:nvPr/>
        </p:nvSpPr>
        <p:spPr bwMode="auto">
          <a:xfrm>
            <a:off x="2843213" y="5084763"/>
            <a:ext cx="2224087" cy="1069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600">
                <a:latin typeface="Monotype Corsiva" pitchFamily="66" charset="0"/>
              </a:rPr>
              <a:t>La lluvia, leve, cayendo...</a:t>
            </a:r>
          </a:p>
          <a:p>
            <a:r>
              <a:rPr lang="es-ES" sz="1600">
                <a:latin typeface="Monotype Corsiva" pitchFamily="66" charset="0"/>
              </a:rPr>
              <a:t>Una nube, allá, glisando...</a:t>
            </a:r>
          </a:p>
          <a:p>
            <a:r>
              <a:rPr lang="es-ES" sz="1600">
                <a:latin typeface="Monotype Corsiva" pitchFamily="66" charset="0"/>
              </a:rPr>
              <a:t>La dulce amada tejiendo</a:t>
            </a:r>
          </a:p>
          <a:p>
            <a:r>
              <a:rPr lang="es-ES" sz="1600">
                <a:latin typeface="Monotype Corsiva" pitchFamily="66" charset="0"/>
              </a:rPr>
              <a:t>su ilusión, que voy matando</a:t>
            </a:r>
            <a:r>
              <a:rPr lang="es-ES" sz="1600"/>
              <a:t>!</a:t>
            </a:r>
          </a:p>
        </p:txBody>
      </p:sp>
      <p:sp>
        <p:nvSpPr>
          <p:cNvPr id="2111" name="Text Box 63"/>
          <p:cNvSpPr txBox="1">
            <a:spLocks noChangeArrowheads="1"/>
          </p:cNvSpPr>
          <p:nvPr/>
        </p:nvSpPr>
        <p:spPr bwMode="auto">
          <a:xfrm>
            <a:off x="2843213" y="6092825"/>
            <a:ext cx="2333625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1600">
                <a:latin typeface="Monotype Corsiva" pitchFamily="66" charset="0"/>
              </a:rPr>
              <a:t>Mi pobre amor se está yendo...</a:t>
            </a:r>
          </a:p>
          <a:p>
            <a:r>
              <a:rPr lang="es-ES" sz="1600">
                <a:latin typeface="Monotype Corsiva" pitchFamily="66" charset="0"/>
              </a:rPr>
              <a:t>Yo me quedaré llorando!</a:t>
            </a:r>
          </a:p>
        </p:txBody>
      </p:sp>
      <p:sp>
        <p:nvSpPr>
          <p:cNvPr id="2112" name="Text Box 64"/>
          <p:cNvSpPr txBox="1">
            <a:spLocks noChangeArrowheads="1"/>
          </p:cNvSpPr>
          <p:nvPr/>
        </p:nvSpPr>
        <p:spPr bwMode="auto">
          <a:xfrm>
            <a:off x="3635375" y="4005263"/>
            <a:ext cx="11366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3200">
                <a:latin typeface="BlackChancery"/>
              </a:rPr>
              <a:t>Mar</a:t>
            </a:r>
            <a:endParaRPr lang="es-ES" sz="3200">
              <a:latin typeface="BlackChancery"/>
            </a:endParaRPr>
          </a:p>
        </p:txBody>
      </p:sp>
      <p:sp>
        <p:nvSpPr>
          <p:cNvPr id="2081" name="Text Box 65"/>
          <p:cNvSpPr txBox="1">
            <a:spLocks noChangeArrowheads="1"/>
          </p:cNvSpPr>
          <p:nvPr/>
        </p:nvSpPr>
        <p:spPr bwMode="auto">
          <a:xfrm>
            <a:off x="5292725" y="6381750"/>
            <a:ext cx="2174875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_tradnl" sz="1600">
                <a:latin typeface="BlackChancery"/>
              </a:rPr>
              <a:t>Edición sin fines de lucro</a:t>
            </a:r>
            <a:endParaRPr lang="es-ES" sz="1600">
              <a:latin typeface="BlackChancery"/>
            </a:endParaRPr>
          </a:p>
        </p:txBody>
      </p:sp>
      <p:sp>
        <p:nvSpPr>
          <p:cNvPr id="2116" name="Rectangle 68"/>
          <p:cNvSpPr>
            <a:spLocks noChangeArrowheads="1"/>
          </p:cNvSpPr>
          <p:nvPr/>
        </p:nvSpPr>
        <p:spPr bwMode="auto">
          <a:xfrm>
            <a:off x="0" y="0"/>
            <a:ext cx="9036050" cy="6858000"/>
          </a:xfrm>
          <a:prstGeom prst="rect">
            <a:avLst/>
          </a:prstGeom>
          <a:solidFill>
            <a:srgbClr val="CAC18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pic>
        <p:nvPicPr>
          <p:cNvPr id="2117" name="Picture 69" descr="Imagen1111111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18" name="Picture 70" descr="Imagen1111111111111111111111111111111111111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-100013"/>
            <a:ext cx="3600450" cy="3313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20" name="Text Box 72"/>
          <p:cNvSpPr txBox="1">
            <a:spLocks noChangeArrowheads="1"/>
          </p:cNvSpPr>
          <p:nvPr/>
        </p:nvSpPr>
        <p:spPr bwMode="auto">
          <a:xfrm>
            <a:off x="2555875" y="650875"/>
            <a:ext cx="411638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_tradnl">
                <a:latin typeface="BlackChancery"/>
              </a:rPr>
              <a:t>Imágenes tomadas de la red (varios Autores)</a:t>
            </a:r>
            <a:endParaRPr lang="es-ES">
              <a:latin typeface="BlackChancery"/>
            </a:endParaRPr>
          </a:p>
        </p:txBody>
      </p:sp>
      <p:sp>
        <p:nvSpPr>
          <p:cNvPr id="2121" name="Text Box 73"/>
          <p:cNvSpPr txBox="1">
            <a:spLocks noChangeArrowheads="1"/>
          </p:cNvSpPr>
          <p:nvPr/>
        </p:nvSpPr>
        <p:spPr bwMode="auto">
          <a:xfrm>
            <a:off x="2700338" y="1125538"/>
            <a:ext cx="23622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>
                <a:latin typeface="BlackChancery"/>
              </a:rPr>
              <a:t>Música:</a:t>
            </a:r>
            <a:endParaRPr lang="es-ES">
              <a:latin typeface="BlackChancery"/>
            </a:endParaRPr>
          </a:p>
        </p:txBody>
      </p:sp>
      <p:sp>
        <p:nvSpPr>
          <p:cNvPr id="2122" name="Text Box 74"/>
          <p:cNvSpPr txBox="1">
            <a:spLocks noChangeArrowheads="1"/>
          </p:cNvSpPr>
          <p:nvPr/>
        </p:nvSpPr>
        <p:spPr bwMode="auto">
          <a:xfrm>
            <a:off x="2700338" y="1514475"/>
            <a:ext cx="41179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_tradnl">
                <a:latin typeface="BlackChancery"/>
              </a:rPr>
              <a:t>Poema de León Grieff  (Poeta Colombiano)</a:t>
            </a:r>
            <a:endParaRPr lang="es-ES">
              <a:latin typeface="BlackChancery"/>
            </a:endParaRPr>
          </a:p>
        </p:txBody>
      </p:sp>
      <p:sp>
        <p:nvSpPr>
          <p:cNvPr id="2124" name="Text Box 76"/>
          <p:cNvSpPr txBox="1">
            <a:spLocks noChangeArrowheads="1"/>
          </p:cNvSpPr>
          <p:nvPr/>
        </p:nvSpPr>
        <p:spPr bwMode="auto">
          <a:xfrm>
            <a:off x="2700338" y="2019300"/>
            <a:ext cx="24288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_tradnl">
                <a:latin typeface="BlackChancery"/>
              </a:rPr>
              <a:t>Idea y Producciòn: Mar</a:t>
            </a:r>
            <a:endParaRPr lang="es-ES">
              <a:latin typeface="BlackChancery"/>
            </a:endParaRPr>
          </a:p>
        </p:txBody>
      </p:sp>
      <p:sp>
        <p:nvSpPr>
          <p:cNvPr id="2128" name="Text Box 80">
            <a:hlinkClick r:id="rId18"/>
          </p:cNvPr>
          <p:cNvSpPr txBox="1">
            <a:spLocks noChangeArrowheads="1"/>
          </p:cNvSpPr>
          <p:nvPr/>
        </p:nvSpPr>
        <p:spPr bwMode="auto">
          <a:xfrm>
            <a:off x="4716463" y="2852738"/>
            <a:ext cx="1693862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_tradnl" sz="1600" u="sng">
                <a:latin typeface="BlackChancery"/>
              </a:rPr>
              <a:t>stellmar@gmail.com</a:t>
            </a:r>
            <a:endParaRPr lang="es-ES" sz="1600" u="sng">
              <a:latin typeface="BlackChancery"/>
            </a:endParaRPr>
          </a:p>
        </p:txBody>
      </p:sp>
      <p:sp>
        <p:nvSpPr>
          <p:cNvPr id="2090" name="Text Box 81"/>
          <p:cNvSpPr txBox="1">
            <a:spLocks noChangeArrowheads="1"/>
          </p:cNvSpPr>
          <p:nvPr/>
        </p:nvSpPr>
        <p:spPr bwMode="auto">
          <a:xfrm>
            <a:off x="3471863" y="1073150"/>
            <a:ext cx="18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ES"/>
          </a:p>
        </p:txBody>
      </p:sp>
      <p:sp>
        <p:nvSpPr>
          <p:cNvPr id="2131" name="Text Box 83"/>
          <p:cNvSpPr txBox="1">
            <a:spLocks noChangeArrowheads="1"/>
          </p:cNvSpPr>
          <p:nvPr/>
        </p:nvSpPr>
        <p:spPr bwMode="auto">
          <a:xfrm>
            <a:off x="3563938" y="1052513"/>
            <a:ext cx="482441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>
                <a:latin typeface="BlackChancery"/>
              </a:rPr>
              <a:t>Secret Garden Song for a new beginning</a:t>
            </a:r>
            <a:endParaRPr lang="es-ES">
              <a:latin typeface="BlackChancery"/>
            </a:endParaRPr>
          </a:p>
        </p:txBody>
      </p:sp>
      <p:sp>
        <p:nvSpPr>
          <p:cNvPr id="2132" name="Text Box 84"/>
          <p:cNvSpPr txBox="1">
            <a:spLocks noChangeArrowheads="1"/>
          </p:cNvSpPr>
          <p:nvPr/>
        </p:nvSpPr>
        <p:spPr bwMode="auto">
          <a:xfrm>
            <a:off x="323850" y="1628775"/>
            <a:ext cx="2041525" cy="4291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ES" sz="1200"/>
          </a:p>
          <a:p>
            <a:r>
              <a:rPr lang="es-ES" sz="1200">
                <a:latin typeface="BlackChancery"/>
              </a:rPr>
              <a:t>Mi pobre amor se está yendo...</a:t>
            </a:r>
          </a:p>
          <a:p>
            <a:r>
              <a:rPr lang="es-ES" sz="1200">
                <a:latin typeface="BlackChancery"/>
              </a:rPr>
              <a:t>yo me quedaré llorando...</a:t>
            </a:r>
          </a:p>
          <a:p>
            <a:r>
              <a:rPr lang="es-ES" sz="1200">
                <a:latin typeface="BlackChancery"/>
              </a:rPr>
              <a:t>La lluvia, leve, cayendo;</a:t>
            </a:r>
          </a:p>
          <a:p>
            <a:r>
              <a:rPr lang="es-ES" sz="1200">
                <a:latin typeface="BlackChancery"/>
              </a:rPr>
              <a:t>una nube, allá, glisando...</a:t>
            </a:r>
          </a:p>
          <a:p>
            <a:endParaRPr lang="es-ES" sz="1200">
              <a:latin typeface="BlackChancery"/>
            </a:endParaRPr>
          </a:p>
          <a:p>
            <a:r>
              <a:rPr lang="es-ES" sz="1200">
                <a:latin typeface="BlackChancery"/>
              </a:rPr>
              <a:t>Mi pobre amor se está yendo.</a:t>
            </a:r>
          </a:p>
          <a:p>
            <a:endParaRPr lang="es-ES" sz="1200">
              <a:latin typeface="BlackChancery"/>
            </a:endParaRPr>
          </a:p>
          <a:p>
            <a:r>
              <a:rPr lang="es-ES" sz="1200">
                <a:latin typeface="BlackChancery"/>
              </a:rPr>
              <a:t>Lejos, muy lejos!, soñando</a:t>
            </a:r>
          </a:p>
          <a:p>
            <a:r>
              <a:rPr lang="es-ES" sz="1200">
                <a:latin typeface="BlackChancery"/>
              </a:rPr>
              <a:t>la dulce amada, y tejiendo</a:t>
            </a:r>
          </a:p>
          <a:p>
            <a:r>
              <a:rPr lang="es-ES" sz="1200">
                <a:latin typeface="BlackChancery"/>
              </a:rPr>
              <a:t>su ilusión, me va matando...</a:t>
            </a:r>
          </a:p>
          <a:p>
            <a:r>
              <a:rPr lang="es-ES" sz="1200">
                <a:latin typeface="BlackChancery"/>
              </a:rPr>
              <a:t>Mi pobre amor se está yendo...</a:t>
            </a:r>
          </a:p>
          <a:p>
            <a:endParaRPr lang="es-ES" sz="1200">
              <a:latin typeface="BlackChancery"/>
            </a:endParaRPr>
          </a:p>
          <a:p>
            <a:r>
              <a:rPr lang="es-ES" sz="1200">
                <a:latin typeface="BlackChancery"/>
              </a:rPr>
              <a:t>¿Qué pasa, que nada entiendo?</a:t>
            </a:r>
          </a:p>
          <a:p>
            <a:r>
              <a:rPr lang="es-ES" sz="1200">
                <a:latin typeface="BlackChancery"/>
              </a:rPr>
              <a:t>Qué pena se va a acercando?</a:t>
            </a:r>
          </a:p>
          <a:p>
            <a:endParaRPr lang="es-ES" sz="1200">
              <a:latin typeface="BlackChancery"/>
            </a:endParaRPr>
          </a:p>
          <a:p>
            <a:r>
              <a:rPr lang="es-ES" sz="1200">
                <a:latin typeface="BlackChancery"/>
              </a:rPr>
              <a:t>La lluvia, leve, cayendo...</a:t>
            </a:r>
          </a:p>
          <a:p>
            <a:r>
              <a:rPr lang="es-ES" sz="1200">
                <a:latin typeface="BlackChancery"/>
              </a:rPr>
              <a:t>Una nube, allá, glisando...</a:t>
            </a:r>
          </a:p>
          <a:p>
            <a:r>
              <a:rPr lang="es-ES" sz="1200">
                <a:latin typeface="BlackChancery"/>
              </a:rPr>
              <a:t>La dulce amada tejiendo</a:t>
            </a:r>
          </a:p>
          <a:p>
            <a:r>
              <a:rPr lang="es-ES" sz="1200">
                <a:latin typeface="BlackChancery"/>
              </a:rPr>
              <a:t>su ilusión, que voy matando!</a:t>
            </a:r>
          </a:p>
          <a:p>
            <a:endParaRPr lang="es-ES" sz="1200">
              <a:latin typeface="BlackChancery"/>
            </a:endParaRPr>
          </a:p>
          <a:p>
            <a:r>
              <a:rPr lang="es-ES" sz="1200">
                <a:latin typeface="BlackChancery"/>
              </a:rPr>
              <a:t>Mi pobre amor se está yendo...</a:t>
            </a:r>
          </a:p>
          <a:p>
            <a:r>
              <a:rPr lang="es-ES" sz="1200">
                <a:latin typeface="BlackChancery"/>
              </a:rPr>
              <a:t>Yo me quedaré llorando!</a:t>
            </a:r>
          </a:p>
        </p:txBody>
      </p:sp>
      <p:sp>
        <p:nvSpPr>
          <p:cNvPr id="51" name="50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530"/>
            </a:avLst>
          </a:prstGeom>
          <a:solidFill>
            <a:srgbClr val="CAC18C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sndAc>
      <p:stSnd>
        <p:snd r:embed="rId2" name="02-Song For A New Beginning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0"/>
                                        <p:tgtEl>
                                          <p:spTgt spid="2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10000"/>
                                        <p:tgtEl>
                                          <p:spTgt spid="2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2" presetID="50" presetClass="exit" presetSubtype="0" accel="10000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2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2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5000"/>
                                        <p:tgtEl>
                                          <p:spTgt spid="21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50" presetClass="exit" presetSubtype="0" accel="100000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2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2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5000"/>
                                        <p:tgtEl>
                                          <p:spTgt spid="21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9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5000"/>
                                        <p:tgtEl>
                                          <p:spTgt spid="20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5000"/>
                                        <p:tgtEl>
                                          <p:spTgt spid="2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15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2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4000"/>
                            </p:stCondLst>
                            <p:childTnLst>
                              <p:par>
                                <p:cTn id="33" presetID="34" presetClass="emph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34" dur="1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35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6" dur="7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210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7" dur="75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10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8" dur="750" fill="hold">
                                          <p:stCondLst>
                                            <p:cond delay="2250"/>
                                          </p:stCondLst>
                                        </p:cTn>
                                        <p:tgtEl>
                                          <p:spTgt spid="210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3600"/>
                            </p:stCondLst>
                            <p:childTnLst>
                              <p:par>
                                <p:cTn id="40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2000"/>
                                        <p:tgtEl>
                                          <p:spTgt spid="21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grpId="1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4" dur="2000"/>
                                        <p:tgtEl>
                                          <p:spTgt spid="21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5000"/>
                                        <p:tgtEl>
                                          <p:spTgt spid="20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5000"/>
                                        <p:tgtEl>
                                          <p:spTgt spid="2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0"/>
                                        <p:tgtEl>
                                          <p:spTgt spid="2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78600"/>
                            </p:stCondLst>
                            <p:childTnLst>
                              <p:par>
                                <p:cTn id="56" presetID="34" presetClass="emph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57" dur="1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58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9" dur="7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21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60" dur="75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1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61" dur="750" fill="hold">
                                          <p:stCondLst>
                                            <p:cond delay="2250"/>
                                          </p:stCondLst>
                                        </p:cTn>
                                        <p:tgtEl>
                                          <p:spTgt spid="21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95400"/>
                            </p:stCondLst>
                            <p:childTnLst>
                              <p:par>
                                <p:cTn id="63" presetID="50" presetClass="exit" presetSubtype="0" accel="10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2000"/>
                                        <p:tgtEl>
                                          <p:spTgt spid="2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2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6" dur="2000"/>
                                        <p:tgtEl>
                                          <p:spTgt spid="21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50" presetClass="exit" presetSubtype="0" accel="100000" fill="hold" grpId="1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9" dur="2000"/>
                                        <p:tgtEl>
                                          <p:spTgt spid="2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2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1" dur="2000"/>
                                        <p:tgtEl>
                                          <p:spTgt spid="21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5000"/>
                                        <p:tgtEl>
                                          <p:spTgt spid="20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5000"/>
                                        <p:tgtEl>
                                          <p:spTgt spid="2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0"/>
                                        <p:tgtEl>
                                          <p:spTgt spid="2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20400"/>
                            </p:stCondLst>
                            <p:childTnLst>
                              <p:par>
                                <p:cTn id="83" presetID="34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84" dur="1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85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6" dur="7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21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7" dur="75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1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88" dur="750" fill="hold">
                                          <p:stCondLst>
                                            <p:cond delay="2250"/>
                                          </p:stCondLst>
                                        </p:cTn>
                                        <p:tgtEl>
                                          <p:spTgt spid="21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36600"/>
                            </p:stCondLst>
                            <p:childTnLst>
                              <p:par>
                                <p:cTn id="90" presetID="50" presetClass="exit" presetSubtype="0" accel="10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2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2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3" dur="2000"/>
                                        <p:tgtEl>
                                          <p:spTgt spid="21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38600"/>
                            </p:stCondLst>
                            <p:childTnLst>
                              <p:par>
                                <p:cTn id="96" presetID="50" presetClass="exit" presetSubtype="0" accel="10000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97" dur="1000"/>
                                        <p:tgtEl>
                                          <p:spTgt spid="2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/>
                                        <p:tgtEl>
                                          <p:spTgt spid="2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9" dur="1000"/>
                                        <p:tgtEl>
                                          <p:spTgt spid="21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396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15000"/>
                                        <p:tgtEl>
                                          <p:spTgt spid="20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7" dur="5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08" dur="5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09" dur="1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10" dur="1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54600"/>
                            </p:stCondLst>
                            <p:childTnLst>
                              <p:par>
                                <p:cTn id="112" presetID="53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8.33333E-7 2.58094E-6 C -0.06597 0.00809 -0.11493 0.02798 -0.11493 0.04394 C -0.11493 0.05874 -0.06701 0.06938 -0.00295 0.06938 C 0.06094 0.06938 0.11493 0.05874 0.11493 0.04394 C 0.11493 0.02798 0.05903 0.02405 -0.00503 0.03469 C -0.06805 0.04671 -0.11493 0.0666 -0.11493 0.0814 C -0.11493 0.09597 -0.06597 0.108 -0.00295 0.108 C 0.06094 0.108 0.11493 0.09597 0.11493 0.0814 C 0.11493 0.0666 0.05903 0.06267 -0.00399 0.07331 C -0.06805 0.08395 -0.11493 0.10407 -0.11493 0.11864 C -0.11493 0.1346 -0.06597 0.14662 -0.00208 0.14662 C 0.06094 0.14662 0.11493 0.1346 0.11493 0.11864 C 0.11493 0.10546 0.05903 0.10129 -0.00399 0.11077 C -0.06701 0.12141 -0.11493 0.14269 -0.11493 0.15726 C -0.11493 0.17206 -0.06493 0.18409 -0.00208 0.18409 C 0.06302 0.18409 0.11493 0.17206 0.11493 0.15726 C 0.11493 0.14269 0.06007 0.13876 -0.00295 0.1494 C -0.06597 0.16003 -0.11493 0.18015 -0.11493 0.19472 C -0.11493 0.21068 -0.06493 0.22132 -0.00104 0.22132 C 0.06302 0.22132 0.11493 0.20929 0.11493 0.19472 C 0.11493 0.18015 0.06007 0.17599 -0.00295 0.18663 C -0.06597 0.19727 -0.11493 0.21878 -0.11493 0.23196 C -0.11493 0.24676 -0.06406 0.25879 -0.00104 0.25879 C 0.06302 0.25879 0.11493 0.24676 0.11493 0.23196 C 0.11493 0.21878 0.06094 0.21461 -0.00295 0.2241 C -0.06597 0.23473 -0.11493 0.25601 -0.11493 0.27081 C -0.11493 0.28399 -0.06406 0.29741 -8.33333E-7 0.29741 C 0.06406 0.29741 0.11493 0.28538 0.11493 0.27081 C 0.11493 0.25601 0.06094 0.25208 -0.00208 0.26272 C -0.06493 0.27336 -0.11597 0.29348 -0.11493 0.30805 C -0.11406 0.32285 -0.06406 0.33348 -8.33333E-7 0.33348 C 0.06406 0.33348 0.11493 0.32146 0.11493 0.30666 C 0.11493 0.29348 0.06302 0.28931 -8.33333E-7 0.30134 " pathEditMode="relative" rAng="0" ptsTypes="fffffffffffffffffffffffffffffffff">
                                      <p:cBhvr>
                                        <p:cTn id="113" dur="2000" fill="hold"/>
                                        <p:tgtEl>
                                          <p:spTgt spid="21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" y="1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57000"/>
                            </p:stCondLst>
                            <p:childTnLst>
                              <p:par>
                                <p:cTn id="1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10000"/>
                                        <p:tgtEl>
                                          <p:spTgt spid="2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67000"/>
                            </p:stCondLst>
                            <p:childTnLst>
                              <p:par>
                                <p:cTn id="119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0" fill="hold"/>
                                        <p:tgtEl>
                                          <p:spTgt spid="2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0" fill="hold"/>
                                        <p:tgtEl>
                                          <p:spTgt spid="2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0" fill="hold"/>
                                        <p:tgtEl>
                                          <p:spTgt spid="2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0" fill="hold"/>
                                        <p:tgtEl>
                                          <p:spTgt spid="2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7200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2000"/>
                                        <p:tgtEl>
                                          <p:spTgt spid="2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2000"/>
                                        <p:tgtEl>
                                          <p:spTgt spid="2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2000"/>
                                        <p:tgtEl>
                                          <p:spTgt spid="2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2000"/>
                                        <p:tgtEl>
                                          <p:spTgt spid="2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2000"/>
                                        <p:tgtEl>
                                          <p:spTgt spid="2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2000"/>
                                        <p:tgtEl>
                                          <p:spTgt spid="2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55" presetClass="entr" presetSubtype="0" fill="hold" grpId="0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2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2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0" dur="3000"/>
                                        <p:tgtEl>
                                          <p:spTgt spid="2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66" grpId="0" animBg="1"/>
      <p:bldP spid="2067" grpId="0" animBg="1"/>
      <p:bldP spid="2068" grpId="0" animBg="1"/>
      <p:bldP spid="2069" grpId="0" animBg="1"/>
      <p:bldP spid="2103" grpId="0"/>
      <p:bldP spid="2103" grpId="1"/>
      <p:bldP spid="2104" grpId="0"/>
      <p:bldP spid="2104" grpId="1"/>
      <p:bldP spid="2106" grpId="0"/>
      <p:bldP spid="2106" grpId="1"/>
      <p:bldP spid="2107" grpId="0"/>
      <p:bldP spid="2107" grpId="1"/>
      <p:bldP spid="2108" grpId="0"/>
      <p:bldP spid="2108" grpId="1"/>
      <p:bldP spid="2108" grpId="2"/>
      <p:bldP spid="2109" grpId="0"/>
      <p:bldP spid="2109" grpId="1"/>
      <p:bldP spid="2109" grpId="2"/>
      <p:bldP spid="2110" grpId="0"/>
      <p:bldP spid="2110" grpId="1"/>
      <p:bldP spid="2111" grpId="0"/>
      <p:bldP spid="2111" grpId="1"/>
      <p:bldP spid="2111" grpId="2"/>
      <p:bldP spid="2112" grpId="0"/>
      <p:bldP spid="2112" grpId="1"/>
      <p:bldP spid="2116" grpId="0" animBg="1"/>
      <p:bldP spid="2120" grpId="0"/>
      <p:bldP spid="2121" grpId="0"/>
      <p:bldP spid="2122" grpId="0"/>
      <p:bldP spid="2124" grpId="0"/>
      <p:bldP spid="2128" grpId="0"/>
      <p:bldP spid="2131" grpId="0"/>
      <p:bldP spid="213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648</TotalTime>
  <Words>287</Words>
  <Application>Microsoft Office PowerPoint</Application>
  <PresentationFormat>Presentación en pantalla (4:3)</PresentationFormat>
  <Paragraphs>53</Paragraphs>
  <Slides>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8" baseType="lpstr">
      <vt:lpstr>Arial</vt:lpstr>
      <vt:lpstr>BlackChancery</vt:lpstr>
      <vt:lpstr>Monotype Corsiva</vt:lpstr>
      <vt:lpstr>Kristen ITC</vt:lpstr>
      <vt:lpstr>Diseño predeterminado</vt:lpstr>
      <vt:lpstr>1_Diseño predeterminado</vt:lpstr>
      <vt:lpstr>Diapositiva 1</vt:lpstr>
      <vt:lpstr>Diapositiva 2</vt:lpstr>
    </vt:vector>
  </TitlesOfParts>
  <Company>SM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Mar_Mi pobre amor se esta yendo_C</dc:title>
  <dc:subject>Leon Grieff 20/01/12</dc:subject>
  <dc:creator>Mar</dc:creator>
  <cp:lastModifiedBy>Mar</cp:lastModifiedBy>
  <cp:revision>22</cp:revision>
  <dcterms:created xsi:type="dcterms:W3CDTF">2012-01-05T21:58:52Z</dcterms:created>
  <dcterms:modified xsi:type="dcterms:W3CDTF">2016-10-14T19:48:49Z</dcterms:modified>
  <cp:category>Poema</cp:category>
</cp:coreProperties>
</file>