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Canterbury Sans Swash RR"/>
      <p:bold r:id="rId5"/>
    </p:embeddedFont>
    <p:embeddedFont>
      <p:font typeface="Gabriola" pitchFamily="82" charset="0"/>
      <p:regular r:id="rId6"/>
    </p:embeddedFont>
    <p:embeddedFont>
      <p:font typeface="Cambria" pitchFamily="18" charset="0"/>
      <p:regular r:id="rId7"/>
      <p:bold r:id="rId8"/>
      <p:italic r:id="rId9"/>
      <p:boldItalic r:id="rId10"/>
    </p:embeddedFont>
    <p:embeddedFont>
      <p:font typeface="Fiolex Girls" pitchFamily="34" charset="0"/>
      <p:regular r:id="rId11"/>
    </p:embeddedFont>
    <p:embeddedFont>
      <p:font typeface="Candara" pitchFamily="34" charset="0"/>
      <p:regular r:id="rId12"/>
      <p:bold r:id="rId13"/>
      <p:italic r:id="rId14"/>
      <p:boldItalic r:id="rId15"/>
    </p:embeddedFont>
    <p:embeddedFont>
      <p:font typeface="Kristen ITC" pitchFamily="66" charset="0"/>
      <p:regular r:id="rId1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w4tITZpT6P32CWLVWpKFg==" hashData="wfnPhCJA/0mJUxTMizT2+trL3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C2A"/>
    <a:srgbClr val="1F22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C8900-D2F3-48B7-9F12-382DAA9401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1C4FD-EBF6-46C4-ABCE-ABDEC6923B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E818C-8E53-4BAF-A254-4EA440E355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A50F3-37BE-47ED-91F2-9E1956AAE2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0FCAE-9370-4C34-8023-147C46A86C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9DD8D-7EE7-4D27-BD99-1C0B8D1D44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6028B-5803-4E77-BE14-7B4DD5EBB6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EBC96-F8A6-4C34-9313-205721C5E1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5DC815-7AB8-4A9B-8C47-FC80498E97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9702B-D13F-44B2-A3A2-FAEA2E00F2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3A52B-3C99-40F6-B1AF-14DAD63D5A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1F0ECAE-6028-45DC-A0C4-FB5C19F952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eg"/><Relationship Id="rId7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verd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363075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2" descr="20080831_19"/>
          <p:cNvPicPr>
            <a:picLocks noChangeAspect="1" noChangeArrowheads="1"/>
          </p:cNvPicPr>
          <p:nvPr/>
        </p:nvPicPr>
        <p:blipFill>
          <a:blip r:embed="rId4" cstate="print">
            <a:lum bright="-12000"/>
            <a:grayscl/>
          </a:blip>
          <a:srcRect/>
          <a:stretch>
            <a:fillRect/>
          </a:stretch>
        </p:blipFill>
        <p:spPr bwMode="auto">
          <a:xfrm>
            <a:off x="3581400" y="1524000"/>
            <a:ext cx="4267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9"/>
          <p:cNvSpPr txBox="1">
            <a:spLocks noChangeArrowheads="1"/>
          </p:cNvSpPr>
          <p:nvPr/>
        </p:nvSpPr>
        <p:spPr bwMode="auto">
          <a:xfrm>
            <a:off x="4267200" y="3733800"/>
            <a:ext cx="29924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363C2A"/>
                </a:solidFill>
                <a:latin typeface="Canterbury Sans Swash RR" pitchFamily="2" charset="0"/>
              </a:rPr>
              <a:t>Alberto Angel Montoya</a:t>
            </a:r>
          </a:p>
        </p:txBody>
      </p:sp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4648200" y="2438400"/>
            <a:ext cx="24095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363C2A"/>
                </a:solidFill>
                <a:latin typeface="Canterbury Sans Swash RR" pitchFamily="2" charset="0"/>
              </a:rPr>
              <a:t>La </a:t>
            </a:r>
            <a:r>
              <a:rPr lang="en-US" sz="4000" b="1" dirty="0" err="1">
                <a:solidFill>
                  <a:srgbClr val="363C2A"/>
                </a:solidFill>
                <a:latin typeface="Canterbury Sans Swash RR" pitchFamily="2" charset="0"/>
              </a:rPr>
              <a:t>voz</a:t>
            </a:r>
            <a:r>
              <a:rPr lang="en-US" sz="4000" b="1" dirty="0">
                <a:solidFill>
                  <a:srgbClr val="363C2A"/>
                </a:solidFill>
                <a:latin typeface="Canterbury Sans Swash RR" pitchFamily="2" charset="0"/>
              </a:rPr>
              <a:t> apenas</a:t>
            </a:r>
          </a:p>
        </p:txBody>
      </p:sp>
      <p:pic>
        <p:nvPicPr>
          <p:cNvPr id="2054" name="10 Imagen" descr="anna.br_sexy.106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81200"/>
            <a:ext cx="3429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7391400" y="6248400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63C2A"/>
                </a:solidFill>
                <a:latin typeface="Gabriola" pitchFamily="82" charset="0"/>
              </a:rPr>
              <a:t>Pase </a:t>
            </a:r>
            <a:r>
              <a:rPr lang="en-US" sz="2000" dirty="0" err="1" smtClean="0">
                <a:solidFill>
                  <a:srgbClr val="363C2A"/>
                </a:solidFill>
                <a:latin typeface="Gabriola" pitchFamily="82" charset="0"/>
              </a:rPr>
              <a:t>automatico</a:t>
            </a:r>
            <a:endParaRPr lang="es-UY" sz="2000" dirty="0">
              <a:solidFill>
                <a:srgbClr val="363C2A"/>
              </a:solidFill>
              <a:latin typeface="Gabriola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038600" y="5181600"/>
            <a:ext cx="3180422" cy="4078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50" dirty="0" smtClean="0">
                <a:solidFill>
                  <a:srgbClr val="363C2A"/>
                </a:solidFill>
                <a:latin typeface="Canterbury Sans Swash RR"/>
              </a:rPr>
              <a:t>Audio – </a:t>
            </a:r>
            <a:r>
              <a:rPr lang="en-US" sz="2050" dirty="0" err="1" smtClean="0">
                <a:solidFill>
                  <a:srgbClr val="363C2A"/>
                </a:solidFill>
                <a:latin typeface="Canterbury Sans Swash RR"/>
              </a:rPr>
              <a:t>Recuerdos</a:t>
            </a:r>
            <a:r>
              <a:rPr lang="en-US" sz="2050" dirty="0" smtClean="0">
                <a:solidFill>
                  <a:srgbClr val="363C2A"/>
                </a:solidFill>
                <a:latin typeface="Canterbury Sans Swash RR"/>
              </a:rPr>
              <a:t> de la Alhambra</a:t>
            </a:r>
            <a:endParaRPr lang="es-UY" sz="2050" dirty="0">
              <a:solidFill>
                <a:srgbClr val="363C2A"/>
              </a:solidFill>
              <a:latin typeface="Canterbury Sans Swash RR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648200" y="5562600"/>
            <a:ext cx="1870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363C2A"/>
                </a:solidFill>
                <a:latin typeface="Canterbury Sans Swash RR"/>
              </a:rPr>
              <a:t>Nana </a:t>
            </a:r>
            <a:r>
              <a:rPr lang="en-US" sz="2400" dirty="0" err="1" smtClean="0">
                <a:solidFill>
                  <a:srgbClr val="363C2A"/>
                </a:solidFill>
                <a:latin typeface="Canterbury Sans Swash RR"/>
              </a:rPr>
              <a:t>Mouskouri</a:t>
            </a:r>
            <a:endParaRPr lang="es-UY" sz="2400" dirty="0">
              <a:solidFill>
                <a:srgbClr val="363C2A"/>
              </a:solidFill>
              <a:latin typeface="Canterbury Sans Swash RR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28600" y="5029200"/>
            <a:ext cx="965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63C2A"/>
                </a:solidFill>
                <a:latin typeface="Canterbury Sans Swash RR"/>
              </a:rPr>
              <a:t>Anna. Br.</a:t>
            </a:r>
            <a:endParaRPr lang="es-UY" dirty="0">
              <a:solidFill>
                <a:srgbClr val="363C2A"/>
              </a:solidFill>
              <a:latin typeface="Canterbury Sans Swash RR"/>
            </a:endParaRPr>
          </a:p>
        </p:txBody>
      </p:sp>
      <p:sp>
        <p:nvSpPr>
          <p:cNvPr id="5126" name="Rectangle 6" descr="verdes"/>
          <p:cNvSpPr>
            <a:spLocks noChangeArrowheads="1"/>
          </p:cNvSpPr>
          <p:nvPr/>
        </p:nvSpPr>
        <p:spPr bwMode="auto">
          <a:xfrm>
            <a:off x="0" y="-381000"/>
            <a:ext cx="9448800" cy="7239000"/>
          </a:xfrm>
          <a:prstGeom prst="rect">
            <a:avLst/>
          </a:prstGeom>
          <a:blipFill dpi="0" rotWithShape="1">
            <a:blip r:embed="rId3" cstate="print">
              <a:lum bright="-6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Tm="14000">
    <p:sndAc>
      <p:stSnd>
        <p:snd r:embed="rId2" name="NANA_MOUSKOURI___Recuerdos_de_la_Alhamb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1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4" descr="verde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9363075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3505200" y="4800600"/>
            <a:ext cx="20685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Yo me he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quedado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con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voz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esa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mujer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-la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voz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apenas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-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como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se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quedan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los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marinos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oyendo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el mar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desde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tierra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3129" name="Text Box 57"/>
          <p:cNvSpPr txBox="1">
            <a:spLocks noChangeArrowheads="1"/>
          </p:cNvSpPr>
          <p:nvPr/>
        </p:nvSpPr>
        <p:spPr bwMode="auto">
          <a:xfrm>
            <a:off x="5943600" y="4800600"/>
            <a:ext cx="19240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sin embargo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yo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algún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día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pude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ceñir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fragil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hembra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así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ganar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en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dulce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viaje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costa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azul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sus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ojeras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3131" name="Text Box 59"/>
          <p:cNvSpPr txBox="1">
            <a:spLocks noChangeArrowheads="1"/>
          </p:cNvSpPr>
          <p:nvPr/>
        </p:nvSpPr>
        <p:spPr bwMode="auto">
          <a:xfrm>
            <a:off x="4800600" y="5638800"/>
            <a:ext cx="21494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beber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pude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entre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sus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manos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el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agua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amarga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penas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por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sólo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hundir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entre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sus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senos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mi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ansia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onda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y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sirena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3078" name="Picture 69" descr="Imagen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1600200"/>
            <a:ext cx="3962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47" name="Text Box 75"/>
          <p:cNvSpPr txBox="1">
            <a:spLocks noChangeArrowheads="1"/>
          </p:cNvSpPr>
          <p:nvPr/>
        </p:nvSpPr>
        <p:spPr bwMode="auto">
          <a:xfrm>
            <a:off x="3505200" y="4800600"/>
            <a:ext cx="212590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Yo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amé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mujeres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como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islas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entre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amplios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lechos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marea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donde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los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linos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alzaba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gozo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entrega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.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endParaRPr lang="en-US" sz="1200" i="1" dirty="0">
              <a:solidFill>
                <a:srgbClr val="1F2218"/>
              </a:solidFill>
              <a:latin typeface="Cambria" pitchFamily="18" charset="0"/>
            </a:endParaRPr>
          </a:p>
        </p:txBody>
      </p:sp>
      <p:pic>
        <p:nvPicPr>
          <p:cNvPr id="3152" name="Picture 80" descr="Imagen1copy  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1600200"/>
            <a:ext cx="3962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8" name="Picture 86" descr="Imagen1copy  so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1600200"/>
            <a:ext cx="3962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0" name="Text Box 88"/>
          <p:cNvSpPr txBox="1">
            <a:spLocks noChangeArrowheads="1"/>
          </p:cNvSpPr>
          <p:nvPr/>
        </p:nvSpPr>
        <p:spPr bwMode="auto">
          <a:xfrm>
            <a:off x="6019800" y="4800600"/>
            <a:ext cx="21188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vi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penínsulas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brazos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;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playa al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amor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beso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abierta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para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llevar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labio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lento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hasta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una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rada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sorpresa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3162" name="Text Box 90"/>
          <p:cNvSpPr txBox="1">
            <a:spLocks noChangeArrowheads="1"/>
          </p:cNvSpPr>
          <p:nvPr/>
        </p:nvSpPr>
        <p:spPr bwMode="auto">
          <a:xfrm>
            <a:off x="4724400" y="5715000"/>
            <a:ext cx="2340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hallé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cóncavas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marismas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-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que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son lo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mismo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alga y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guedeja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-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hacia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ellas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iba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pasión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como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hacia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norte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la vela.</a:t>
            </a:r>
          </a:p>
        </p:txBody>
      </p:sp>
      <p:sp>
        <p:nvSpPr>
          <p:cNvPr id="3163" name="Text Box 91"/>
          <p:cNvSpPr txBox="1">
            <a:spLocks noChangeArrowheads="1"/>
          </p:cNvSpPr>
          <p:nvPr/>
        </p:nvSpPr>
        <p:spPr bwMode="auto">
          <a:xfrm>
            <a:off x="3733800" y="4800600"/>
            <a:ext cx="172265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Pero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voz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esa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mujer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era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única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sirena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para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el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oído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turbulento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en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las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sensuales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odiseas</a:t>
            </a:r>
            <a:r>
              <a:rPr lang="en-US" sz="1200" i="1" dirty="0">
                <a:solidFill>
                  <a:srgbClr val="363C2A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3164" name="Picture 92" descr="Imagen1copy  solfar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1600200"/>
            <a:ext cx="3962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5" name="Text Box 93"/>
          <p:cNvSpPr txBox="1">
            <a:spLocks noChangeArrowheads="1"/>
          </p:cNvSpPr>
          <p:nvPr/>
        </p:nvSpPr>
        <p:spPr bwMode="auto">
          <a:xfrm>
            <a:off x="5791200" y="4800600"/>
            <a:ext cx="207377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me he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quedado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con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voz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de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esa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mujer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-la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voz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apenas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-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como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se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quedan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los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marinos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oyendo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el mar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desde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la arena</a:t>
            </a:r>
            <a:r>
              <a:rPr lang="en-US" sz="1200" i="1" dirty="0">
                <a:solidFill>
                  <a:srgbClr val="363C2A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3166" name="Text Box 94"/>
          <p:cNvSpPr txBox="1">
            <a:spLocks noChangeArrowheads="1"/>
          </p:cNvSpPr>
          <p:nvPr/>
        </p:nvSpPr>
        <p:spPr bwMode="auto">
          <a:xfrm>
            <a:off x="4724400" y="5638800"/>
            <a:ext cx="251568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Cuán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tristes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son los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marineros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/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que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ansiaron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muerte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en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tormenta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y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junto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al mar, un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cualquier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día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,</a:t>
            </a:r>
            <a:br>
              <a:rPr lang="en-US" sz="1200" i="1" dirty="0">
                <a:solidFill>
                  <a:srgbClr val="1F2218"/>
                </a:solidFill>
                <a:latin typeface="Cambria" pitchFamily="18" charset="0"/>
              </a:rPr>
            </a:b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muerte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encuentran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 en la </a:t>
            </a:r>
            <a:r>
              <a:rPr lang="en-US" sz="1200" i="1" dirty="0" err="1">
                <a:solidFill>
                  <a:srgbClr val="1F2218"/>
                </a:solidFill>
                <a:latin typeface="Cambria" pitchFamily="18" charset="0"/>
              </a:rPr>
              <a:t>tierra</a:t>
            </a:r>
            <a:r>
              <a:rPr lang="en-US" sz="1200" i="1" dirty="0">
                <a:solidFill>
                  <a:srgbClr val="1F2218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3088" name="Picture 95" descr="20080831_19"/>
          <p:cNvPicPr>
            <a:picLocks noChangeAspect="1" noChangeArrowheads="1"/>
          </p:cNvPicPr>
          <p:nvPr/>
        </p:nvPicPr>
        <p:blipFill>
          <a:blip r:embed="rId7" cstate="print">
            <a:lum bright="-12000"/>
            <a:grayscl/>
          </a:blip>
          <a:srcRect/>
          <a:stretch>
            <a:fillRect/>
          </a:stretch>
        </p:blipFill>
        <p:spPr bwMode="auto">
          <a:xfrm>
            <a:off x="3581400" y="1447800"/>
            <a:ext cx="4267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8" name="Text Box 96"/>
          <p:cNvSpPr txBox="1">
            <a:spLocks noChangeArrowheads="1"/>
          </p:cNvSpPr>
          <p:nvPr/>
        </p:nvSpPr>
        <p:spPr bwMode="auto">
          <a:xfrm>
            <a:off x="4495800" y="4800600"/>
            <a:ext cx="2526141" cy="60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340" b="1" i="1" dirty="0">
                <a:solidFill>
                  <a:srgbClr val="1F2218"/>
                </a:solidFill>
                <a:latin typeface="Canterbury Sans Swash RR" pitchFamily="2" charset="0"/>
              </a:rPr>
              <a:t>Difundiendo </a:t>
            </a:r>
            <a:r>
              <a:rPr lang="en-US" sz="3340" b="1" i="1" dirty="0" err="1" smtClean="0">
                <a:solidFill>
                  <a:srgbClr val="1F2218"/>
                </a:solidFill>
                <a:latin typeface="Canterbury Sans Swash RR" pitchFamily="2" charset="0"/>
              </a:rPr>
              <a:t>poesia</a:t>
            </a:r>
            <a:endParaRPr lang="en-US" sz="3340" b="1" i="1" dirty="0">
              <a:solidFill>
                <a:srgbClr val="1F2218"/>
              </a:solidFill>
              <a:latin typeface="Canterbury Sans Swash RR" pitchFamily="2" charset="0"/>
            </a:endParaRPr>
          </a:p>
        </p:txBody>
      </p:sp>
      <p:sp>
        <p:nvSpPr>
          <p:cNvPr id="3169" name="Text Box 97"/>
          <p:cNvSpPr txBox="1">
            <a:spLocks noChangeArrowheads="1"/>
          </p:cNvSpPr>
          <p:nvPr/>
        </p:nvSpPr>
        <p:spPr bwMode="auto">
          <a:xfrm>
            <a:off x="4495800" y="5638800"/>
            <a:ext cx="295786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rgbClr val="1F2218"/>
                </a:solidFill>
                <a:latin typeface="Fiolex Girls" pitchFamily="34" charset="0"/>
              </a:rPr>
              <a:t>inesgaret@gmail.com</a:t>
            </a:r>
          </a:p>
        </p:txBody>
      </p:sp>
      <p:sp>
        <p:nvSpPr>
          <p:cNvPr id="3092" name="Text Box 105"/>
          <p:cNvSpPr txBox="1">
            <a:spLocks noChangeArrowheads="1"/>
          </p:cNvSpPr>
          <p:nvPr/>
        </p:nvSpPr>
        <p:spPr bwMode="auto">
          <a:xfrm>
            <a:off x="5546725" y="5522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pic>
        <p:nvPicPr>
          <p:cNvPr id="3093" name="29 Imagen" descr="anna.br_sexy.1062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981200"/>
            <a:ext cx="3429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1" name="Picture 99" descr="verdes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-22860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990600" y="990600"/>
            <a:ext cx="74197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400" i="1" dirty="0" smtClean="0">
                <a:latin typeface="Cambria" pitchFamily="18" charset="0"/>
              </a:rPr>
              <a:t>Alberto Ángel Montoya ocupa, </a:t>
            </a:r>
            <a:r>
              <a:rPr lang="es-UY" sz="1400" i="1" dirty="0" smtClean="0">
                <a:latin typeface="Cambria" pitchFamily="18" charset="0"/>
              </a:rPr>
              <a:t>tal </a:t>
            </a:r>
            <a:r>
              <a:rPr lang="es-UY" sz="1400" i="1" dirty="0" smtClean="0">
                <a:latin typeface="Cambria" pitchFamily="18" charset="0"/>
              </a:rPr>
              <a:t>vez como el más logrado de los poetas galanes, un lugar destacado </a:t>
            </a:r>
            <a:r>
              <a:rPr lang="es-UY" sz="1400" i="1" dirty="0" smtClean="0">
                <a:latin typeface="Cambria" pitchFamily="18" charset="0"/>
              </a:rPr>
              <a:t>en </a:t>
            </a:r>
            <a:r>
              <a:rPr lang="es-UY" sz="1400" i="1" dirty="0" smtClean="0">
                <a:latin typeface="Cambria" pitchFamily="18" charset="0"/>
              </a:rPr>
              <a:t>la historia literaria colombiana</a:t>
            </a:r>
            <a:r>
              <a:rPr lang="es-UY" sz="1400" i="1" dirty="0" smtClean="0">
                <a:latin typeface="Cambria" pitchFamily="18" charset="0"/>
              </a:rPr>
              <a:t>.</a:t>
            </a:r>
          </a:p>
          <a:p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 </a:t>
            </a:r>
            <a:r>
              <a:rPr lang="es-UY" sz="1400" i="1" dirty="0" smtClean="0">
                <a:latin typeface="Cambria" pitchFamily="18" charset="0"/>
              </a:rPr>
              <a:t>Cultor de un tono romántico trabajado e</a:t>
            </a:r>
            <a:r>
              <a:rPr lang="es-UY" sz="1400" i="1" dirty="0" smtClean="0">
                <a:latin typeface="Cambria" pitchFamily="18" charset="0"/>
              </a:rPr>
              <a:t>n </a:t>
            </a:r>
            <a:r>
              <a:rPr lang="es-UY" sz="1400" i="1" dirty="0" smtClean="0">
                <a:latin typeface="Cambria" pitchFamily="18" charset="0"/>
              </a:rPr>
              <a:t>sonetos magistrales y miembro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del </a:t>
            </a:r>
            <a:r>
              <a:rPr lang="es-UY" sz="1400" i="1" dirty="0" smtClean="0">
                <a:latin typeface="Cambria" pitchFamily="18" charset="0"/>
              </a:rPr>
              <a:t>grupo de “</a:t>
            </a:r>
            <a:r>
              <a:rPr lang="es-UY" sz="1400" i="1" dirty="0" err="1" smtClean="0">
                <a:latin typeface="Cambria" pitchFamily="18" charset="0"/>
              </a:rPr>
              <a:t>losnuevos</a:t>
            </a:r>
            <a:r>
              <a:rPr lang="es-UY" sz="1400" i="1" dirty="0" smtClean="0">
                <a:latin typeface="Cambria" pitchFamily="18" charset="0"/>
              </a:rPr>
              <a:t>”,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este </a:t>
            </a:r>
            <a:r>
              <a:rPr lang="es-UY" sz="1400" i="1" dirty="0" smtClean="0">
                <a:latin typeface="Cambria" pitchFamily="18" charset="0"/>
              </a:rPr>
              <a:t>poeta bogotano que abordó en su obra la muerte y el mundo de las vanidades,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mereció </a:t>
            </a:r>
            <a:r>
              <a:rPr lang="es-UY" sz="1400" i="1" dirty="0" smtClean="0">
                <a:latin typeface="Cambria" pitchFamily="18" charset="0"/>
              </a:rPr>
              <a:t>el calificativo de Maestro del soneto galante por poseer la agudeza del artista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en </a:t>
            </a:r>
            <a:r>
              <a:rPr lang="es-UY" sz="1400" i="1" dirty="0" smtClean="0">
                <a:latin typeface="Cambria" pitchFamily="18" charset="0"/>
              </a:rPr>
              <a:t>el odio, la vista, el tacto, el olfato y el gusto.</a:t>
            </a:r>
          </a:p>
          <a:p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Su </a:t>
            </a:r>
            <a:r>
              <a:rPr lang="es-UY" sz="1400" i="1" dirty="0" smtClean="0">
                <a:latin typeface="Cambria" pitchFamily="18" charset="0"/>
              </a:rPr>
              <a:t>vida bien puede dividirse en dos partes: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durante </a:t>
            </a:r>
            <a:r>
              <a:rPr lang="es-UY" sz="1400" i="1" dirty="0" smtClean="0">
                <a:latin typeface="Cambria" pitchFamily="18" charset="0"/>
              </a:rPr>
              <a:t>la primera, quizás como presagio de la </a:t>
            </a:r>
            <a:r>
              <a:rPr lang="es-UY" sz="1400" i="1" dirty="0" err="1" smtClean="0">
                <a:latin typeface="Cambria" pitchFamily="18" charset="0"/>
              </a:rPr>
              <a:t>segunda,se</a:t>
            </a:r>
            <a:r>
              <a:rPr lang="es-UY" sz="1400" i="1" dirty="0" smtClean="0">
                <a:latin typeface="Cambria" pitchFamily="18" charset="0"/>
              </a:rPr>
              <a:t> </a:t>
            </a:r>
            <a:r>
              <a:rPr lang="es-UY" sz="1400" i="1" dirty="0" smtClean="0">
                <a:latin typeface="Cambria" pitchFamily="18" charset="0"/>
              </a:rPr>
              <a:t>entregó con voraz </a:t>
            </a:r>
            <a:r>
              <a:rPr lang="es-UY" sz="1400" i="1" dirty="0" smtClean="0">
                <a:latin typeface="Cambria" pitchFamily="18" charset="0"/>
              </a:rPr>
              <a:t>desenfreno</a:t>
            </a:r>
          </a:p>
          <a:p>
            <a:r>
              <a:rPr lang="es-UY" sz="1400" i="1" dirty="0" smtClean="0">
                <a:latin typeface="Cambria" pitchFamily="18" charset="0"/>
              </a:rPr>
              <a:t> </a:t>
            </a:r>
            <a:r>
              <a:rPr lang="es-UY" sz="1400" i="1" dirty="0" smtClean="0">
                <a:latin typeface="Cambria" pitchFamily="18" charset="0"/>
              </a:rPr>
              <a:t>al conocimiento de los seres y de las </a:t>
            </a:r>
            <a:r>
              <a:rPr lang="es-UY" sz="1400" i="1" dirty="0" smtClean="0">
                <a:latin typeface="Cambria" pitchFamily="18" charset="0"/>
              </a:rPr>
              <a:t>cosas </a:t>
            </a:r>
            <a:r>
              <a:rPr lang="es-UY" sz="1400" i="1" dirty="0" smtClean="0">
                <a:latin typeface="Cambria" pitchFamily="18" charset="0"/>
              </a:rPr>
              <a:t>a través de sus sentidos</a:t>
            </a:r>
            <a:r>
              <a:rPr lang="es-UY" sz="1400" i="1" dirty="0" smtClean="0">
                <a:latin typeface="Cambria" pitchFamily="18" charset="0"/>
              </a:rPr>
              <a:t>;</a:t>
            </a:r>
          </a:p>
          <a:p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 </a:t>
            </a:r>
            <a:r>
              <a:rPr lang="es-UY" sz="1400" i="1" dirty="0" smtClean="0">
                <a:latin typeface="Cambria" pitchFamily="18" charset="0"/>
              </a:rPr>
              <a:t>durante la segunda, </a:t>
            </a:r>
            <a:r>
              <a:rPr lang="es-UY" sz="1400" i="1" dirty="0" smtClean="0">
                <a:latin typeface="Cambria" pitchFamily="18" charset="0"/>
              </a:rPr>
              <a:t>marcada </a:t>
            </a:r>
            <a:r>
              <a:rPr lang="es-UY" sz="1400" i="1" dirty="0" smtClean="0">
                <a:latin typeface="Cambria" pitchFamily="18" charset="0"/>
              </a:rPr>
              <a:t>trágicamente por la ceguera, vivió una existencia </a:t>
            </a:r>
            <a:r>
              <a:rPr lang="es-UY" sz="1400" i="1" dirty="0" smtClean="0">
                <a:latin typeface="Cambria" pitchFamily="18" charset="0"/>
              </a:rPr>
              <a:t>pasiva</a:t>
            </a:r>
          </a:p>
          <a:p>
            <a:r>
              <a:rPr lang="es-UY" sz="1400" i="1" dirty="0" smtClean="0">
                <a:latin typeface="Cambria" pitchFamily="18" charset="0"/>
              </a:rPr>
              <a:t> </a:t>
            </a:r>
            <a:r>
              <a:rPr lang="es-UY" sz="1400" i="1" dirty="0" smtClean="0">
                <a:latin typeface="Cambria" pitchFamily="18" charset="0"/>
              </a:rPr>
              <a:t>únicamente alumbrada </a:t>
            </a:r>
            <a:r>
              <a:rPr lang="es-UY" sz="1400" i="1" dirty="0" smtClean="0">
                <a:latin typeface="Cambria" pitchFamily="18" charset="0"/>
              </a:rPr>
              <a:t>por el fuego inextinguible de los recuerdos del pasado,</a:t>
            </a:r>
          </a:p>
          <a:p>
            <a:r>
              <a:rPr lang="es-UY" sz="1400" i="1" dirty="0" smtClean="0">
                <a:latin typeface="Cambria" pitchFamily="18" charset="0"/>
              </a:rPr>
              <a:t> materia prima de creación hasta </a:t>
            </a:r>
            <a:r>
              <a:rPr lang="es-UY" sz="1400" i="1" dirty="0" smtClean="0">
                <a:latin typeface="Cambria" pitchFamily="18" charset="0"/>
              </a:rPr>
              <a:t>el día de su muerte acaecida el 20 de noviembre de </a:t>
            </a:r>
            <a:r>
              <a:rPr lang="es-UY" sz="1400" i="1" dirty="0" smtClean="0">
                <a:latin typeface="Cambria" pitchFamily="18" charset="0"/>
              </a:rPr>
              <a:t>1970</a:t>
            </a:r>
            <a:r>
              <a:rPr lang="es-UY" sz="1400" i="1" dirty="0" smtClean="0">
                <a:latin typeface="Cambria" pitchFamily="18" charset="0"/>
              </a:rPr>
              <a:t>.</a:t>
            </a:r>
            <a:endParaRPr lang="es-UY" sz="1400" i="1" dirty="0">
              <a:latin typeface="Cambria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895600" y="457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276600" y="304800"/>
            <a:ext cx="1919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>
                <a:solidFill>
                  <a:srgbClr val="363C2A"/>
                </a:solidFill>
                <a:latin typeface="Candara" pitchFamily="34" charset="0"/>
              </a:rPr>
              <a:t>Reseña biográfica</a:t>
            </a:r>
            <a:endParaRPr lang="es-UY" dirty="0">
              <a:solidFill>
                <a:srgbClr val="363C2A"/>
              </a:solidFill>
              <a:latin typeface="Candara" pitchFamily="34" charset="0"/>
            </a:endParaRPr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8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000"/>
                            </p:stCondLst>
                            <p:childTnLst>
                              <p:par>
                                <p:cTn id="44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9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2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1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3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1500"/>
                            </p:stCondLst>
                            <p:childTnLst>
                              <p:par>
                                <p:cTn id="8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3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6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8" grpId="0"/>
      <p:bldP spid="3128" grpId="1"/>
      <p:bldP spid="3129" grpId="0"/>
      <p:bldP spid="3129" grpId="1"/>
      <p:bldP spid="3131" grpId="0"/>
      <p:bldP spid="3131" grpId="1"/>
      <p:bldP spid="3147" grpId="0"/>
      <p:bldP spid="3147" grpId="1"/>
      <p:bldP spid="3160" grpId="0"/>
      <p:bldP spid="3160" grpId="1"/>
      <p:bldP spid="3162" grpId="0"/>
      <p:bldP spid="3162" grpId="1"/>
      <p:bldP spid="3163" grpId="0"/>
      <p:bldP spid="3163" grpId="1"/>
      <p:bldP spid="3165" grpId="0"/>
      <p:bldP spid="3165" grpId="1"/>
      <p:bldP spid="3166" grpId="0"/>
      <p:bldP spid="3166" grpId="1"/>
      <p:bldP spid="3168" grpId="0"/>
      <p:bldP spid="3169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271</Words>
  <Application>Microsoft Office PowerPoint</Application>
  <PresentationFormat>Presentación en pantalla (4:3)</PresentationFormat>
  <Paragraphs>35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1" baseType="lpstr">
      <vt:lpstr>Arial</vt:lpstr>
      <vt:lpstr>Canterbury Sans Swash RR</vt:lpstr>
      <vt:lpstr>Gabriola</vt:lpstr>
      <vt:lpstr>Cambria</vt:lpstr>
      <vt:lpstr>Fiolex Girls</vt:lpstr>
      <vt:lpstr>Candara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83</cp:revision>
  <dcterms:created xsi:type="dcterms:W3CDTF">2011-02-23T11:48:23Z</dcterms:created>
  <dcterms:modified xsi:type="dcterms:W3CDTF">2017-08-06T14:41:14Z</dcterms:modified>
</cp:coreProperties>
</file>