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Bodoni MT" pitchFamily="18" charset="0"/>
      <p:regular r:id="rId9"/>
      <p:bold r:id="rId10"/>
      <p:italic r:id="rId11"/>
      <p:boldItalic r:id="rId12"/>
    </p:embeddedFont>
    <p:embeddedFont>
      <p:font typeface="Cambria" pitchFamily="18" charset="0"/>
      <p:regular r:id="rId13"/>
      <p:bold r:id="rId14"/>
      <p:italic r:id="rId15"/>
      <p:boldItalic r:id="rId16"/>
    </p:embeddedFont>
    <p:embeddedFont>
      <p:font typeface="Fiolex Girls" pitchFamily="34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OiBkNwAQhqFz+8CB16+SQ==" hashData="RNVI6BAO3qUgdQcRz/fybbu6q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5B09"/>
    <a:srgbClr val="B06512"/>
    <a:srgbClr val="3232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457EB-B03C-4F73-8944-586397DCE8CA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9F2BB-27AD-41AD-A055-46D633BDECE8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29F2BB-27AD-41AD-A055-46D633BDECE8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232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1D6CA-793E-4F5A-A682-75F285BA51E0}" type="datetimeFigureOut">
              <a:rPr lang="es-UY" smtClean="0"/>
              <a:pPr/>
              <a:t>01/05/2019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1A5C8-D5EF-45C3-9D54-50D202A01F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Imagen4m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572000" y="198884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UY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123728" y="5517232"/>
            <a:ext cx="268855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doni MT" pitchFamily="18" charset="0"/>
              </a:rPr>
              <a:t>La casada </a:t>
            </a:r>
            <a:r>
              <a:rPr lang="en-US" sz="30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doni MT" pitchFamily="18" charset="0"/>
              </a:rPr>
              <a:t>infiel</a:t>
            </a:r>
            <a:endParaRPr lang="es-UY" sz="3000" i="1" dirty="0">
              <a:solidFill>
                <a:schemeClr val="tx1">
                  <a:lumMod val="85000"/>
                  <a:lumOff val="15000"/>
                </a:schemeClr>
              </a:solidFill>
              <a:latin typeface="Bodoni MT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83568" y="6488668"/>
            <a:ext cx="2206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doni MT" pitchFamily="18" charset="0"/>
              </a:rPr>
              <a:t>Federico García Lorca</a:t>
            </a:r>
            <a:endParaRPr lang="es-UY" i="1" dirty="0">
              <a:solidFill>
                <a:schemeClr val="tx1">
                  <a:lumMod val="85000"/>
                  <a:lumOff val="15000"/>
                </a:schemeClr>
              </a:solidFill>
              <a:latin typeface="Bodoni MT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339752" y="4941168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automatico</a:t>
            </a:r>
            <a:endParaRPr lang="es-UY" sz="1400" i="1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26" name="25 Imagen" descr="Imagen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1547664" y="5301208"/>
            <a:ext cx="1937005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Y que yo me la llevé al río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creyendo que era mozuela,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err="1" smtClean="0">
                <a:latin typeface="Cambria" pitchFamily="18" charset="0"/>
              </a:rPr>
              <a:t>peró</a:t>
            </a:r>
            <a:r>
              <a:rPr lang="es-ES" sz="1240" i="1" dirty="0" smtClean="0">
                <a:latin typeface="Cambria" pitchFamily="18" charset="0"/>
              </a:rPr>
              <a:t> tenía marido.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547664" y="5949280"/>
            <a:ext cx="1821589" cy="47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Fue la noche de Santiago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 casi por compromiso.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491880" y="5301208"/>
            <a:ext cx="1970219" cy="47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Se apagaron los faroles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 se encendieron los grillos.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419872" y="5733256"/>
            <a:ext cx="1973810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En las últimas esquinas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toqué sus pechos dormidos,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 se me abrieron de pronto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como ramos de </a:t>
            </a:r>
            <a:r>
              <a:rPr lang="es-ES" sz="1240" i="1" dirty="0" err="1" smtClean="0">
                <a:latin typeface="Cambria" pitchFamily="18" charset="0"/>
              </a:rPr>
              <a:t>jacintos</a:t>
            </a:r>
            <a:r>
              <a:rPr lang="es-ES" sz="1240" i="1" dirty="0" smtClean="0">
                <a:latin typeface="Cambria" pitchFamily="18" charset="0"/>
              </a:rPr>
              <a:t>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1547664" y="5301208"/>
            <a:ext cx="1932580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El almidón de su enagua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me sonaba en el oído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como una pieza de seda,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rasgada por diez cuchillos.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491880" y="5301208"/>
            <a:ext cx="2038058" cy="1132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Sin luz de plata en sus copas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los árboles han crecido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 un horizonte de perros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ladra muy lejos del río.</a:t>
            </a:r>
            <a:endParaRPr lang="en-CA" sz="1240" i="1" dirty="0" smtClean="0">
              <a:latin typeface="Cambria" pitchFamily="18" charset="0"/>
            </a:endParaRPr>
          </a:p>
          <a:p>
            <a:endParaRPr lang="es-UY" dirty="0"/>
          </a:p>
        </p:txBody>
      </p:sp>
      <p:pic>
        <p:nvPicPr>
          <p:cNvPr id="22" name="21 Imagen" descr="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1547664" y="5301208"/>
            <a:ext cx="1910779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Pasadas las zarzamoras, 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los juncos y los espinos,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bajo su mata de pelo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hice un hoyo sobre el limo.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491880" y="5301208"/>
            <a:ext cx="1951112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Yo me quité la corbata.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ella se quitó el vestido.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Yo el cinturón con revólver,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ella, sus cuatro corpiños.</a:t>
            </a:r>
            <a:endParaRPr lang="en-CA" sz="1240" i="1" dirty="0">
              <a:latin typeface="Cambria" pitchFamily="18" charset="0"/>
            </a:endParaRPr>
          </a:p>
        </p:txBody>
      </p:sp>
      <p:pic>
        <p:nvPicPr>
          <p:cNvPr id="25" name="24 Imagen" descr="Imagen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35" name="34 CuadroTexto"/>
          <p:cNvSpPr txBox="1"/>
          <p:nvPr/>
        </p:nvSpPr>
        <p:spPr>
          <a:xfrm>
            <a:off x="1619672" y="5373216"/>
            <a:ext cx="1814279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Ni nardos ni caracolas 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tienen el cutis tan fino,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ni los cristales con luna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relumbran con ese brillo.</a:t>
            </a:r>
            <a:endParaRPr lang="en-CA" sz="1240" i="1" dirty="0">
              <a:latin typeface="Cambria" pitchFamily="18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563888" y="5373216"/>
            <a:ext cx="2034596" cy="8556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Sus muslos se me escapaban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como peces sorprendidos,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 mitad llenos de lumbre,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 mitad llenos de frío.</a:t>
            </a:r>
            <a:endParaRPr lang="en-CA" sz="1240" i="1" dirty="0">
              <a:latin typeface="Cambria" pitchFamily="18" charset="0"/>
            </a:endParaRPr>
          </a:p>
        </p:txBody>
      </p:sp>
      <p:pic>
        <p:nvPicPr>
          <p:cNvPr id="37" name="36 Imagen" descr="D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1547664" y="5301208"/>
            <a:ext cx="1977144" cy="1132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Aquella noche corrí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el mejor de los caminos,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montado en potra de nácar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sin bridas y sin estribos.</a:t>
            </a:r>
            <a:endParaRPr lang="en-CA" sz="1240" i="1" dirty="0" smtClean="0">
              <a:latin typeface="Cambria" pitchFamily="18" charset="0"/>
            </a:endParaRPr>
          </a:p>
          <a:p>
            <a:endParaRPr lang="es-UY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419872" y="5301208"/>
            <a:ext cx="200901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No quiero decir por hombre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las cosas que ella me dijo.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 luz del entendimiento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me hace ser muy comedido.</a:t>
            </a:r>
            <a:endParaRPr lang="en-CA" sz="1240" i="1" dirty="0" smtClean="0">
              <a:latin typeface="Cambria" pitchFamily="18" charset="0"/>
            </a:endParaRPr>
          </a:p>
          <a:p>
            <a:endParaRPr lang="en-CA" sz="1240" i="1" dirty="0" smtClean="0">
              <a:latin typeface="Cambria" pitchFamily="18" charset="0"/>
            </a:endParaRPr>
          </a:p>
        </p:txBody>
      </p:sp>
      <p:pic>
        <p:nvPicPr>
          <p:cNvPr id="40" name="39 Imagen" descr="Imagen1a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pic>
        <p:nvPicPr>
          <p:cNvPr id="20" name="19 Imagen" descr="FB0495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508104" y="2132856"/>
            <a:ext cx="2880320" cy="4725144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1619672" y="5373216"/>
            <a:ext cx="2451569" cy="1132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Sucia de besos y arena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yo me la llevé del río.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Con el aire se batían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las espadas de los lirios.</a:t>
            </a:r>
            <a:endParaRPr lang="en-CA" sz="1240" i="1" dirty="0" smtClean="0">
              <a:latin typeface="Cambria" pitchFamily="18" charset="0"/>
            </a:endParaRPr>
          </a:p>
          <a:p>
            <a:endParaRPr lang="es-UY" dirty="0"/>
          </a:p>
        </p:txBody>
      </p:sp>
      <p:sp>
        <p:nvSpPr>
          <p:cNvPr id="43" name="42 CuadroTexto"/>
          <p:cNvSpPr txBox="1"/>
          <p:nvPr/>
        </p:nvSpPr>
        <p:spPr>
          <a:xfrm>
            <a:off x="3491880" y="5373216"/>
            <a:ext cx="2593018" cy="1132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40" i="1" dirty="0" smtClean="0">
                <a:latin typeface="Cambria" pitchFamily="18" charset="0"/>
              </a:rPr>
              <a:t>Me porté como quien soy,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como un gitano legítimo.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La regalé un costurero</a:t>
            </a:r>
            <a:endParaRPr lang="en-CA" sz="1240" i="1" dirty="0" smtClean="0">
              <a:latin typeface="Cambria" pitchFamily="18" charset="0"/>
            </a:endParaRPr>
          </a:p>
          <a:p>
            <a:r>
              <a:rPr lang="es-ES" sz="1240" i="1" dirty="0" smtClean="0">
                <a:latin typeface="Cambria" pitchFamily="18" charset="0"/>
              </a:rPr>
              <a:t>grande, de raso pajizo.</a:t>
            </a:r>
            <a:endParaRPr lang="en-CA" sz="1240" i="1" dirty="0" smtClean="0">
              <a:latin typeface="Cambria" pitchFamily="18" charset="0"/>
            </a:endParaRPr>
          </a:p>
          <a:p>
            <a:endParaRPr lang="es-UY" dirty="0"/>
          </a:p>
        </p:txBody>
      </p:sp>
      <p:pic>
        <p:nvPicPr>
          <p:cNvPr id="44" name="43 Imagen" descr="Imagen1.jpg"/>
          <p:cNvPicPr>
            <a:picLocks noChangeAspect="1"/>
          </p:cNvPicPr>
          <p:nvPr/>
        </p:nvPicPr>
        <p:blipFill>
          <a:blip r:embed="rId12" cstate="print">
            <a:lum bright="-10000"/>
          </a:blip>
          <a:stretch>
            <a:fillRect/>
          </a:stretch>
        </p:blipFill>
        <p:spPr>
          <a:xfrm>
            <a:off x="2195736" y="2132856"/>
            <a:ext cx="2880320" cy="2736304"/>
          </a:xfrm>
          <a:prstGeom prst="rect">
            <a:avLst/>
          </a:prstGeom>
        </p:spPr>
      </p:pic>
      <p:sp>
        <p:nvSpPr>
          <p:cNvPr id="45" name="44 CuadroTexto"/>
          <p:cNvSpPr txBox="1"/>
          <p:nvPr/>
        </p:nvSpPr>
        <p:spPr>
          <a:xfrm>
            <a:off x="2627784" y="5373216"/>
            <a:ext cx="184781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50" i="1" dirty="0" smtClean="0">
                <a:latin typeface="Cambria" pitchFamily="18" charset="0"/>
              </a:rPr>
              <a:t>Y no quise enamorarme</a:t>
            </a:r>
            <a:endParaRPr lang="en-CA" sz="1250" i="1" dirty="0" smtClean="0">
              <a:latin typeface="Cambria" pitchFamily="18" charset="0"/>
            </a:endParaRPr>
          </a:p>
          <a:p>
            <a:r>
              <a:rPr lang="es-ES" sz="1250" i="1" dirty="0" smtClean="0">
                <a:latin typeface="Cambria" pitchFamily="18" charset="0"/>
              </a:rPr>
              <a:t>porque teniendo marido,</a:t>
            </a:r>
            <a:endParaRPr lang="en-CA" sz="1250" i="1" dirty="0" smtClean="0">
              <a:latin typeface="Cambria" pitchFamily="18" charset="0"/>
            </a:endParaRPr>
          </a:p>
          <a:p>
            <a:r>
              <a:rPr lang="es-ES" sz="1250" i="1" dirty="0" smtClean="0">
                <a:latin typeface="Cambria" pitchFamily="18" charset="0"/>
              </a:rPr>
              <a:t>me dijo que era mozuela</a:t>
            </a:r>
            <a:endParaRPr lang="en-CA" sz="1250" i="1" dirty="0" smtClean="0">
              <a:latin typeface="Cambria" pitchFamily="18" charset="0"/>
            </a:endParaRPr>
          </a:p>
          <a:p>
            <a:r>
              <a:rPr lang="es-ES" sz="1250" i="1" dirty="0" smtClean="0">
                <a:latin typeface="Cambria" pitchFamily="18" charset="0"/>
              </a:rPr>
              <a:t>cuando la llevaba al río...</a:t>
            </a:r>
            <a:endParaRPr lang="en-CA" sz="1250" i="1" dirty="0">
              <a:latin typeface="Cambria" pitchFamily="18" charset="0"/>
            </a:endParaRPr>
          </a:p>
        </p:txBody>
      </p:sp>
      <p:pic>
        <p:nvPicPr>
          <p:cNvPr id="39" name="38 Imagen" descr="MARCOM.png"/>
          <p:cNvPicPr>
            <a:picLocks noChangeAspect="1"/>
          </p:cNvPicPr>
          <p:nvPr/>
        </p:nvPicPr>
        <p:blipFill>
          <a:blip r:embed="rId13" cstate="print">
            <a:lum bright="-40000" contrast="40000"/>
          </a:blip>
          <a:stretch>
            <a:fillRect/>
          </a:stretch>
        </p:blipFill>
        <p:spPr>
          <a:xfrm>
            <a:off x="2051720" y="2060848"/>
            <a:ext cx="3168352" cy="2880320"/>
          </a:xfrm>
          <a:prstGeom prst="rect">
            <a:avLst/>
          </a:prstGeom>
        </p:spPr>
      </p:pic>
      <p:sp>
        <p:nvSpPr>
          <p:cNvPr id="41" name="40 CuadroTexto"/>
          <p:cNvSpPr txBox="1"/>
          <p:nvPr/>
        </p:nvSpPr>
        <p:spPr>
          <a:xfrm>
            <a:off x="467544" y="6381328"/>
            <a:ext cx="5043368" cy="269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150" i="1" dirty="0" smtClean="0">
                <a:latin typeface="Cambria" pitchFamily="18" charset="0"/>
              </a:rPr>
              <a:t>Todos los derechos de autor © pertenecen a los respectivos artistas / fotógrafos</a:t>
            </a:r>
            <a:endParaRPr lang="es-UY" sz="1150" dirty="0">
              <a:latin typeface="Cambria" pitchFamily="18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1763688" y="5445224"/>
            <a:ext cx="3166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Fiolex Girls" pitchFamily="34" charset="0"/>
              </a:rPr>
              <a:t>presentacionesines@gmail.com</a:t>
            </a:r>
            <a:endParaRPr lang="es-UY" sz="2800" dirty="0">
              <a:latin typeface="Fiolex Girls" pitchFamily="34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3131840" y="4941168"/>
            <a:ext cx="1132041" cy="273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80" i="1" dirty="0" smtClean="0">
                <a:latin typeface="Cambria" pitchFamily="18" charset="0"/>
              </a:rPr>
              <a:t>Imagenes </a:t>
            </a:r>
            <a:r>
              <a:rPr lang="en-US" sz="1180" i="1" dirty="0" err="1" smtClean="0">
                <a:latin typeface="Cambria" pitchFamily="18" charset="0"/>
              </a:rPr>
              <a:t>RoHi</a:t>
            </a:r>
            <a:endParaRPr lang="es-UY" sz="1180" i="1" dirty="0">
              <a:latin typeface="Cambria" pitchFamily="18" charset="0"/>
            </a:endParaRPr>
          </a:p>
        </p:txBody>
      </p:sp>
      <p:pic>
        <p:nvPicPr>
          <p:cNvPr id="48" name="47 Imagen" descr="Imagen4 2.jpg"/>
          <p:cNvPicPr>
            <a:picLocks noChangeAspect="1"/>
          </p:cNvPicPr>
          <p:nvPr/>
        </p:nvPicPr>
        <p:blipFill>
          <a:blip r:embed="rId14" cstate="print"/>
          <a:srcRect b="3556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Imagen4 2.jpg"/>
          <p:cNvPicPr>
            <a:picLocks noChangeAspect="1"/>
          </p:cNvPicPr>
          <p:nvPr/>
        </p:nvPicPr>
        <p:blipFill>
          <a:blip r:embed="rId14" cstate="print"/>
          <a:srcRect b="362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ERNESTO_CORTAZAR_Autumn_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0" presetClass="exit" presetSubtype="0" fill="hold" grpId="2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2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9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0"/>
                            </p:stCondLst>
                            <p:childTnLst>
                              <p:par>
                                <p:cTn id="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7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0"/>
                            </p:stCondLst>
                            <p:childTnLst>
                              <p:par>
                                <p:cTn id="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8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1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2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30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9000"/>
                            </p:stCondLst>
                            <p:childTnLst>
                              <p:par>
                                <p:cTn id="1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5000"/>
                            </p:stCondLst>
                            <p:childTnLst>
                              <p:par>
                                <p:cTn id="160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5000"/>
                            </p:stCondLst>
                            <p:childTnLst>
                              <p:par>
                                <p:cTn id="1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68000"/>
                            </p:stCondLst>
                            <p:childTnLst>
                              <p:par>
                                <p:cTn id="17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791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2"/>
      <p:bldP spid="15" grpId="3"/>
      <p:bldP spid="16" grpId="2"/>
      <p:bldP spid="16" grpId="3"/>
      <p:bldP spid="13" grpId="1"/>
      <p:bldP spid="13" grpId="2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24" grpId="0"/>
      <p:bldP spid="24" grpId="1"/>
      <p:bldP spid="38" grpId="0"/>
      <p:bldP spid="38" grpId="1"/>
      <p:bldP spid="42" grpId="0"/>
      <p:bldP spid="42" grpId="1"/>
      <p:bldP spid="43" grpId="0"/>
      <p:bldP spid="43" grpId="1"/>
      <p:bldP spid="45" grpId="0"/>
      <p:bldP spid="45" grpId="1"/>
      <p:bldP spid="41" grpId="0"/>
      <p:bldP spid="46" grpId="0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332</Words>
  <Application>Microsoft Office PowerPoint</Application>
  <PresentationFormat>Presentación en pantalla (4:3)</PresentationFormat>
  <Paragraphs>64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Bodoni MT</vt:lpstr>
      <vt:lpstr>Cambria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104</cp:revision>
  <dcterms:created xsi:type="dcterms:W3CDTF">2019-04-19T18:37:17Z</dcterms:created>
  <dcterms:modified xsi:type="dcterms:W3CDTF">2019-05-01T19:24:46Z</dcterms:modified>
</cp:coreProperties>
</file>