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62" r:id="rId2"/>
  </p:sldMasterIdLst>
  <p:sldIdLst>
    <p:sldId id="258" r:id="rId3"/>
    <p:sldId id="259" r:id="rId4"/>
    <p:sldId id="260" r:id="rId5"/>
    <p:sldId id="261" r:id="rId6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7SJdVd33clpvazsUegms8w==" hashData="k2U7bgFJ8fEfK2kxblh9MSvphP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8F836D"/>
    <a:srgbClr val="EBEBE2"/>
    <a:srgbClr val="C1B4A3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5" d="100"/>
          <a:sy n="85" d="100"/>
        </p:scale>
        <p:origin x="-686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10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4210C5-B654-4E13-AED8-854533B822A6}" type="datetimeFigureOut">
              <a:rPr lang="es-ES"/>
              <a:pPr>
                <a:defRPr/>
              </a:pPr>
              <a:t>12/03/2016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380235-B2DF-4BF3-83EA-E8D966D2B5D2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slow" advTm="132687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white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fld id="{8B9793D8-5943-4185-B811-AD879C54AFCB}" type="datetimeFigureOut">
              <a:rPr lang="es-ES"/>
              <a:pPr>
                <a:defRPr/>
              </a:pPr>
              <a:t>12/03/2016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dirty="0">
                <a:solidFill>
                  <a:prstClr val="white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white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fld id="{5C28E9E5-944A-4FCD-AB3A-8D912A3E0659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</p:sldLayoutIdLst>
  <p:transition spd="slow" advTm="132687">
    <p:fad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2.png"/><Relationship Id="rId7" Type="http://schemas.openxmlformats.org/officeDocument/2006/relationships/image" Target="../media/image7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9" Type="http://schemas.openxmlformats.org/officeDocument/2006/relationships/hyperlink" Target="mailto:stellmar@gmail.com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hyperlink" Target="mailto:stellmar@gmail.com" TargetMode="Externa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0.png"/><Relationship Id="rId10" Type="http://schemas.openxmlformats.org/officeDocument/2006/relationships/image" Target="../media/image1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3 Imagen" descr="cotemplacio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0825" y="188913"/>
            <a:ext cx="8713788" cy="6408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22 Imagen" descr="borde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95738" y="881063"/>
            <a:ext cx="5256212" cy="5976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5179"/>
            </a:avLst>
          </a:prstGeom>
          <a:solidFill>
            <a:srgbClr val="8C7D65"/>
          </a:solidFill>
          <a:ln w="76200">
            <a:solidFill>
              <a:srgbClr val="C1B4A3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prstClr val="white"/>
              </a:solidFill>
            </a:endParaRPr>
          </a:p>
        </p:txBody>
      </p:sp>
      <p:pic>
        <p:nvPicPr>
          <p:cNvPr id="23" name="22 Imagen" descr="4069-luzcristina.png"/>
          <p:cNvPicPr>
            <a:picLocks noChangeAspect="1"/>
          </p:cNvPicPr>
          <p:nvPr/>
        </p:nvPicPr>
        <p:blipFill>
          <a:blip r:embed="rId5" cstate="print"/>
          <a:srcRect b="21415"/>
          <a:stretch>
            <a:fillRect/>
          </a:stretch>
        </p:blipFill>
        <p:spPr>
          <a:xfrm>
            <a:off x="971550" y="0"/>
            <a:ext cx="4608513" cy="5184775"/>
          </a:xfrm>
          <a:prstGeom prst="rect">
            <a:avLst/>
          </a:prstGeom>
          <a:effectLst>
            <a:outerShdw blurRad="50800" dist="63500" dir="18900000" algn="bl" rotWithShape="0">
              <a:prstClr val="black">
                <a:alpha val="40000"/>
              </a:prstClr>
            </a:outerShdw>
          </a:effectLst>
        </p:spPr>
      </p:pic>
      <p:sp>
        <p:nvSpPr>
          <p:cNvPr id="41" name="40 Marco"/>
          <p:cNvSpPr/>
          <p:nvPr/>
        </p:nvSpPr>
        <p:spPr>
          <a:xfrm>
            <a:off x="107504" y="116632"/>
            <a:ext cx="8928992" cy="6624736"/>
          </a:xfrm>
          <a:prstGeom prst="frame">
            <a:avLst>
              <a:gd name="adj1" fmla="val 1925"/>
            </a:avLst>
          </a:prstGeom>
          <a:solidFill>
            <a:srgbClr val="C1B4A3"/>
          </a:solidFill>
          <a:ln>
            <a:noFill/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srgbClr val="C1B4A3"/>
              </a:solidFill>
            </a:endParaRPr>
          </a:p>
        </p:txBody>
      </p:sp>
      <p:pic>
        <p:nvPicPr>
          <p:cNvPr id="10" name="17 Imagen" descr="4069-luzcristina.png"/>
          <p:cNvPicPr>
            <a:picLocks noChangeAspect="1"/>
          </p:cNvPicPr>
          <p:nvPr/>
        </p:nvPicPr>
        <p:blipFill>
          <a:blip r:embed="rId6" cstate="print"/>
          <a:srcRect r="17918"/>
          <a:stretch>
            <a:fillRect/>
          </a:stretch>
        </p:blipFill>
        <p:spPr bwMode="auto">
          <a:xfrm>
            <a:off x="-541338" y="404813"/>
            <a:ext cx="3960813" cy="6453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</p:pic>
      <p:sp>
        <p:nvSpPr>
          <p:cNvPr id="37" name="36 CuadroTexto"/>
          <p:cNvSpPr txBox="1"/>
          <p:nvPr/>
        </p:nvSpPr>
        <p:spPr>
          <a:xfrm>
            <a:off x="5220072" y="2420888"/>
            <a:ext cx="2983509" cy="92333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bliqueTopRight"/>
              <a:lightRig rig="threePt" dir="t"/>
            </a:scene3d>
            <a:sp3d extrusionH="57150">
              <a:bevelT w="38100" h="38100"/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5400" dirty="0">
                <a:solidFill>
                  <a:srgbClr val="8F836D"/>
                </a:solidFill>
                <a:latin typeface="Monotype Corsiva" pitchFamily="66" charset="0"/>
              </a:rPr>
              <a:t>Hoy es ayer</a:t>
            </a:r>
          </a:p>
        </p:txBody>
      </p:sp>
      <p:sp>
        <p:nvSpPr>
          <p:cNvPr id="38" name="37 CuadroTexto"/>
          <p:cNvSpPr txBox="1"/>
          <p:nvPr/>
        </p:nvSpPr>
        <p:spPr>
          <a:xfrm>
            <a:off x="4788024" y="3573016"/>
            <a:ext cx="3797835" cy="584775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bliqueTopRight"/>
              <a:lightRig rig="threePt" dir="t"/>
            </a:scene3d>
            <a:sp3d extrusionH="57150">
              <a:bevelT w="38100" h="38100"/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200" dirty="0">
                <a:latin typeface="Monotype Corsiva" pitchFamily="66" charset="0"/>
              </a:rPr>
              <a:t> </a:t>
            </a:r>
            <a:r>
              <a:rPr lang="es-ES" sz="3200" dirty="0">
                <a:solidFill>
                  <a:srgbClr val="8F836D"/>
                </a:solidFill>
                <a:latin typeface="Monotype Corsiva" pitchFamily="66" charset="0"/>
              </a:rPr>
              <a:t>Yesenia Sánchez Prandy</a:t>
            </a:r>
          </a:p>
        </p:txBody>
      </p:sp>
      <p:pic>
        <p:nvPicPr>
          <p:cNvPr id="11" name="9 Imagen" descr="objets_322_franiemargot.png"/>
          <p:cNvPicPr>
            <a:picLocks noChangeAspect="1"/>
          </p:cNvPicPr>
          <p:nvPr/>
        </p:nvPicPr>
        <p:blipFill>
          <a:blip r:embed="rId7" cstate="print"/>
          <a:srcRect l="15240" r="11101"/>
          <a:stretch>
            <a:fillRect/>
          </a:stretch>
        </p:blipFill>
        <p:spPr bwMode="auto">
          <a:xfrm>
            <a:off x="2555875" y="4005263"/>
            <a:ext cx="2087563" cy="2967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63500" algn="l" rotWithShape="0">
              <a:prstClr val="black">
                <a:alpha val="40000"/>
              </a:prstClr>
            </a:outerShdw>
          </a:effectLst>
        </p:spPr>
      </p:pic>
      <p:sp>
        <p:nvSpPr>
          <p:cNvPr id="39" name="38 CuadroTexto"/>
          <p:cNvSpPr txBox="1"/>
          <p:nvPr/>
        </p:nvSpPr>
        <p:spPr>
          <a:xfrm>
            <a:off x="5724128" y="4581128"/>
            <a:ext cx="2119491" cy="461665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bliqueTopRight"/>
              <a:lightRig rig="threePt" dir="t"/>
            </a:scene3d>
            <a:sp3d extrusionH="57150">
              <a:bevelT w="38100" h="38100"/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i="1" dirty="0">
                <a:solidFill>
                  <a:srgbClr val="8F836D"/>
                </a:solidFill>
                <a:latin typeface="Monotype Corsiva" pitchFamily="66" charset="0"/>
              </a:rPr>
              <a:t>Poeta dominicana</a:t>
            </a:r>
            <a:endParaRPr lang="es-ES" sz="2400" dirty="0">
              <a:solidFill>
                <a:srgbClr val="8F836D"/>
              </a:solidFill>
              <a:latin typeface="Monotype Corsiva" pitchFamily="66" charset="0"/>
            </a:endParaRPr>
          </a:p>
        </p:txBody>
      </p:sp>
      <p:pic>
        <p:nvPicPr>
          <p:cNvPr id="2064" name="15 Imagen" descr="objets_230_franiemargot.png"/>
          <p:cNvPicPr>
            <a:picLocks noChangeAspect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451725" y="5300663"/>
            <a:ext cx="1800225" cy="1657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18 Imagen" descr="pentagrama.jpg.pn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 rot="16630769">
            <a:off x="3055938" y="3479800"/>
            <a:ext cx="1893888" cy="1373187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42" name="41 Rectángulo"/>
          <p:cNvSpPr/>
          <p:nvPr/>
        </p:nvSpPr>
        <p:spPr>
          <a:xfrm>
            <a:off x="6084168" y="0"/>
            <a:ext cx="3059832" cy="6858000"/>
          </a:xfrm>
          <a:prstGeom prst="rect">
            <a:avLst/>
          </a:prstGeom>
          <a:solidFill>
            <a:srgbClr val="C1B4A3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43" name="42 Rectángulo"/>
          <p:cNvSpPr/>
          <p:nvPr/>
        </p:nvSpPr>
        <p:spPr>
          <a:xfrm>
            <a:off x="0" y="0"/>
            <a:ext cx="2987824" cy="6858000"/>
          </a:xfrm>
          <a:prstGeom prst="rect">
            <a:avLst/>
          </a:prstGeom>
          <a:solidFill>
            <a:srgbClr val="C1B4A3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44" name="43 Rectángulo"/>
          <p:cNvSpPr/>
          <p:nvPr/>
        </p:nvSpPr>
        <p:spPr>
          <a:xfrm>
            <a:off x="2915816" y="0"/>
            <a:ext cx="3168352" cy="6858000"/>
          </a:xfrm>
          <a:prstGeom prst="rect">
            <a:avLst/>
          </a:prstGeom>
          <a:solidFill>
            <a:srgbClr val="C1B4A3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45" name="44 Pentágono"/>
          <p:cNvSpPr/>
          <p:nvPr/>
        </p:nvSpPr>
        <p:spPr>
          <a:xfrm rot="5400000">
            <a:off x="-1156692" y="1156692"/>
            <a:ext cx="5301208" cy="2987824"/>
          </a:xfrm>
          <a:prstGeom prst="homePlate">
            <a:avLst/>
          </a:prstGeom>
          <a:solidFill>
            <a:srgbClr val="8F836D"/>
          </a:solidFill>
          <a:ln>
            <a:noFill/>
          </a:ln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46" name="45 Pentágono"/>
          <p:cNvSpPr/>
          <p:nvPr/>
        </p:nvSpPr>
        <p:spPr>
          <a:xfrm rot="5400000">
            <a:off x="4927476" y="1084684"/>
            <a:ext cx="5301208" cy="3131840"/>
          </a:xfrm>
          <a:prstGeom prst="homePlate">
            <a:avLst/>
          </a:prstGeom>
          <a:solidFill>
            <a:srgbClr val="8F836D"/>
          </a:solidFill>
          <a:ln>
            <a:noFill/>
          </a:ln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47" name="46 Pentágono"/>
          <p:cNvSpPr/>
          <p:nvPr/>
        </p:nvSpPr>
        <p:spPr>
          <a:xfrm rot="5400000" flipH="1">
            <a:off x="2173424" y="2947256"/>
            <a:ext cx="4653136" cy="3168352"/>
          </a:xfrm>
          <a:prstGeom prst="homePlate">
            <a:avLst/>
          </a:prstGeom>
          <a:solidFill>
            <a:srgbClr val="8F836D"/>
          </a:solidFill>
          <a:ln>
            <a:noFill/>
          </a:ln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48" name="47 Rectángulo"/>
          <p:cNvSpPr>
            <a:spLocks noChangeArrowheads="1"/>
          </p:cNvSpPr>
          <p:nvPr/>
        </p:nvSpPr>
        <p:spPr bwMode="auto">
          <a:xfrm>
            <a:off x="6588224" y="5949280"/>
            <a:ext cx="226857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scene3d>
            <a:camera prst="obliqueTopRight"/>
            <a:lightRig rig="threePt" dir="t"/>
          </a:scene3d>
          <a:sp3d>
            <a:bevelT/>
          </a:sp3d>
        </p:spPr>
        <p:txBody>
          <a:bodyPr wrap="none">
            <a:spAutoFit/>
            <a:sp3d extrusionH="57150">
              <a:bevelT w="38100" h="38100"/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dirty="0">
                <a:solidFill>
                  <a:srgbClr val="8F836D"/>
                </a:solidFill>
                <a:latin typeface="Monotype Corsiva" pitchFamily="66" charset="0"/>
              </a:rPr>
              <a:t>Avance automático</a:t>
            </a:r>
          </a:p>
        </p:txBody>
      </p:sp>
      <p:sp>
        <p:nvSpPr>
          <p:cNvPr id="49" name="48 CuadroTexto"/>
          <p:cNvSpPr txBox="1"/>
          <p:nvPr/>
        </p:nvSpPr>
        <p:spPr>
          <a:xfrm>
            <a:off x="467544" y="5949280"/>
            <a:ext cx="2036135" cy="461665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bliqueTopRight"/>
              <a:lightRig rig="threePt" dir="t"/>
            </a:scene3d>
            <a:sp3d extrusionH="57150">
              <a:bevelT w="38100" h="38100"/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solidFill>
                  <a:srgbClr val="8F836D"/>
                </a:solidFill>
                <a:latin typeface="Monotype Corsiva" pitchFamily="66" charset="0"/>
              </a:rPr>
              <a:t>Sin fines de lucro</a:t>
            </a:r>
          </a:p>
        </p:txBody>
      </p:sp>
      <p:sp>
        <p:nvSpPr>
          <p:cNvPr id="50" name="49 CuadroTexto"/>
          <p:cNvSpPr txBox="1"/>
          <p:nvPr/>
        </p:nvSpPr>
        <p:spPr>
          <a:xfrm>
            <a:off x="2987824" y="1196752"/>
            <a:ext cx="3028393" cy="584775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bliqueTopRight"/>
              <a:lightRig rig="threePt" dir="t"/>
            </a:scene3d>
            <a:sp3d extrusionH="57150">
              <a:bevelT w="38100" h="38100"/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200" b="1" dirty="0">
                <a:solidFill>
                  <a:srgbClr val="8F836D"/>
                </a:solidFill>
                <a:latin typeface="Monotype Corsiva" pitchFamily="66" charset="0"/>
              </a:rPr>
              <a:t>Presentaciones Mar</a:t>
            </a:r>
            <a:endParaRPr lang="es-ES" sz="3200" b="1" dirty="0">
              <a:solidFill>
                <a:srgbClr val="8F836D"/>
              </a:solidFill>
              <a:latin typeface="Monotype Corsiva" pitchFamily="66" charset="0"/>
            </a:endParaRPr>
          </a:p>
        </p:txBody>
      </p:sp>
      <p:sp>
        <p:nvSpPr>
          <p:cNvPr id="51" name="50 CuadroTexto"/>
          <p:cNvSpPr txBox="1"/>
          <p:nvPr/>
        </p:nvSpPr>
        <p:spPr>
          <a:xfrm>
            <a:off x="2915816" y="4509120"/>
            <a:ext cx="3055645" cy="584775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bliqueTopRight"/>
              <a:lightRig rig="threePt" dir="t"/>
            </a:scene3d>
            <a:sp3d extrusionH="57150">
              <a:bevelT w="38100" h="38100"/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200" b="1" dirty="0">
                <a:solidFill>
                  <a:srgbClr val="8F836D"/>
                </a:solidFill>
                <a:latin typeface="Monotype Corsiva" pitchFamily="66" charset="0"/>
              </a:rPr>
              <a:t>Difundiendo Poesía</a:t>
            </a:r>
          </a:p>
        </p:txBody>
      </p:sp>
      <p:pic>
        <p:nvPicPr>
          <p:cNvPr id="52" name="51 Imagen" descr="objets_490_franiemargot.png"/>
          <p:cNvPicPr>
            <a:picLocks noChangeAspect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2987675" y="1628775"/>
            <a:ext cx="3000375" cy="2881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30984">
    <p:fade/>
    <p:sndAc>
      <p:stSnd>
        <p:snd r:embed="rId2" name="308pianoromaticomexicano E.Cortazar-serenity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0" presetClass="exit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0" presetClass="exit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0" presetClass="exit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8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" presetClass="exit" presetSubtype="4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8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8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1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8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8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1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8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8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1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8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8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4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8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8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1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8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8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7" presetClass="exit" presetSubtype="1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5000"/>
                            </p:stCondLst>
                            <p:childTnLst>
                              <p:par>
                                <p:cTn id="62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18000"/>
                            </p:stCondLst>
                            <p:childTnLst>
                              <p:par>
                                <p:cTn id="68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20000"/>
                            </p:stCondLst>
                            <p:childTnLst>
                              <p:par>
                                <p:cTn id="73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3 Imagen" descr="cotemplacio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188913"/>
            <a:ext cx="8713788" cy="6408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" name="22 Imagen" descr="borde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95738" y="881063"/>
            <a:ext cx="5256212" cy="5976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5179"/>
            </a:avLst>
          </a:prstGeom>
          <a:solidFill>
            <a:srgbClr val="8C7D65"/>
          </a:solidFill>
          <a:ln w="76200">
            <a:solidFill>
              <a:srgbClr val="C1B4A3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prstClr val="white"/>
              </a:solidFill>
            </a:endParaRPr>
          </a:p>
        </p:txBody>
      </p:sp>
      <p:pic>
        <p:nvPicPr>
          <p:cNvPr id="23" name="22 Imagen" descr="4069-luzcristina.png"/>
          <p:cNvPicPr>
            <a:picLocks noChangeAspect="1"/>
          </p:cNvPicPr>
          <p:nvPr/>
        </p:nvPicPr>
        <p:blipFill>
          <a:blip r:embed="rId4" cstate="print"/>
          <a:srcRect b="21415"/>
          <a:stretch>
            <a:fillRect/>
          </a:stretch>
        </p:blipFill>
        <p:spPr>
          <a:xfrm>
            <a:off x="971550" y="0"/>
            <a:ext cx="4608513" cy="5184775"/>
          </a:xfrm>
          <a:prstGeom prst="rect">
            <a:avLst/>
          </a:prstGeom>
          <a:effectLst>
            <a:outerShdw blurRad="50800" dist="63500" dir="18900000" algn="bl" rotWithShape="0">
              <a:prstClr val="black">
                <a:alpha val="40000"/>
              </a:prstClr>
            </a:outerShdw>
          </a:effectLst>
        </p:spPr>
      </p:pic>
      <p:sp>
        <p:nvSpPr>
          <p:cNvPr id="37" name="36 Marco"/>
          <p:cNvSpPr/>
          <p:nvPr/>
        </p:nvSpPr>
        <p:spPr>
          <a:xfrm>
            <a:off x="107504" y="116632"/>
            <a:ext cx="8928992" cy="6624736"/>
          </a:xfrm>
          <a:prstGeom prst="frame">
            <a:avLst>
              <a:gd name="adj1" fmla="val 1925"/>
            </a:avLst>
          </a:prstGeom>
          <a:solidFill>
            <a:srgbClr val="C1B4A3"/>
          </a:solidFill>
          <a:ln>
            <a:noFill/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srgbClr val="C1B4A3"/>
              </a:solidFill>
            </a:endParaRPr>
          </a:p>
        </p:txBody>
      </p:sp>
      <p:pic>
        <p:nvPicPr>
          <p:cNvPr id="10" name="17 Imagen" descr="4069-luzcristina.png"/>
          <p:cNvPicPr>
            <a:picLocks noChangeAspect="1"/>
          </p:cNvPicPr>
          <p:nvPr/>
        </p:nvPicPr>
        <p:blipFill>
          <a:blip r:embed="rId5" cstate="print"/>
          <a:srcRect r="17918"/>
          <a:stretch>
            <a:fillRect/>
          </a:stretch>
        </p:blipFill>
        <p:spPr bwMode="auto">
          <a:xfrm>
            <a:off x="-541338" y="404813"/>
            <a:ext cx="3960813" cy="6453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</p:pic>
      <p:pic>
        <p:nvPicPr>
          <p:cNvPr id="11" name="9 Imagen" descr="objets_322_franiemargot.png"/>
          <p:cNvPicPr>
            <a:picLocks noChangeAspect="1"/>
          </p:cNvPicPr>
          <p:nvPr/>
        </p:nvPicPr>
        <p:blipFill>
          <a:blip r:embed="rId6" cstate="print"/>
          <a:srcRect l="15240" r="11101"/>
          <a:stretch>
            <a:fillRect/>
          </a:stretch>
        </p:blipFill>
        <p:spPr bwMode="auto">
          <a:xfrm>
            <a:off x="2555875" y="4005263"/>
            <a:ext cx="2087563" cy="2967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63500" algn="l" rotWithShape="0">
              <a:prstClr val="black">
                <a:alpha val="40000"/>
              </a:prstClr>
            </a:outerShdw>
          </a:effectLst>
        </p:spPr>
      </p:pic>
      <p:pic>
        <p:nvPicPr>
          <p:cNvPr id="19" name="18 Imagen" descr="pentagrama.jpg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 rot="16630769">
            <a:off x="3055938" y="3479800"/>
            <a:ext cx="1893888" cy="1373187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24" name="23 CuadroTexto"/>
          <p:cNvSpPr txBox="1">
            <a:spLocks noChangeArrowheads="1"/>
          </p:cNvSpPr>
          <p:nvPr/>
        </p:nvSpPr>
        <p:spPr bwMode="auto">
          <a:xfrm>
            <a:off x="5437188" y="1125538"/>
            <a:ext cx="240347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s-ES" sz="1600">
                <a:solidFill>
                  <a:schemeClr val="bg1"/>
                </a:solidFill>
                <a:latin typeface="Monotype Corsiva" pitchFamily="66" charset="0"/>
              </a:rPr>
              <a:t>La recuerdo como era ayer. </a:t>
            </a:r>
          </a:p>
          <a:p>
            <a:pPr algn="ctr"/>
            <a:r>
              <a:rPr lang="es-ES" sz="1600">
                <a:solidFill>
                  <a:schemeClr val="bg1"/>
                </a:solidFill>
                <a:latin typeface="Monotype Corsiva" pitchFamily="66" charset="0"/>
              </a:rPr>
              <a:t>Llevo sus latidos en mis sienes.</a:t>
            </a:r>
          </a:p>
        </p:txBody>
      </p:sp>
      <p:sp>
        <p:nvSpPr>
          <p:cNvPr id="28" name="27 CuadroTexto"/>
          <p:cNvSpPr txBox="1">
            <a:spLocks noChangeArrowheads="1"/>
          </p:cNvSpPr>
          <p:nvPr/>
        </p:nvSpPr>
        <p:spPr bwMode="auto">
          <a:xfrm>
            <a:off x="4932363" y="1628775"/>
            <a:ext cx="3375025" cy="1108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s-ES" sz="1600">
                <a:solidFill>
                  <a:schemeClr val="bg1"/>
                </a:solidFill>
                <a:latin typeface="Monotype Corsiva" pitchFamily="66" charset="0"/>
              </a:rPr>
              <a:t>Su ademán cansado está en mis manos </a:t>
            </a:r>
          </a:p>
          <a:p>
            <a:pPr algn="ctr"/>
            <a:r>
              <a:rPr lang="es-ES" sz="1600">
                <a:solidFill>
                  <a:schemeClr val="bg1"/>
                </a:solidFill>
                <a:latin typeface="Monotype Corsiva" pitchFamily="66" charset="0"/>
              </a:rPr>
              <a:t>y su voz en mi voz,</a:t>
            </a:r>
          </a:p>
          <a:p>
            <a:pPr algn="ctr"/>
            <a:r>
              <a:rPr lang="es-ES" sz="1600">
                <a:solidFill>
                  <a:schemeClr val="bg1"/>
                </a:solidFill>
                <a:latin typeface="Monotype Corsiva" pitchFamily="66" charset="0"/>
              </a:rPr>
              <a:t>es la certeza etérea de su aliento.</a:t>
            </a:r>
          </a:p>
          <a:p>
            <a:pPr algn="ctr"/>
            <a:r>
              <a:rPr lang="es-ES" sz="1600">
                <a:solidFill>
                  <a:schemeClr val="bg1"/>
                </a:solidFill>
                <a:latin typeface="Monotype Corsiva" pitchFamily="66" charset="0"/>
              </a:rPr>
              <a:t>El recuerdo es un dios burlando su ausencia</a:t>
            </a:r>
            <a:r>
              <a:rPr lang="es-ES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29" name="28 CuadroTexto"/>
          <p:cNvSpPr txBox="1">
            <a:spLocks noChangeArrowheads="1"/>
          </p:cNvSpPr>
          <p:nvPr/>
        </p:nvSpPr>
        <p:spPr bwMode="auto">
          <a:xfrm>
            <a:off x="4645025" y="2781300"/>
            <a:ext cx="379412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s-ES" sz="1600">
                <a:solidFill>
                  <a:schemeClr val="bg1"/>
                </a:solidFill>
                <a:latin typeface="Monotype Corsiva" pitchFamily="66" charset="0"/>
              </a:rPr>
              <a:t>La garganta del tiempo tose minutos helados. </a:t>
            </a:r>
          </a:p>
          <a:p>
            <a:pPr algn="ctr"/>
            <a:r>
              <a:rPr lang="es-ES" sz="1600">
                <a:solidFill>
                  <a:schemeClr val="bg1"/>
                </a:solidFill>
                <a:latin typeface="Monotype Corsiva" pitchFamily="66" charset="0"/>
              </a:rPr>
              <a:t>Las campanas y los relojes  llevan abrigos pesados.</a:t>
            </a:r>
          </a:p>
        </p:txBody>
      </p:sp>
      <p:sp>
        <p:nvSpPr>
          <p:cNvPr id="33" name="32 CuadroTexto"/>
          <p:cNvSpPr txBox="1">
            <a:spLocks noChangeArrowheads="1"/>
          </p:cNvSpPr>
          <p:nvPr/>
        </p:nvSpPr>
        <p:spPr bwMode="auto">
          <a:xfrm>
            <a:off x="5364163" y="3286125"/>
            <a:ext cx="2243137" cy="1354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1600">
                <a:solidFill>
                  <a:schemeClr val="bg1"/>
                </a:solidFill>
                <a:latin typeface="Monotype Corsiva" pitchFamily="66" charset="0"/>
              </a:rPr>
              <a:t>Las agujetas calladas, </a:t>
            </a:r>
          </a:p>
          <a:p>
            <a:r>
              <a:rPr lang="es-ES" sz="1600">
                <a:solidFill>
                  <a:schemeClr val="bg1"/>
                </a:solidFill>
                <a:latin typeface="Monotype Corsiva" pitchFamily="66" charset="0"/>
              </a:rPr>
              <a:t>frías como navajas, </a:t>
            </a:r>
          </a:p>
          <a:p>
            <a:r>
              <a:rPr lang="es-ES" sz="1600">
                <a:solidFill>
                  <a:schemeClr val="bg1"/>
                </a:solidFill>
                <a:latin typeface="Monotype Corsiva" pitchFamily="66" charset="0"/>
              </a:rPr>
              <a:t>no se mecen, no se estiran.</a:t>
            </a:r>
          </a:p>
          <a:p>
            <a:r>
              <a:rPr lang="es-ES" sz="1600">
                <a:solidFill>
                  <a:schemeClr val="bg1"/>
                </a:solidFill>
                <a:latin typeface="Monotype Corsiva" pitchFamily="66" charset="0"/>
              </a:rPr>
              <a:t>El presente han congelado.</a:t>
            </a:r>
          </a:p>
          <a:p>
            <a:endParaRPr lang="es-ES">
              <a:solidFill>
                <a:schemeClr val="bg1"/>
              </a:solidFill>
            </a:endParaRPr>
          </a:p>
        </p:txBody>
      </p:sp>
      <p:sp>
        <p:nvSpPr>
          <p:cNvPr id="34" name="33 CuadroTexto"/>
          <p:cNvSpPr txBox="1">
            <a:spLocks noChangeArrowheads="1"/>
          </p:cNvSpPr>
          <p:nvPr/>
        </p:nvSpPr>
        <p:spPr bwMode="auto">
          <a:xfrm>
            <a:off x="4645025" y="4438650"/>
            <a:ext cx="3902075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s-ES" sz="1600">
                <a:solidFill>
                  <a:schemeClr val="bg1"/>
                </a:solidFill>
                <a:latin typeface="Monotype Corsiva" pitchFamily="66" charset="0"/>
              </a:rPr>
              <a:t>El silencio habita hoy el día de antes </a:t>
            </a:r>
          </a:p>
          <a:p>
            <a:pPr algn="ctr"/>
            <a:r>
              <a:rPr lang="es-ES" sz="1600">
                <a:solidFill>
                  <a:schemeClr val="bg1"/>
                </a:solidFill>
                <a:latin typeface="Monotype Corsiva" pitchFamily="66" charset="0"/>
              </a:rPr>
              <a:t>y sin embargo al evocarla, </a:t>
            </a:r>
          </a:p>
          <a:p>
            <a:pPr algn="ctr"/>
            <a:r>
              <a:rPr lang="es-ES" sz="1600">
                <a:solidFill>
                  <a:schemeClr val="bg1"/>
                </a:solidFill>
                <a:latin typeface="Monotype Corsiva" pitchFamily="66" charset="0"/>
              </a:rPr>
              <a:t>su memoria es la nostalgia resbalando dos párpados,</a:t>
            </a:r>
          </a:p>
        </p:txBody>
      </p:sp>
      <p:sp>
        <p:nvSpPr>
          <p:cNvPr id="35" name="34 CuadroTexto"/>
          <p:cNvSpPr txBox="1">
            <a:spLocks noChangeArrowheads="1"/>
          </p:cNvSpPr>
          <p:nvPr/>
        </p:nvSpPr>
        <p:spPr bwMode="auto">
          <a:xfrm>
            <a:off x="4716463" y="5157788"/>
            <a:ext cx="3732212" cy="1108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s-ES" sz="1600">
                <a:solidFill>
                  <a:schemeClr val="bg1"/>
                </a:solidFill>
                <a:latin typeface="Monotype Corsiva" pitchFamily="66" charset="0"/>
              </a:rPr>
              <a:t>lágrimas agachadas en almohadones muy blancos.</a:t>
            </a:r>
          </a:p>
          <a:p>
            <a:pPr algn="ctr"/>
            <a:r>
              <a:rPr lang="es-ES" sz="1600">
                <a:solidFill>
                  <a:schemeClr val="bg1"/>
                </a:solidFill>
                <a:latin typeface="Monotype Corsiva" pitchFamily="66" charset="0"/>
              </a:rPr>
              <a:t>La melancolía es negra, </a:t>
            </a:r>
          </a:p>
          <a:p>
            <a:pPr algn="ctr"/>
            <a:r>
              <a:rPr lang="es-ES" sz="1600">
                <a:solidFill>
                  <a:schemeClr val="bg1"/>
                </a:solidFill>
                <a:latin typeface="Monotype Corsiva" pitchFamily="66" charset="0"/>
              </a:rPr>
              <a:t>de pestañas es su llanto</a:t>
            </a:r>
            <a:r>
              <a:rPr lang="es-ES" sz="1600">
                <a:solidFill>
                  <a:srgbClr val="EBEBE2"/>
                </a:solidFill>
                <a:latin typeface="Monotype Corsiva" pitchFamily="66" charset="0"/>
              </a:rPr>
              <a:t>.</a:t>
            </a:r>
          </a:p>
          <a:p>
            <a:pPr algn="ctr"/>
            <a:endParaRPr lang="es-ES">
              <a:solidFill>
                <a:srgbClr val="EBEBE2"/>
              </a:solidFill>
            </a:endParaRPr>
          </a:p>
        </p:txBody>
      </p:sp>
      <p:pic>
        <p:nvPicPr>
          <p:cNvPr id="3092" name="15 Imagen" descr="objets_230_franiemargot.png"/>
          <p:cNvPicPr>
            <a:picLocks noChangeAspect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451725" y="5300663"/>
            <a:ext cx="1800225" cy="1657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" name="21 CuadroTexto"/>
          <p:cNvSpPr txBox="1">
            <a:spLocks noChangeArrowheads="1"/>
          </p:cNvSpPr>
          <p:nvPr/>
        </p:nvSpPr>
        <p:spPr bwMode="auto">
          <a:xfrm>
            <a:off x="4572000" y="1125538"/>
            <a:ext cx="4146550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s-ES" sz="1600">
                <a:solidFill>
                  <a:schemeClr val="bg1"/>
                </a:solidFill>
                <a:latin typeface="Monotype Corsiva" pitchFamily="66" charset="0"/>
              </a:rPr>
              <a:t>Se van abriendo mis brazos. </a:t>
            </a:r>
          </a:p>
          <a:p>
            <a:pPr algn="ctr"/>
            <a:r>
              <a:rPr lang="es-ES" sz="1600">
                <a:solidFill>
                  <a:schemeClr val="bg1"/>
                </a:solidFill>
                <a:latin typeface="Monotype Corsiva" pitchFamily="66" charset="0"/>
              </a:rPr>
              <a:t>Sombras que tiemblan tallan pequeñas bocas en mi piel.</a:t>
            </a:r>
          </a:p>
          <a:p>
            <a:pPr algn="ctr"/>
            <a:r>
              <a:rPr lang="es-ES" sz="1600">
                <a:solidFill>
                  <a:schemeClr val="bg1"/>
                </a:solidFill>
                <a:latin typeface="Monotype Corsiva" pitchFamily="66" charset="0"/>
              </a:rPr>
              <a:t>Desde sus comisuras unas cabecitas blancas se asoman.</a:t>
            </a:r>
          </a:p>
          <a:p>
            <a:pPr algn="ctr"/>
            <a:r>
              <a:rPr lang="es-ES" sz="1600">
                <a:solidFill>
                  <a:schemeClr val="bg1"/>
                </a:solidFill>
                <a:latin typeface="Monotype Corsiva" pitchFamily="66" charset="0"/>
              </a:rPr>
              <a:t>Ya lo sé, es la pena; </a:t>
            </a:r>
          </a:p>
          <a:p>
            <a:pPr algn="ctr"/>
            <a:r>
              <a:rPr lang="es-ES" sz="1600">
                <a:solidFill>
                  <a:schemeClr val="bg1"/>
                </a:solidFill>
                <a:latin typeface="Monotype Corsiva" pitchFamily="66" charset="0"/>
              </a:rPr>
              <a:t>soñando a ser miel entre mis venas heridas.</a:t>
            </a:r>
          </a:p>
        </p:txBody>
      </p:sp>
      <p:sp>
        <p:nvSpPr>
          <p:cNvPr id="25" name="24 CuadroTexto"/>
          <p:cNvSpPr txBox="1">
            <a:spLocks noChangeArrowheads="1"/>
          </p:cNvSpPr>
          <p:nvPr/>
        </p:nvSpPr>
        <p:spPr bwMode="auto">
          <a:xfrm>
            <a:off x="4716463" y="2493963"/>
            <a:ext cx="3879850" cy="107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s-ES" sz="1600">
                <a:solidFill>
                  <a:schemeClr val="bg1"/>
                </a:solidFill>
                <a:latin typeface="Monotype Corsiva" pitchFamily="66" charset="0"/>
              </a:rPr>
              <a:t>Y lo real no existe más, las horas renacen idénticas. </a:t>
            </a:r>
          </a:p>
          <a:p>
            <a:pPr algn="ctr"/>
            <a:r>
              <a:rPr lang="es-ES" sz="1600">
                <a:solidFill>
                  <a:schemeClr val="bg1"/>
                </a:solidFill>
                <a:latin typeface="Monotype Corsiva" pitchFamily="66" charset="0"/>
              </a:rPr>
              <a:t>El pasado se repite. </a:t>
            </a:r>
          </a:p>
          <a:p>
            <a:pPr algn="ctr"/>
            <a:r>
              <a:rPr lang="es-ES" sz="1600">
                <a:solidFill>
                  <a:schemeClr val="bg1"/>
                </a:solidFill>
                <a:latin typeface="Monotype Corsiva" pitchFamily="66" charset="0"/>
              </a:rPr>
              <a:t>El futuro está invernando.</a:t>
            </a:r>
          </a:p>
          <a:p>
            <a:pPr algn="ctr"/>
            <a:r>
              <a:rPr lang="es-ES" sz="1600">
                <a:solidFill>
                  <a:schemeClr val="bg1"/>
                </a:solidFill>
                <a:latin typeface="Monotype Corsiva" pitchFamily="66" charset="0"/>
              </a:rPr>
              <a:t>El hoy es una cesta llena de ayeres y fiestas.</a:t>
            </a:r>
          </a:p>
        </p:txBody>
      </p:sp>
      <p:sp>
        <p:nvSpPr>
          <p:cNvPr id="26" name="25 CuadroTexto"/>
          <p:cNvSpPr txBox="1">
            <a:spLocks noChangeArrowheads="1"/>
          </p:cNvSpPr>
          <p:nvPr/>
        </p:nvSpPr>
        <p:spPr bwMode="auto">
          <a:xfrm>
            <a:off x="4643438" y="3789363"/>
            <a:ext cx="4032250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s-ES" sz="1600">
                <a:solidFill>
                  <a:schemeClr val="bg1"/>
                </a:solidFill>
                <a:latin typeface="Monotype Corsiva" pitchFamily="66" charset="0"/>
              </a:rPr>
              <a:t>Y ya no sé si se marchó o si de cierto la he llorado </a:t>
            </a:r>
          </a:p>
          <a:p>
            <a:pPr algn="ctr"/>
            <a:r>
              <a:rPr lang="es-ES" sz="1600">
                <a:solidFill>
                  <a:schemeClr val="bg1"/>
                </a:solidFill>
                <a:latin typeface="Monotype Corsiva" pitchFamily="66" charset="0"/>
              </a:rPr>
              <a:t>sólo sé que hoy es ayer y que ella está a mi lado.</a:t>
            </a:r>
          </a:p>
          <a:p>
            <a:pPr algn="ctr"/>
            <a:r>
              <a:rPr lang="es-ES" sz="1600">
                <a:solidFill>
                  <a:schemeClr val="bg1"/>
                </a:solidFill>
                <a:latin typeface="Monotype Corsiva" pitchFamily="66" charset="0"/>
              </a:rPr>
              <a:t>Y he colgado mi sombrero y he olvidado ya mi nombre.</a:t>
            </a:r>
          </a:p>
        </p:txBody>
      </p:sp>
      <p:sp>
        <p:nvSpPr>
          <p:cNvPr id="27" name="26 CuadroTexto"/>
          <p:cNvSpPr txBox="1">
            <a:spLocks noChangeArrowheads="1"/>
          </p:cNvSpPr>
          <p:nvPr/>
        </p:nvSpPr>
        <p:spPr bwMode="auto">
          <a:xfrm>
            <a:off x="4643438" y="4508500"/>
            <a:ext cx="3960812" cy="1077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s-ES" sz="1600">
                <a:solidFill>
                  <a:schemeClr val="bg1"/>
                </a:solidFill>
                <a:latin typeface="Monotype Corsiva" pitchFamily="66" charset="0"/>
              </a:rPr>
              <a:t>Y deshaciendo mi cuerpo he renunciado a ser hombre.</a:t>
            </a:r>
          </a:p>
          <a:p>
            <a:pPr algn="ctr"/>
            <a:r>
              <a:rPr lang="es-ES" sz="1600">
                <a:solidFill>
                  <a:schemeClr val="bg1"/>
                </a:solidFill>
                <a:latin typeface="Monotype Corsiva" pitchFamily="66" charset="0"/>
              </a:rPr>
              <a:t>Y me he trenzado en sus cabellos </a:t>
            </a:r>
          </a:p>
          <a:p>
            <a:pPr algn="ctr"/>
            <a:r>
              <a:rPr lang="es-ES" sz="1600">
                <a:solidFill>
                  <a:schemeClr val="bg1"/>
                </a:solidFill>
                <a:latin typeface="Monotype Corsiva" pitchFamily="66" charset="0"/>
              </a:rPr>
              <a:t>y me he soplado en su vientre.</a:t>
            </a:r>
          </a:p>
          <a:p>
            <a:pPr algn="ctr"/>
            <a:endParaRPr lang="es-ES" sz="1600">
              <a:solidFill>
                <a:schemeClr val="bg1"/>
              </a:solidFill>
              <a:latin typeface="Monotype Corsiva" pitchFamily="66" charset="0"/>
            </a:endParaRPr>
          </a:p>
        </p:txBody>
      </p:sp>
      <p:sp>
        <p:nvSpPr>
          <p:cNvPr id="30" name="29 CuadroTexto"/>
          <p:cNvSpPr txBox="1">
            <a:spLocks noChangeArrowheads="1"/>
          </p:cNvSpPr>
          <p:nvPr/>
        </p:nvSpPr>
        <p:spPr bwMode="auto">
          <a:xfrm>
            <a:off x="5651500" y="1125538"/>
            <a:ext cx="2239963" cy="1077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s-ES" sz="1600">
                <a:solidFill>
                  <a:schemeClr val="bg1"/>
                </a:solidFill>
                <a:latin typeface="Monotype Corsiva" pitchFamily="66" charset="0"/>
              </a:rPr>
              <a:t>Si ha de partir nuevamente, </a:t>
            </a:r>
          </a:p>
          <a:p>
            <a:pPr algn="ctr"/>
            <a:r>
              <a:rPr lang="es-ES" sz="1600">
                <a:solidFill>
                  <a:schemeClr val="bg1"/>
                </a:solidFill>
                <a:latin typeface="Monotype Corsiva" pitchFamily="66" charset="0"/>
              </a:rPr>
              <a:t>si es que el tiempo continúa, </a:t>
            </a:r>
          </a:p>
          <a:p>
            <a:pPr algn="ctr"/>
            <a:r>
              <a:rPr lang="es-ES" sz="1600">
                <a:solidFill>
                  <a:schemeClr val="bg1"/>
                </a:solidFill>
                <a:latin typeface="Monotype Corsiva" pitchFamily="66" charset="0"/>
              </a:rPr>
              <a:t>ha de llevarme consigo.  </a:t>
            </a:r>
          </a:p>
          <a:p>
            <a:pPr algn="ctr"/>
            <a:r>
              <a:rPr lang="es-ES" sz="1600">
                <a:solidFill>
                  <a:schemeClr val="bg1"/>
                </a:solidFill>
                <a:latin typeface="Monotype Corsiva" pitchFamily="66" charset="0"/>
              </a:rPr>
              <a:t>Atado estoy a sus huesos.</a:t>
            </a:r>
          </a:p>
        </p:txBody>
      </p:sp>
      <p:sp>
        <p:nvSpPr>
          <p:cNvPr id="31" name="30 CuadroTexto"/>
          <p:cNvSpPr txBox="1">
            <a:spLocks noChangeArrowheads="1"/>
          </p:cNvSpPr>
          <p:nvPr/>
        </p:nvSpPr>
        <p:spPr bwMode="auto">
          <a:xfrm>
            <a:off x="5651500" y="2062163"/>
            <a:ext cx="2081213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1600">
                <a:solidFill>
                  <a:schemeClr val="bg1"/>
                </a:solidFill>
                <a:latin typeface="Monotype Corsiva" pitchFamily="66" charset="0"/>
              </a:rPr>
              <a:t>Ya no soy un solitario.</a:t>
            </a:r>
          </a:p>
          <a:p>
            <a:pPr algn="ctr"/>
            <a:r>
              <a:rPr lang="es-ES" sz="1600">
                <a:solidFill>
                  <a:schemeClr val="bg1"/>
                </a:solidFill>
                <a:latin typeface="Monotype Corsiva" pitchFamily="66" charset="0"/>
              </a:rPr>
              <a:t>Soy sus alas, sus anhelos, </a:t>
            </a:r>
          </a:p>
          <a:p>
            <a:pPr algn="ctr"/>
            <a:r>
              <a:rPr lang="es-ES" sz="1600">
                <a:solidFill>
                  <a:schemeClr val="bg1"/>
                </a:solidFill>
                <a:latin typeface="Monotype Corsiva" pitchFamily="66" charset="0"/>
              </a:rPr>
              <a:t>sus desiertos y sus vientos.</a:t>
            </a:r>
          </a:p>
        </p:txBody>
      </p:sp>
      <p:sp>
        <p:nvSpPr>
          <p:cNvPr id="32" name="31 CuadroTexto"/>
          <p:cNvSpPr txBox="1"/>
          <p:nvPr/>
        </p:nvSpPr>
        <p:spPr>
          <a:xfrm>
            <a:off x="6193135" y="3429471"/>
            <a:ext cx="825867" cy="584775"/>
          </a:xfrm>
          <a:prstGeom prst="rect">
            <a:avLst/>
          </a:prstGeom>
          <a:noFill/>
        </p:spPr>
        <p:txBody>
          <a:bodyPr wrap="none">
            <a:prstTxWarp prst="textChevronInverted">
              <a:avLst/>
            </a:prstTxWarp>
            <a:spAutoFit/>
            <a:scene3d>
              <a:camera prst="obliqueTopRight"/>
              <a:lightRig rig="threePt" dir="t"/>
            </a:scene3d>
            <a:sp3d extrusionH="57150">
              <a:bevelT w="38100" h="38100"/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200" dirty="0">
                <a:solidFill>
                  <a:srgbClr val="8F836D"/>
                </a:solidFill>
                <a:latin typeface="Monotype Corsiva" pitchFamily="66" charset="0"/>
              </a:rPr>
              <a:t>Mar</a:t>
            </a:r>
          </a:p>
        </p:txBody>
      </p:sp>
      <p:sp>
        <p:nvSpPr>
          <p:cNvPr id="36" name="35 CuadroTexto">
            <a:hlinkClick r:id="rId9"/>
          </p:cNvPr>
          <p:cNvSpPr txBox="1"/>
          <p:nvPr/>
        </p:nvSpPr>
        <p:spPr>
          <a:xfrm>
            <a:off x="5580112" y="5949751"/>
            <a:ext cx="1802096" cy="369332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solidFill>
                  <a:srgbClr val="8F836D"/>
                </a:solidFill>
                <a:latin typeface="Monotype Corsiva" pitchFamily="66" charset="0"/>
              </a:rPr>
              <a:t>stellmar@gmail.com</a:t>
            </a:r>
          </a:p>
        </p:txBody>
      </p:sp>
    </p:spTree>
  </p:cSld>
  <p:clrMapOvr>
    <a:masterClrMapping/>
  </p:clrMapOvr>
  <p:transition spd="slow" advClick="0" advTm="130812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8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8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8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0" presetClass="entr" presetSubtype="0" decel="10000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8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8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8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4000"/>
                            </p:stCondLst>
                            <p:childTnLst>
                              <p:par>
                                <p:cTn id="16" presetID="50" presetClass="entr" presetSubtype="0" decel="10000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8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8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0" presetClass="entr" presetSubtype="0" decel="100000" fill="hold" grpId="0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8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8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8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0"/>
                            </p:stCondLst>
                            <p:childTnLst>
                              <p:par>
                                <p:cTn id="27" presetID="50" presetClass="entr" presetSubtype="0" decel="10000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8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8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8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0" presetClass="entr" presetSubtype="0" decel="100000" fill="hold" grpId="0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8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8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8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6000"/>
                            </p:stCondLst>
                            <p:childTnLst>
                              <p:par>
                                <p:cTn id="38" presetID="10" presetClass="exit" presetSubtype="0" fill="hold" grpId="1" nodeType="afterEffect">
                                  <p:stCondLst>
                                    <p:cond delay="9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0" presetClass="exit" presetSubtype="0" fill="hold" grpId="1" nodeType="withEffect">
                                  <p:stCondLst>
                                    <p:cond delay="9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0" presetClass="exit" presetSubtype="0" fill="hold" grpId="1" nodeType="withEffect">
                                  <p:stCondLst>
                                    <p:cond delay="9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0" presetClass="exit" presetSubtype="0" fill="hold" grpId="1" nodeType="withEffect">
                                  <p:stCondLst>
                                    <p:cond delay="9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0" presetClass="exit" presetSubtype="0" fill="hold" grpId="1" nodeType="withEffect">
                                  <p:stCondLst>
                                    <p:cond delay="9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0" presetClass="exit" presetSubtype="0" fill="hold" grpId="1" nodeType="withEffect">
                                  <p:stCondLst>
                                    <p:cond delay="9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50" presetClass="entr" presetSubtype="0" decel="100000" fill="hold" grpId="0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8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8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8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3000"/>
                            </p:stCondLst>
                            <p:childTnLst>
                              <p:par>
                                <p:cTn id="62" presetID="50" presetClass="entr" presetSubtype="0" decel="10000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8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8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8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74000"/>
                            </p:stCondLst>
                            <p:childTnLst>
                              <p:par>
                                <p:cTn id="68" presetID="50" presetClass="entr" presetSubtype="0" decel="10000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8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8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8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50" presetClass="entr" presetSubtype="0" decel="100000" fill="hold" grpId="0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8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8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8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90000"/>
                            </p:stCondLst>
                            <p:childTnLst>
                              <p:par>
                                <p:cTn id="79" presetID="10" presetClass="exit" presetSubtype="0" fill="hold" grpId="1" nodeType="afterEffect">
                                  <p:stCondLst>
                                    <p:cond delay="8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10" presetClass="exit" presetSubtype="0" fill="hold" grpId="1" nodeType="withEffect">
                                  <p:stCondLst>
                                    <p:cond delay="8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3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0" presetClass="exit" presetSubtype="0" fill="hold" grpId="1" nodeType="withEffect">
                                  <p:stCondLst>
                                    <p:cond delay="8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6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0" presetClass="exit" presetSubtype="0" fill="hold" grpId="1" nodeType="withEffect">
                                  <p:stCondLst>
                                    <p:cond delay="8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9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50" presetClass="entr" presetSubtype="0" decel="100000" fill="hold" grpId="0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8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8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8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50" presetClass="entr" presetSubtype="0" decel="100000" fill="hold" grpId="0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8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8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8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106000"/>
                            </p:stCondLst>
                            <p:childTnLst>
                              <p:par>
                                <p:cTn id="102" presetID="10" presetClass="exit" presetSubtype="0" fill="hold" grpId="1" nodeType="afterEffect">
                                  <p:stCondLst>
                                    <p:cond delay="9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3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0" presetClass="exit" presetSubtype="0" fill="hold" grpId="1" nodeType="withEffect">
                                  <p:stCondLst>
                                    <p:cond delay="9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6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17000"/>
                            </p:stCondLst>
                            <p:childTnLst>
                              <p:par>
                                <p:cTn id="109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120000"/>
                            </p:stCondLst>
                            <p:childTnLst>
                              <p:par>
                                <p:cTn id="114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24" grpId="1"/>
      <p:bldP spid="28" grpId="0"/>
      <p:bldP spid="28" grpId="1"/>
      <p:bldP spid="29" grpId="0"/>
      <p:bldP spid="29" grpId="1"/>
      <p:bldP spid="33" grpId="0"/>
      <p:bldP spid="33" grpId="1"/>
      <p:bldP spid="34" grpId="0"/>
      <p:bldP spid="34" grpId="1"/>
      <p:bldP spid="35" grpId="0"/>
      <p:bldP spid="35" grpId="1"/>
      <p:bldP spid="22" grpId="0"/>
      <p:bldP spid="22" grpId="1"/>
      <p:bldP spid="25" grpId="0"/>
      <p:bldP spid="25" grpId="1"/>
      <p:bldP spid="26" grpId="0"/>
      <p:bldP spid="26" grpId="1"/>
      <p:bldP spid="27" grpId="0"/>
      <p:bldP spid="27" grpId="1"/>
      <p:bldP spid="30" grpId="0"/>
      <p:bldP spid="30" grpId="1"/>
      <p:bldP spid="31" grpId="0"/>
      <p:bldP spid="31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CuadroTexto"/>
          <p:cNvSpPr txBox="1"/>
          <p:nvPr/>
        </p:nvSpPr>
        <p:spPr>
          <a:xfrm>
            <a:off x="3059832" y="3140968"/>
            <a:ext cx="3304110" cy="646331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bliqueTopRight"/>
              <a:lightRig rig="threePt" dir="t"/>
            </a:scene3d>
            <a:sp3d extrusionH="57150">
              <a:bevelT w="38100" h="38100"/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600" dirty="0">
                <a:solidFill>
                  <a:srgbClr val="8F836D"/>
                </a:solidFill>
                <a:latin typeface="Monotype Corsiva" pitchFamily="66" charset="0"/>
              </a:rPr>
              <a:t>Poeta Dominicana </a:t>
            </a:r>
          </a:p>
        </p:txBody>
      </p:sp>
      <p:sp>
        <p:nvSpPr>
          <p:cNvPr id="6" name="5 CuadroTexto"/>
          <p:cNvSpPr txBox="1"/>
          <p:nvPr/>
        </p:nvSpPr>
        <p:spPr>
          <a:xfrm>
            <a:off x="2195736" y="2348880"/>
            <a:ext cx="4807726" cy="707886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bliqueTopRight"/>
              <a:lightRig rig="threePt" dir="t"/>
            </a:scene3d>
            <a:sp3d extrusionH="57150">
              <a:bevelT w="38100" h="38100"/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4000" dirty="0">
                <a:solidFill>
                  <a:srgbClr val="8F836D"/>
                </a:solidFill>
                <a:latin typeface="Monotype Corsiva" pitchFamily="66" charset="0"/>
              </a:rPr>
              <a:t>Yesenia  Sánchez  Prandy</a:t>
            </a:r>
          </a:p>
        </p:txBody>
      </p:sp>
      <p:sp>
        <p:nvSpPr>
          <p:cNvPr id="7" name="6 CuadroTexto">
            <a:hlinkClick r:id="rId2"/>
          </p:cNvPr>
          <p:cNvSpPr txBox="1"/>
          <p:nvPr/>
        </p:nvSpPr>
        <p:spPr>
          <a:xfrm>
            <a:off x="3275856" y="5445224"/>
            <a:ext cx="2701381" cy="52322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u="sng" dirty="0">
                <a:solidFill>
                  <a:srgbClr val="8F836D"/>
                </a:solidFill>
                <a:latin typeface="Monotype Corsiva" pitchFamily="66" charset="0"/>
              </a:rPr>
              <a:t>stellmar@gmail.com</a:t>
            </a:r>
          </a:p>
        </p:txBody>
      </p:sp>
      <p:sp>
        <p:nvSpPr>
          <p:cNvPr id="8" name="7 Botón de acción: Comienzo">
            <a:hlinkClick r:id="rId3" action="ppaction://hlinksldjump" highlightClick="1"/>
          </p:cNvPr>
          <p:cNvSpPr/>
          <p:nvPr/>
        </p:nvSpPr>
        <p:spPr>
          <a:xfrm>
            <a:off x="827088" y="5661025"/>
            <a:ext cx="576262" cy="215900"/>
          </a:xfrm>
          <a:prstGeom prst="actionButtonBeginning">
            <a:avLst/>
          </a:prstGeom>
          <a:solidFill>
            <a:schemeClr val="bg1"/>
          </a:solidFill>
          <a:ln>
            <a:solidFill>
              <a:srgbClr val="8F83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9" name="8 Botón de acción: Final">
            <a:hlinkClick r:id="" action="ppaction://hlinkshowjump?jump=endshow" highlightClick="1"/>
          </p:cNvPr>
          <p:cNvSpPr/>
          <p:nvPr/>
        </p:nvSpPr>
        <p:spPr>
          <a:xfrm>
            <a:off x="7092950" y="5732463"/>
            <a:ext cx="574675" cy="217487"/>
          </a:xfrm>
          <a:prstGeom prst="actionButtonEnd">
            <a:avLst/>
          </a:prstGeom>
          <a:solidFill>
            <a:schemeClr val="bg1"/>
          </a:solidFill>
          <a:ln>
            <a:solidFill>
              <a:srgbClr val="8F83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10" name="9 CuadroTexto"/>
          <p:cNvSpPr txBox="1"/>
          <p:nvPr/>
        </p:nvSpPr>
        <p:spPr>
          <a:xfrm>
            <a:off x="2627784" y="3933056"/>
            <a:ext cx="4198585" cy="461665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bliqueTopRight"/>
              <a:lightRig rig="threePt" dir="t"/>
            </a:scene3d>
            <a:sp3d extrusionH="57150">
              <a:bevelT w="38100" h="38100"/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dirty="0" err="1">
                <a:solidFill>
                  <a:srgbClr val="8F836D"/>
                </a:solidFill>
                <a:latin typeface="Monotype Corsiva" pitchFamily="66" charset="0"/>
              </a:rPr>
              <a:t>Tubes</a:t>
            </a:r>
            <a:r>
              <a:rPr lang="es-ES" sz="2400" dirty="0">
                <a:solidFill>
                  <a:srgbClr val="8F836D"/>
                </a:solidFill>
                <a:latin typeface="Monotype Corsiva" pitchFamily="66" charset="0"/>
              </a:rPr>
              <a:t> : </a:t>
            </a:r>
            <a:r>
              <a:rPr lang="es-ES" sz="2400" dirty="0" err="1">
                <a:solidFill>
                  <a:srgbClr val="8F836D"/>
                </a:solidFill>
                <a:latin typeface="Monotype Corsiva" pitchFamily="66" charset="0"/>
              </a:rPr>
              <a:t>LuzCristina</a:t>
            </a:r>
            <a:r>
              <a:rPr lang="es-ES" sz="2400" dirty="0">
                <a:solidFill>
                  <a:srgbClr val="8F836D"/>
                </a:solidFill>
                <a:latin typeface="Monotype Corsiva" pitchFamily="66" charset="0"/>
              </a:rPr>
              <a:t> / </a:t>
            </a:r>
            <a:r>
              <a:rPr lang="es-ES" sz="2400" dirty="0" err="1">
                <a:solidFill>
                  <a:srgbClr val="8F836D"/>
                </a:solidFill>
                <a:latin typeface="Monotype Corsiva" pitchFamily="66" charset="0"/>
              </a:rPr>
              <a:t>FranieMargot</a:t>
            </a:r>
            <a:r>
              <a:rPr lang="es-ES" sz="2400" dirty="0">
                <a:solidFill>
                  <a:srgbClr val="8F836D"/>
                </a:solidFill>
                <a:latin typeface="Monotype Corsiva" pitchFamily="66" charset="0"/>
              </a:rPr>
              <a:t> </a:t>
            </a:r>
          </a:p>
        </p:txBody>
      </p:sp>
      <p:sp>
        <p:nvSpPr>
          <p:cNvPr id="11" name="10 CuadroTexto"/>
          <p:cNvSpPr txBox="1"/>
          <p:nvPr/>
        </p:nvSpPr>
        <p:spPr>
          <a:xfrm>
            <a:off x="3419872" y="4725144"/>
            <a:ext cx="2595582" cy="40011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bliqueTopRight"/>
              <a:lightRig rig="threePt" dir="t"/>
            </a:scene3d>
            <a:sp3d extrusionH="57150">
              <a:bevelT w="38100" h="38100"/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000" dirty="0" err="1">
                <a:solidFill>
                  <a:srgbClr val="8F836D"/>
                </a:solidFill>
                <a:latin typeface="Monotype Corsiva" pitchFamily="66" charset="0"/>
              </a:rPr>
              <a:t>Musica</a:t>
            </a:r>
            <a:r>
              <a:rPr lang="es-ES" sz="2000" dirty="0">
                <a:solidFill>
                  <a:srgbClr val="8F836D"/>
                </a:solidFill>
                <a:latin typeface="Monotype Corsiva" pitchFamily="66" charset="0"/>
              </a:rPr>
              <a:t> :</a:t>
            </a:r>
            <a:r>
              <a:rPr lang="es-ES" sz="2000" dirty="0" err="1">
                <a:solidFill>
                  <a:srgbClr val="8F836D"/>
                </a:solidFill>
                <a:latin typeface="Monotype Corsiva" pitchFamily="66" charset="0"/>
              </a:rPr>
              <a:t>Cortazar</a:t>
            </a:r>
            <a:r>
              <a:rPr lang="es-ES" sz="2000" dirty="0">
                <a:solidFill>
                  <a:srgbClr val="8F836D"/>
                </a:solidFill>
                <a:latin typeface="Monotype Corsiva" pitchFamily="66" charset="0"/>
              </a:rPr>
              <a:t>/</a:t>
            </a:r>
            <a:r>
              <a:rPr lang="es-ES" sz="2000" dirty="0" err="1">
                <a:solidFill>
                  <a:srgbClr val="8F836D"/>
                </a:solidFill>
                <a:latin typeface="Monotype Corsiva" pitchFamily="66" charset="0"/>
              </a:rPr>
              <a:t>Serenity</a:t>
            </a:r>
            <a:endParaRPr lang="es-ES" sz="2000" dirty="0">
              <a:solidFill>
                <a:srgbClr val="8F836D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Click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8000"/>
                            </p:stCondLst>
                            <p:childTnLst>
                              <p:par>
                                <p:cTn id="20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129</TotalTime>
  <Words>357</Words>
  <Application>Microsoft Office PowerPoint</Application>
  <PresentationFormat>Presentación en pantalla (4:3)</PresentationFormat>
  <Paragraphs>56</Paragraphs>
  <Slides>4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4</vt:i4>
      </vt:variant>
    </vt:vector>
  </HeadingPairs>
  <TitlesOfParts>
    <vt:vector size="9" baseType="lpstr">
      <vt:lpstr>Calibri</vt:lpstr>
      <vt:lpstr>Arial</vt:lpstr>
      <vt:lpstr>Monotype Corsiva</vt:lpstr>
      <vt:lpstr>1_Tema de Office</vt:lpstr>
      <vt:lpstr>Diseño predeterminado</vt:lpstr>
      <vt:lpstr>Diapositiva 1</vt:lpstr>
      <vt:lpstr>Diapositiva 2</vt:lpstr>
      <vt:lpstr>Diapositiva 3</vt:lpstr>
      <vt:lpstr>Diapositiva 4</vt:lpstr>
    </vt:vector>
  </TitlesOfParts>
  <Company>SMRP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Hoyesayer</dc:title>
  <dc:subject>Yesenia Sanchez Prandy</dc:subject>
  <dc:creator>Mar</dc:creator>
  <cp:keywords>Poemas</cp:keywords>
  <cp:lastModifiedBy>Mar</cp:lastModifiedBy>
  <cp:revision>15</cp:revision>
  <dcterms:created xsi:type="dcterms:W3CDTF">2016-03-11T20:10:22Z</dcterms:created>
  <dcterms:modified xsi:type="dcterms:W3CDTF">2016-03-12T18:48:30Z</dcterms:modified>
  <cp:category>M@r</cp:category>
</cp:coreProperties>
</file>