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5"/>
      <p:bold r:id="rId6"/>
      <p:italic r:id="rId7"/>
      <p:boldItalic r:id="rId8"/>
    </p:embeddedFont>
    <p:embeddedFont>
      <p:font typeface="Candara" pitchFamily="34" charset="0"/>
      <p:regular r:id="rId9"/>
      <p:bold r:id="rId10"/>
      <p:italic r:id="rId11"/>
      <p:boldItalic r:id="rId12"/>
    </p:embeddedFon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Gabriola" pitchFamily="82" charset="0"/>
      <p:regular r:id="rId17"/>
    </p:embeddedFont>
    <p:embeddedFont>
      <p:font typeface="Kristen ITC" pitchFamily="66" charset="0"/>
      <p:regular r:id="rId1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TiSnj9GhSaiF3LyN6W5HA==" hashData="WLyOGp/Nz7xG+5DTMqxFZMOIo5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EED"/>
    <a:srgbClr val="6C2826"/>
    <a:srgbClr val="3E1716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2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99617F-32C9-4A54-B0F7-A160FB9C88A6}" type="datetimeFigureOut">
              <a:rPr lang="es-UY" smtClean="0"/>
              <a:t>24/07/2017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F5C954-2CE1-44A5-B9BF-D4CBF0CBBC71}" type="slidenum">
              <a:rPr lang="es-UY" smtClean="0"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5C954-2CE1-44A5-B9BF-D4CBF0CBBC71}" type="slidenum">
              <a:rPr lang="es-UY" smtClean="0"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9D650-52E5-4FFE-BCC8-008A3DDE72C4}" type="datetimeFigureOut">
              <a:rPr lang="es-UY" smtClean="0"/>
              <a:pPr/>
              <a:t>24/07/2017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2A178-1062-43D4-8439-34E3310E19F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9EE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4860032" y="4077072"/>
            <a:ext cx="2284215" cy="48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¡</a:t>
            </a:r>
            <a:r>
              <a:rPr lang="es-UY" sz="1270" i="1" dirty="0" smtClean="0">
                <a:latin typeface="Cambria" pitchFamily="18" charset="0"/>
              </a:rPr>
              <a:t>Si la vida es amor, bendita sea!</a:t>
            </a:r>
            <a:br>
              <a:rPr lang="es-UY" sz="1270" i="1" dirty="0" smtClean="0">
                <a:latin typeface="Cambria" pitchFamily="18" charset="0"/>
              </a:rPr>
            </a:br>
            <a:r>
              <a:rPr lang="es-UY" sz="1270" i="1" dirty="0" smtClean="0">
                <a:latin typeface="Cambria" pitchFamily="18" charset="0"/>
              </a:rPr>
              <a:t>¡Quiero más vida para amar!</a:t>
            </a:r>
            <a:endParaRPr lang="es-UY" sz="1270" dirty="0">
              <a:latin typeface="Candara" pitchFamily="34" charset="0"/>
            </a:endParaRPr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980728"/>
            <a:ext cx="3888432" cy="2736304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644008" y="5301208"/>
            <a:ext cx="2664296" cy="45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180" i="1" dirty="0" smtClean="0">
                <a:latin typeface="Cambria" pitchFamily="18" charset="0"/>
              </a:rPr>
              <a:t/>
            </a:r>
            <a:br>
              <a:rPr lang="es-UY" sz="1180" i="1" dirty="0" smtClean="0">
                <a:latin typeface="Cambria" pitchFamily="18" charset="0"/>
              </a:rPr>
            </a:br>
            <a:endParaRPr lang="es-UY" sz="1180" dirty="0">
              <a:latin typeface="Candara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644008" y="4149080"/>
            <a:ext cx="2735236" cy="8802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80" i="1" dirty="0" smtClean="0">
                <a:latin typeface="Cambria" pitchFamily="18" charset="0"/>
              </a:rPr>
              <a:t>Hoy, partió hacia la noche, triste, fría,</a:t>
            </a:r>
            <a:br>
              <a:rPr lang="es-UY" sz="1280" i="1" dirty="0" smtClean="0">
                <a:latin typeface="Cambria" pitchFamily="18" charset="0"/>
              </a:rPr>
            </a:br>
            <a:r>
              <a:rPr lang="es-UY" sz="1280" i="1" dirty="0" smtClean="0">
                <a:latin typeface="Cambria" pitchFamily="18" charset="0"/>
              </a:rPr>
              <a:t>rotas las alas mi melancolía;</a:t>
            </a:r>
            <a:br>
              <a:rPr lang="es-UY" sz="1280" i="1" dirty="0" smtClean="0">
                <a:latin typeface="Cambria" pitchFamily="18" charset="0"/>
              </a:rPr>
            </a:br>
            <a:r>
              <a:rPr lang="es-UY" sz="1280" i="1" dirty="0" smtClean="0">
                <a:latin typeface="Cambria" pitchFamily="18" charset="0"/>
              </a:rPr>
              <a:t>como una vieja mancha del dolor</a:t>
            </a:r>
          </a:p>
          <a:p>
            <a:r>
              <a:rPr lang="es-UY" sz="1280" i="1" dirty="0" smtClean="0">
                <a:latin typeface="Cambria" pitchFamily="18" charset="0"/>
              </a:rPr>
              <a:t>En la sombra lejana se deslíe...</a:t>
            </a:r>
            <a:endParaRPr lang="es-UY" sz="1280" i="1" dirty="0">
              <a:latin typeface="Cambri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644008" y="5085184"/>
            <a:ext cx="2452082" cy="4893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90" i="1" dirty="0" smtClean="0">
                <a:latin typeface="Cambria" pitchFamily="18" charset="0"/>
              </a:rPr>
              <a:t>¡mi vida toda canta, besa, ríe!</a:t>
            </a:r>
            <a:br>
              <a:rPr lang="es-UY" sz="1290" i="1" dirty="0" smtClean="0">
                <a:latin typeface="Cambria" pitchFamily="18" charset="0"/>
              </a:rPr>
            </a:br>
            <a:r>
              <a:rPr lang="es-UY" sz="1290" i="1" dirty="0" smtClean="0">
                <a:latin typeface="Cambria" pitchFamily="18" charset="0"/>
              </a:rPr>
              <a:t>¡Mi vida toda es una boca en flor!</a:t>
            </a:r>
            <a:endParaRPr lang="es-UY" sz="1290" i="1" dirty="0">
              <a:latin typeface="Cambria" pitchFamily="18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51520" y="332656"/>
            <a:ext cx="8568952" cy="6336704"/>
          </a:xfrm>
          <a:prstGeom prst="rect">
            <a:avLst/>
          </a:prstGeom>
          <a:noFill/>
          <a:ln w="19050">
            <a:solidFill>
              <a:srgbClr val="6C282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4" name="13 CuadroTexto"/>
          <p:cNvSpPr txBox="1"/>
          <p:nvPr/>
        </p:nvSpPr>
        <p:spPr>
          <a:xfrm>
            <a:off x="5292080" y="4509120"/>
            <a:ext cx="13500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 smtClean="0">
                <a:latin typeface="Gabriola" pitchFamily="82" charset="0"/>
              </a:rPr>
              <a:t>Explosión</a:t>
            </a:r>
            <a:endParaRPr lang="es-ES" sz="3000" dirty="0">
              <a:latin typeface="Gabriola" pitchFamily="8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076056" y="5085184"/>
            <a:ext cx="188865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i="1" dirty="0" smtClean="0">
                <a:latin typeface="Gabriola" pitchFamily="82" charset="0"/>
              </a:rPr>
              <a:t>Delmira </a:t>
            </a:r>
            <a:r>
              <a:rPr lang="en-US" sz="2500" i="1" dirty="0" err="1" smtClean="0">
                <a:latin typeface="Gabriola" pitchFamily="82" charset="0"/>
              </a:rPr>
              <a:t>Agustini</a:t>
            </a:r>
            <a:endParaRPr lang="es-UY" sz="2500" i="1" dirty="0">
              <a:latin typeface="Gabriola" pitchFamily="82" charset="0"/>
            </a:endParaRPr>
          </a:p>
        </p:txBody>
      </p:sp>
      <p:pic>
        <p:nvPicPr>
          <p:cNvPr id="17" name="16 Imagen" descr="Imagen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980728"/>
            <a:ext cx="3888432" cy="2736304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572000" y="4581128"/>
            <a:ext cx="3090846" cy="5616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b="1" dirty="0" smtClean="0"/>
              <a:t> </a:t>
            </a:r>
            <a:r>
              <a:rPr lang="es-UY" sz="1250" i="1" dirty="0" smtClean="0">
                <a:latin typeface="Cambria" pitchFamily="18" charset="0"/>
              </a:rPr>
              <a:t>Hoy siento que no valen mil años de la idea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lo que un minuto azul del </a:t>
            </a:r>
            <a:r>
              <a:rPr lang="es-UY" sz="1280" i="1" dirty="0" smtClean="0">
                <a:latin typeface="Cambria" pitchFamily="18" charset="0"/>
              </a:rPr>
              <a:t>sentimiento</a:t>
            </a:r>
            <a:r>
              <a:rPr lang="es-UY" sz="1250" i="1" dirty="0" smtClean="0">
                <a:latin typeface="Cambria" pitchFamily="18" charset="0"/>
              </a:rPr>
              <a:t>.</a:t>
            </a:r>
            <a:endParaRPr lang="es-UY" sz="1250" i="1" dirty="0">
              <a:latin typeface="Cambria" pitchFamily="18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4644008" y="5157192"/>
            <a:ext cx="3024336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280" i="1" dirty="0" smtClean="0">
                <a:latin typeface="Cambria" pitchFamily="18" charset="0"/>
              </a:rPr>
              <a:t>Mi corazón moría triste y lento...</a:t>
            </a:r>
            <a:br>
              <a:rPr lang="es-UY" sz="1280" i="1" dirty="0" smtClean="0">
                <a:latin typeface="Cambria" pitchFamily="18" charset="0"/>
              </a:rPr>
            </a:br>
            <a:r>
              <a:rPr lang="es-UY" sz="1280" i="1" dirty="0" smtClean="0">
                <a:latin typeface="Cambria" pitchFamily="18" charset="0"/>
              </a:rPr>
              <a:t>Hoy abre en luz como una flor febea;</a:t>
            </a:r>
            <a:endParaRPr lang="es-UY" sz="1280" i="1" dirty="0">
              <a:latin typeface="Cambria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644008" y="5733256"/>
            <a:ext cx="2626616" cy="4862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¡</a:t>
            </a:r>
            <a:r>
              <a:rPr lang="es-UY" sz="1280" i="1" dirty="0" smtClean="0">
                <a:latin typeface="Cambria" pitchFamily="18" charset="0"/>
              </a:rPr>
              <a:t>la vida brota como un mar violento</a:t>
            </a:r>
            <a:br>
              <a:rPr lang="es-UY" sz="1280" i="1" dirty="0" smtClean="0">
                <a:latin typeface="Cambria" pitchFamily="18" charset="0"/>
              </a:rPr>
            </a:br>
            <a:r>
              <a:rPr lang="es-UY" sz="1280" i="1" dirty="0" smtClean="0">
                <a:latin typeface="Cambria" pitchFamily="18" charset="0"/>
              </a:rPr>
              <a:t>donde la mano del amor golpea!</a:t>
            </a:r>
            <a:endParaRPr lang="es-UY" sz="1280" i="1" dirty="0">
              <a:latin typeface="Cambria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580112" y="5517232"/>
            <a:ext cx="914033" cy="4093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60" i="1" dirty="0" smtClean="0">
                <a:latin typeface="Gabriola" pitchFamily="82" charset="0"/>
              </a:rPr>
              <a:t>Uruguay</a:t>
            </a:r>
            <a:endParaRPr lang="es-UY" sz="2060" i="1" dirty="0">
              <a:latin typeface="Gabriola" pitchFamily="82" charset="0"/>
            </a:endParaRPr>
          </a:p>
        </p:txBody>
      </p:sp>
      <p:pic>
        <p:nvPicPr>
          <p:cNvPr id="25" name="24 Imagen" descr="display_282229.jpg"/>
          <p:cNvPicPr>
            <a:picLocks noChangeAspect="1"/>
          </p:cNvPicPr>
          <p:nvPr/>
        </p:nvPicPr>
        <p:blipFill>
          <a:blip r:embed="rId6" cstate="print"/>
          <a:srcRect l="7560" t="7621" r="9281" b="16170"/>
          <a:stretch>
            <a:fillRect/>
          </a:stretch>
        </p:blipFill>
        <p:spPr>
          <a:xfrm>
            <a:off x="3923928" y="980728"/>
            <a:ext cx="3816424" cy="2736304"/>
          </a:xfrm>
          <a:prstGeom prst="rect">
            <a:avLst/>
          </a:prstGeom>
        </p:spPr>
      </p:pic>
      <p:pic>
        <p:nvPicPr>
          <p:cNvPr id="24" name="23 Imagen" descr="20100908_4.ol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63888" y="692696"/>
            <a:ext cx="4608512" cy="3312368"/>
          </a:xfrm>
          <a:prstGeom prst="rect">
            <a:avLst/>
          </a:prstGeom>
        </p:spPr>
      </p:pic>
      <p:sp>
        <p:nvSpPr>
          <p:cNvPr id="28" name="27 CuadroTexto"/>
          <p:cNvSpPr txBox="1"/>
          <p:nvPr/>
        </p:nvSpPr>
        <p:spPr>
          <a:xfrm>
            <a:off x="4932040" y="4653136"/>
            <a:ext cx="18133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>
                <a:latin typeface="Gabriola" pitchFamily="82" charset="0"/>
              </a:rPr>
              <a:t>Imagenes- internet</a:t>
            </a:r>
            <a:endParaRPr lang="es-UY" sz="2200" dirty="0">
              <a:latin typeface="Gabriola" pitchFamily="82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779912" y="5373216"/>
            <a:ext cx="42530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atin typeface="Gabriola" pitchFamily="82" charset="0"/>
              </a:rPr>
              <a:t>Audio – At  your side – Ernesto </a:t>
            </a:r>
            <a:r>
              <a:rPr lang="en-US" sz="2500" dirty="0" err="1" smtClean="0">
                <a:latin typeface="Gabriola" pitchFamily="82" charset="0"/>
              </a:rPr>
              <a:t>Cortazar</a:t>
            </a:r>
            <a:endParaRPr lang="es-UY" sz="2500" dirty="0">
              <a:latin typeface="Gabriola" pitchFamily="82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4860032" y="6021288"/>
            <a:ext cx="2358338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50" dirty="0" smtClean="0">
                <a:latin typeface="Gabriola" pitchFamily="82" charset="0"/>
              </a:rPr>
              <a:t>inesgaret@gmail.com</a:t>
            </a:r>
            <a:endParaRPr lang="es-UY" sz="2550" dirty="0">
              <a:latin typeface="Gabriola" pitchFamily="82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9EE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32" name="31 CuadroTexto"/>
          <p:cNvSpPr txBox="1"/>
          <p:nvPr/>
        </p:nvSpPr>
        <p:spPr>
          <a:xfrm>
            <a:off x="3563888" y="548680"/>
            <a:ext cx="3873176" cy="60539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310" dirty="0" smtClean="0">
                <a:latin typeface="Gabriola" pitchFamily="82" charset="0"/>
              </a:rPr>
              <a:t>Si la vida es amor, ¡bendita sea!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¡Quiero más vida para amar</a:t>
            </a:r>
            <a:r>
              <a:rPr lang="es-UY" sz="2310" dirty="0" smtClean="0">
                <a:latin typeface="Gabriola" pitchFamily="82" charset="0"/>
              </a:rPr>
              <a:t>! </a:t>
            </a:r>
            <a:r>
              <a:rPr lang="es-UY" sz="2310" dirty="0" smtClean="0">
                <a:latin typeface="Gabriola" pitchFamily="82" charset="0"/>
              </a:rPr>
              <a:t>Hoy siento 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Que no valen mil años de la idea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Lo que un minuto azul de sentimiento.</a:t>
            </a:r>
          </a:p>
          <a:p>
            <a:r>
              <a:rPr lang="es-UY" sz="2310" dirty="0" smtClean="0">
                <a:latin typeface="Gabriola" pitchFamily="82" charset="0"/>
              </a:rPr>
              <a:t>Mi corazón moría triste y lento...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Hoy abre en luz como una flor febea;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¡La vida brota como un mar violento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Donde la mano del amor golpea!</a:t>
            </a:r>
          </a:p>
          <a:p>
            <a:r>
              <a:rPr lang="es-UY" sz="2310" dirty="0" smtClean="0">
                <a:latin typeface="Gabriola" pitchFamily="82" charset="0"/>
              </a:rPr>
              <a:t>Hoy partió hacia la noche, triste, fría,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Rotas las alas, mi melancolía;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Como una vieja mancha de dolor</a:t>
            </a:r>
          </a:p>
          <a:p>
            <a:r>
              <a:rPr lang="es-UY" sz="2310" dirty="0" smtClean="0">
                <a:latin typeface="Gabriola" pitchFamily="82" charset="0"/>
              </a:rPr>
              <a:t>En la sombra lejana se deslíe...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¡Mi vida toda canta, besa, ríe!</a:t>
            </a:r>
            <a:br>
              <a:rPr lang="es-UY" sz="2310" dirty="0" smtClean="0">
                <a:latin typeface="Gabriola" pitchFamily="82" charset="0"/>
              </a:rPr>
            </a:br>
            <a:r>
              <a:rPr lang="es-UY" sz="2310" dirty="0" smtClean="0">
                <a:latin typeface="Gabriola" pitchFamily="82" charset="0"/>
              </a:rPr>
              <a:t>¡Mi vida toda es una boca en flor</a:t>
            </a:r>
            <a:r>
              <a:rPr lang="es-UY" sz="2310" dirty="0" smtClean="0">
                <a:latin typeface="Gabriola" pitchFamily="82" charset="0"/>
              </a:rPr>
              <a:t>!</a:t>
            </a:r>
          </a:p>
          <a:p>
            <a:r>
              <a:rPr lang="en-US" sz="2400" dirty="0" smtClean="0">
                <a:latin typeface="Gabriola" pitchFamily="82" charset="0"/>
              </a:rPr>
              <a:t>Delmira </a:t>
            </a:r>
            <a:r>
              <a:rPr lang="en-US" sz="2400" dirty="0" err="1" smtClean="0">
                <a:latin typeface="Gabriola" pitchFamily="82" charset="0"/>
              </a:rPr>
              <a:t>Agustini</a:t>
            </a:r>
            <a:endParaRPr lang="en-US" sz="2400" dirty="0" smtClean="0">
              <a:latin typeface="Gabriola" pitchFamily="82" charset="0"/>
            </a:endParaRPr>
          </a:p>
          <a:p>
            <a:endParaRPr lang="es-UY" dirty="0" smtClean="0"/>
          </a:p>
          <a:p>
            <a:r>
              <a:rPr lang="es-UY" dirty="0" smtClean="0"/>
              <a:t>(</a:t>
            </a:r>
            <a:r>
              <a:rPr lang="es-UY" sz="2200" dirty="0" smtClean="0">
                <a:latin typeface="Gabriola" pitchFamily="82" charset="0"/>
              </a:rPr>
              <a:t>De El libro blanco (Frágil), 1907)</a:t>
            </a:r>
            <a:endParaRPr lang="es-UY" sz="2200" dirty="0">
              <a:latin typeface="Gabriola" pitchFamily="82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644008" y="188640"/>
            <a:ext cx="1117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Gabriola" pitchFamily="82" charset="0"/>
              </a:rPr>
              <a:t>Explosion</a:t>
            </a:r>
            <a:endParaRPr lang="es-UY" sz="2400" dirty="0">
              <a:latin typeface="Gabriola" pitchFamily="82" charset="0"/>
            </a:endParaRPr>
          </a:p>
        </p:txBody>
      </p:sp>
      <p:pic>
        <p:nvPicPr>
          <p:cNvPr id="18" name="17 Imagen" descr="MR_Feminine and Romantic Sherri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3528" y="1340768"/>
            <a:ext cx="3528392" cy="5517232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rgbClr val="F9EE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>
    <p:sndAc>
      <p:stSnd>
        <p:snd r:embed="rId3" name="ERNESTO CORTAZAR-At your si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8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2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2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9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9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6900"/>
                            </p:stCondLst>
                            <p:childTnLst>
                              <p:par>
                                <p:cTn id="68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1400"/>
                            </p:stCondLst>
                            <p:childTnLst>
                              <p:par>
                                <p:cTn id="7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4400"/>
                            </p:stCondLst>
                            <p:childTnLst>
                              <p:par>
                                <p:cTn id="8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28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98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18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1" grpId="0"/>
      <p:bldP spid="11" grpId="1"/>
      <p:bldP spid="13" grpId="0"/>
      <p:bldP spid="13" grpId="1"/>
      <p:bldP spid="14" grpId="0"/>
      <p:bldP spid="16" grpId="0"/>
      <p:bldP spid="19" grpId="0" build="allAtOnce"/>
      <p:bldP spid="20" grpId="0"/>
      <p:bldP spid="20" grpId="1"/>
      <p:bldP spid="21" grpId="0"/>
      <p:bldP spid="21" grpId="1"/>
      <p:bldP spid="23" grpId="0"/>
      <p:bldP spid="28" grpId="0"/>
      <p:bldP spid="29" grpId="0"/>
      <p:bldP spid="30" grpId="0"/>
      <p:bldP spid="31" grpId="0" animBg="1"/>
      <p:bldP spid="32" grpId="0"/>
      <p:bldP spid="33" grpId="0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391</TotalTime>
  <Words>100</Words>
  <Application>Microsoft Office PowerPoint</Application>
  <PresentationFormat>Presentación en pantalla (4:3)</PresentationFormat>
  <Paragraphs>25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Cambria</vt:lpstr>
      <vt:lpstr>Candara</vt:lpstr>
      <vt:lpstr>Calibri</vt:lpstr>
      <vt:lpstr>Gabriola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44</cp:revision>
  <dcterms:created xsi:type="dcterms:W3CDTF">2017-07-16T14:32:48Z</dcterms:created>
  <dcterms:modified xsi:type="dcterms:W3CDTF">2017-07-24T20:52:58Z</dcterms:modified>
</cp:coreProperties>
</file>