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66" r:id="rId3"/>
    <p:sldId id="265" r:id="rId4"/>
    <p:sldId id="267" r:id="rId5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NJWQMgt1qcQ/5QKtRZ3mA==" hashData="uCEPVkd8V3f4PI1Lw0VJ6dqrzT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ABABAB"/>
    <a:srgbClr val="F8F8F8"/>
    <a:srgbClr val="B2A7A4"/>
    <a:srgbClr val="D5B8EA"/>
    <a:srgbClr val="594E4B"/>
    <a:srgbClr val="AC8BD9"/>
    <a:srgbClr val="A9695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313" autoAdjust="0"/>
  </p:normalViewPr>
  <p:slideViewPr>
    <p:cSldViewPr>
      <p:cViewPr varScale="1">
        <p:scale>
          <a:sx n="85" d="100"/>
          <a:sy n="85" d="100"/>
        </p:scale>
        <p:origin x="-68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CA7BD781-F739-46CF-BB4A-E0EA9CC8D7FD}" type="datetimeFigureOut">
              <a:rPr lang="es-AR"/>
              <a:pPr>
                <a:defRPr/>
              </a:pPr>
              <a:t>20/10/2017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AR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31E688D9-0B0E-4DB5-ABC9-1E7540DC3B0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CA5F0-9DDA-47D3-AD30-5A73C36A3FE2}" type="datetimeFigureOut">
              <a:rPr lang="es-AR"/>
              <a:pPr>
                <a:defRPr/>
              </a:pPr>
              <a:t>20/10/2017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7EA003-2C4C-4A6D-8F06-E990C6143B40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DAAF4-8706-4853-9B3A-B7F82D82E029}" type="datetimeFigureOut">
              <a:rPr lang="es-AR"/>
              <a:pPr>
                <a:defRPr/>
              </a:pPr>
              <a:t>20/10/2017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70B3FB-B579-4078-B56D-C84E3CBF0D04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FF5D5-F289-44DB-A264-4322E043EDD6}" type="datetimeFigureOut">
              <a:rPr lang="es-AR"/>
              <a:pPr>
                <a:defRPr/>
              </a:pPr>
              <a:t>20/10/2017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8EDB0-99DB-4A0D-98B3-C3E72DB4DD63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01510-ED60-4B4C-A84B-88D9FB66B04F}" type="datetimeFigureOut">
              <a:rPr lang="es-AR"/>
              <a:pPr>
                <a:defRPr/>
              </a:pPr>
              <a:t>20/10/2017</a:t>
            </a:fld>
            <a:endParaRPr lang="es-AR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01380-4B03-4D3B-A12C-0E9DFE48708D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56A1E-8CD8-4022-AF5F-34AD1B2CE15E}" type="datetimeFigureOut">
              <a:rPr lang="es-AR"/>
              <a:pPr>
                <a:defRPr/>
              </a:pPr>
              <a:t>20/10/2017</a:t>
            </a:fld>
            <a:endParaRPr lang="es-AR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C3918-6808-4ED4-95C2-13480FDB778E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ED0E9-0FCD-4F73-9FB7-12F3F4308158}" type="datetimeFigureOut">
              <a:rPr lang="es-AR"/>
              <a:pPr>
                <a:defRPr/>
              </a:pPr>
              <a:t>20/10/2017</a:t>
            </a:fld>
            <a:endParaRPr lang="es-AR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E7C5B-BE54-41C4-95C5-A410A3422034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37955-2E90-4C6B-895C-7FC3E677EDE8}" type="datetimeFigureOut">
              <a:rPr lang="es-AR"/>
              <a:pPr>
                <a:defRPr/>
              </a:pPr>
              <a:t>20/10/2017</a:t>
            </a:fld>
            <a:endParaRPr lang="es-AR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D584F-BDBE-4923-B78A-35B71AC18CCA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B04FF-7DE4-4087-9319-87874E1B2D9C}" type="datetimeFigureOut">
              <a:rPr lang="es-AR"/>
              <a:pPr>
                <a:defRPr/>
              </a:pPr>
              <a:t>20/10/2017</a:t>
            </a:fld>
            <a:endParaRPr lang="es-AR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82069-F5CB-41CD-8C8A-680BF4D8413D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BF8BA-82C5-471A-A960-E63A0B2292B5}" type="datetimeFigureOut">
              <a:rPr lang="es-AR"/>
              <a:pPr>
                <a:defRPr/>
              </a:pPr>
              <a:t>20/10/2017</a:t>
            </a:fld>
            <a:endParaRPr lang="es-AR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FBC9C-3EC8-4212-84EE-5A5086A03BC4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8060F-EB54-4A59-9363-DF8AEF11512D}" type="datetimeFigureOut">
              <a:rPr lang="es-AR"/>
              <a:pPr>
                <a:defRPr/>
              </a:pPr>
              <a:t>20/10/2017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1B5A4-EFB2-4671-A88C-EA7F627E1FAB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FE6FD-9DA4-4A5E-BF22-1EB6A80B8500}" type="datetimeFigureOut">
              <a:rPr lang="es-AR"/>
              <a:pPr>
                <a:defRPr/>
              </a:pPr>
              <a:t>20/10/2017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3C6F9-AEAE-47F5-AD58-1782CE91C858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932B254-D15A-4388-87AC-24C2ED9B0AEE}" type="datetimeFigureOut">
              <a:rPr lang="es-AR"/>
              <a:pPr>
                <a:defRPr/>
              </a:pPr>
              <a:t>20/10/2017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3BC3EF2-A693-404F-A09E-DD7CEC2FA9AD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stellmar@gmail.com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20 Imagen" descr="1.png"/>
          <p:cNvPicPr>
            <a:picLocks noChangeAspect="1"/>
          </p:cNvPicPr>
          <p:nvPr/>
        </p:nvPicPr>
        <p:blipFill>
          <a:blip r:embed="rId3" cstate="print"/>
          <a:srcRect r="39857"/>
          <a:stretch>
            <a:fillRect/>
          </a:stretch>
        </p:blipFill>
        <p:spPr bwMode="auto">
          <a:xfrm>
            <a:off x="539750" y="260350"/>
            <a:ext cx="2879725" cy="500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10" descr="D:\condetalles\0_8d598_60277d5a_X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5427663"/>
            <a:ext cx="381000" cy="143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10" descr="D:\condetalles\0_8d598_60277d5a_X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43888" y="5427663"/>
            <a:ext cx="381000" cy="143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7" descr="D:\ENERO2016\Silent Winter (93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750" y="4797425"/>
            <a:ext cx="1619250" cy="190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7 Imagen" descr="ventana entrega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59563" y="1052513"/>
            <a:ext cx="2339975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10" descr="D:\condetalles\KaD_Deco17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413" y="3068638"/>
            <a:ext cx="5111750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48" descr="D:\Azalee\Franiemargot\objets_231_franiemargot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19925" y="260350"/>
            <a:ext cx="12239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872"/>
            </a:avLst>
          </a:prstGeom>
          <a:solidFill>
            <a:srgbClr val="B2A7A4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107504" y="116632"/>
            <a:ext cx="8928992" cy="6624736"/>
          </a:xfrm>
          <a:prstGeom prst="frame">
            <a:avLst>
              <a:gd name="adj1" fmla="val 880"/>
            </a:avLst>
          </a:prstGeom>
          <a:solidFill>
            <a:srgbClr val="BEB7BF"/>
          </a:solidFill>
          <a:ln>
            <a:solidFill>
              <a:srgbClr val="594E4B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2063" name="Picture 7" descr="D:\Azalee\Franiemargot\franimargot\objets_141_franiemargot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00192" y="5301208"/>
            <a:ext cx="171450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4" name="Picture 12" descr="D:\condetalles\SiameseKittyEleganceLJT1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64163" y="4076700"/>
            <a:ext cx="935037" cy="72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13" name="31 CuadroTexto"/>
          <p:cNvSpPr txBox="1">
            <a:spLocks noChangeArrowheads="1"/>
          </p:cNvSpPr>
          <p:nvPr/>
        </p:nvSpPr>
        <p:spPr bwMode="auto">
          <a:xfrm>
            <a:off x="4932363" y="549275"/>
            <a:ext cx="18049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latin typeface="Monotype Corsiva" pitchFamily="66" charset="0"/>
              </a:rPr>
              <a:t>Hoy me duelen los ojos</a:t>
            </a:r>
          </a:p>
          <a:p>
            <a:r>
              <a:rPr lang="es-ES" sz="1600">
                <a:latin typeface="Monotype Corsiva" pitchFamily="66" charset="0"/>
              </a:rPr>
              <a:t>y el alma,</a:t>
            </a:r>
          </a:p>
          <a:p>
            <a:r>
              <a:rPr lang="es-ES" sz="1600">
                <a:latin typeface="Monotype Corsiva" pitchFamily="66" charset="0"/>
              </a:rPr>
              <a:t>de tanto pensarte,</a:t>
            </a:r>
            <a:endParaRPr lang="es-AR" sz="1600">
              <a:latin typeface="Monotype Corsiva" pitchFamily="66" charset="0"/>
            </a:endParaRPr>
          </a:p>
        </p:txBody>
      </p:sp>
      <p:sp>
        <p:nvSpPr>
          <p:cNvPr id="4114" name="32 CuadroTexto"/>
          <p:cNvSpPr txBox="1">
            <a:spLocks noChangeArrowheads="1"/>
          </p:cNvSpPr>
          <p:nvPr/>
        </p:nvSpPr>
        <p:spPr bwMode="auto">
          <a:xfrm>
            <a:off x="4932363" y="1268413"/>
            <a:ext cx="1649412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latin typeface="Monotype Corsiva" pitchFamily="66" charset="0"/>
              </a:rPr>
              <a:t>sangre en exilio,</a:t>
            </a:r>
          </a:p>
          <a:p>
            <a:r>
              <a:rPr lang="es-ES" sz="1600">
                <a:latin typeface="Monotype Corsiva" pitchFamily="66" charset="0"/>
              </a:rPr>
              <a:t>ausencia equivocada</a:t>
            </a:r>
          </a:p>
          <a:p>
            <a:r>
              <a:rPr lang="es-ES" sz="1600">
                <a:latin typeface="Monotype Corsiva" pitchFamily="66" charset="0"/>
              </a:rPr>
              <a:t>cántaro vacío,</a:t>
            </a:r>
          </a:p>
          <a:p>
            <a:r>
              <a:rPr lang="es-ES" sz="1600">
                <a:latin typeface="Monotype Corsiva" pitchFamily="66" charset="0"/>
              </a:rPr>
              <a:t>pájaro sin alas.</a:t>
            </a:r>
            <a:endParaRPr lang="es-AR" sz="1600">
              <a:latin typeface="Monotype Corsiva" pitchFamily="66" charset="0"/>
            </a:endParaRPr>
          </a:p>
        </p:txBody>
      </p:sp>
      <p:sp>
        <p:nvSpPr>
          <p:cNvPr id="4115" name="33 CuadroTexto"/>
          <p:cNvSpPr txBox="1">
            <a:spLocks noChangeArrowheads="1"/>
          </p:cNvSpPr>
          <p:nvPr/>
        </p:nvSpPr>
        <p:spPr bwMode="auto">
          <a:xfrm>
            <a:off x="4932363" y="2276475"/>
            <a:ext cx="178911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latin typeface="Monotype Corsiva" pitchFamily="66" charset="0"/>
              </a:rPr>
              <a:t>Como agujas de viento</a:t>
            </a:r>
          </a:p>
          <a:p>
            <a:r>
              <a:rPr lang="es-ES" sz="1600">
                <a:latin typeface="Monotype Corsiva" pitchFamily="66" charset="0"/>
              </a:rPr>
              <a:t>entre los huesos,</a:t>
            </a:r>
          </a:p>
          <a:p>
            <a:r>
              <a:rPr lang="es-ES" sz="1600">
                <a:latin typeface="Monotype Corsiva" pitchFamily="66" charset="0"/>
              </a:rPr>
              <a:t>me duele imaginarte</a:t>
            </a:r>
          </a:p>
          <a:p>
            <a:r>
              <a:rPr lang="es-ES" sz="1600">
                <a:latin typeface="Monotype Corsiva" pitchFamily="66" charset="0"/>
              </a:rPr>
              <a:t>en la distancia,</a:t>
            </a:r>
            <a:endParaRPr lang="es-AR" sz="1600">
              <a:latin typeface="Monotype Corsiva" pitchFamily="66" charset="0"/>
            </a:endParaRPr>
          </a:p>
        </p:txBody>
      </p:sp>
      <p:sp>
        <p:nvSpPr>
          <p:cNvPr id="4116" name="34 CuadroTexto"/>
          <p:cNvSpPr txBox="1">
            <a:spLocks noChangeArrowheads="1"/>
          </p:cNvSpPr>
          <p:nvPr/>
        </p:nvSpPr>
        <p:spPr bwMode="auto">
          <a:xfrm>
            <a:off x="4932363" y="3213100"/>
            <a:ext cx="1747837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latin typeface="Monotype Corsiva" pitchFamily="66" charset="0"/>
              </a:rPr>
              <a:t>en mis esquinas,</a:t>
            </a:r>
          </a:p>
          <a:p>
            <a:r>
              <a:rPr lang="es-ES" sz="1600">
                <a:latin typeface="Monotype Corsiva" pitchFamily="66" charset="0"/>
              </a:rPr>
              <a:t>en mis regresos</a:t>
            </a:r>
          </a:p>
          <a:p>
            <a:r>
              <a:rPr lang="es-ES" sz="1600">
                <a:latin typeface="Monotype Corsiva" pitchFamily="66" charset="0"/>
              </a:rPr>
              <a:t>en aquellas, mis lunas</a:t>
            </a:r>
          </a:p>
          <a:p>
            <a:r>
              <a:rPr lang="es-ES" sz="1600">
                <a:latin typeface="Monotype Corsiva" pitchFamily="66" charset="0"/>
              </a:rPr>
              <a:t>enlutadas.</a:t>
            </a:r>
            <a:endParaRPr lang="es-AR" sz="1600">
              <a:latin typeface="Monotype Corsiva" pitchFamily="66" charset="0"/>
            </a:endParaRPr>
          </a:p>
        </p:txBody>
      </p:sp>
      <p:sp>
        <p:nvSpPr>
          <p:cNvPr id="4117" name="35 CuadroTexto"/>
          <p:cNvSpPr txBox="1">
            <a:spLocks noChangeArrowheads="1"/>
          </p:cNvSpPr>
          <p:nvPr/>
        </p:nvSpPr>
        <p:spPr bwMode="auto">
          <a:xfrm>
            <a:off x="4932363" y="549275"/>
            <a:ext cx="185261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latin typeface="Monotype Corsiva" pitchFamily="66" charset="0"/>
              </a:rPr>
              <a:t>¡Cómo volver al tiempo</a:t>
            </a:r>
          </a:p>
          <a:p>
            <a:r>
              <a:rPr lang="es-ES" sz="1600">
                <a:latin typeface="Monotype Corsiva" pitchFamily="66" charset="0"/>
              </a:rPr>
              <a:t>de las rosas,</a:t>
            </a:r>
          </a:p>
          <a:p>
            <a:r>
              <a:rPr lang="es-ES" sz="1600">
                <a:latin typeface="Monotype Corsiva" pitchFamily="66" charset="0"/>
              </a:rPr>
              <a:t>del verano en urgencias</a:t>
            </a:r>
          </a:p>
          <a:p>
            <a:r>
              <a:rPr lang="es-ES" sz="1600">
                <a:latin typeface="Monotype Corsiva" pitchFamily="66" charset="0"/>
              </a:rPr>
              <a:t>de retamas;</a:t>
            </a:r>
            <a:endParaRPr lang="es-AR" sz="1600">
              <a:latin typeface="Monotype Corsiva" pitchFamily="66" charset="0"/>
            </a:endParaRPr>
          </a:p>
        </p:txBody>
      </p:sp>
      <p:pic>
        <p:nvPicPr>
          <p:cNvPr id="2070" name="21 Imagen" descr="A Nice Guy to start 2016 with 2  - PSP12 -   tubed by A PSP Devil.png"/>
          <p:cNvPicPr>
            <a:picLocks noChangeAspect="1"/>
          </p:cNvPicPr>
          <p:nvPr/>
        </p:nvPicPr>
        <p:blipFill>
          <a:blip r:embed="rId11" cstate="print"/>
          <a:srcRect l="5603" t="7353"/>
          <a:stretch>
            <a:fillRect/>
          </a:stretch>
        </p:blipFill>
        <p:spPr bwMode="auto">
          <a:xfrm>
            <a:off x="251520" y="2204864"/>
            <a:ext cx="2879725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CuadroTexto"/>
          <p:cNvSpPr txBox="1">
            <a:spLocks noChangeArrowheads="1"/>
          </p:cNvSpPr>
          <p:nvPr/>
        </p:nvSpPr>
        <p:spPr bwMode="auto">
          <a:xfrm>
            <a:off x="4932363" y="1484313"/>
            <a:ext cx="174307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latin typeface="Monotype Corsiva" pitchFamily="66" charset="0"/>
              </a:rPr>
              <a:t>cómo volver al tiempo</a:t>
            </a:r>
          </a:p>
          <a:p>
            <a:r>
              <a:rPr lang="es-ES" sz="1600">
                <a:latin typeface="Monotype Corsiva" pitchFamily="66" charset="0"/>
              </a:rPr>
              <a:t>del olvido,</a:t>
            </a:r>
          </a:p>
          <a:p>
            <a:r>
              <a:rPr lang="es-ES" sz="1600">
                <a:latin typeface="Monotype Corsiva" pitchFamily="66" charset="0"/>
              </a:rPr>
              <a:t>el del silencio azul</a:t>
            </a:r>
          </a:p>
          <a:p>
            <a:r>
              <a:rPr lang="es-ES" sz="1600">
                <a:latin typeface="Monotype Corsiva" pitchFamily="66" charset="0"/>
              </a:rPr>
              <a:t>sobre la cama!</a:t>
            </a:r>
            <a:endParaRPr lang="es-AR" sz="1600">
              <a:latin typeface="Monotype Corsiva" pitchFamily="66" charset="0"/>
            </a:endParaRPr>
          </a:p>
        </p:txBody>
      </p:sp>
      <p:sp>
        <p:nvSpPr>
          <p:cNvPr id="22" name="21 CuadroTexto"/>
          <p:cNvSpPr txBox="1">
            <a:spLocks noChangeArrowheads="1"/>
          </p:cNvSpPr>
          <p:nvPr/>
        </p:nvSpPr>
        <p:spPr bwMode="auto">
          <a:xfrm>
            <a:off x="4932363" y="2492375"/>
            <a:ext cx="180498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latin typeface="Monotype Corsiva" pitchFamily="66" charset="0"/>
              </a:rPr>
              <a:t>Hoy me duelen los ojos</a:t>
            </a:r>
          </a:p>
          <a:p>
            <a:r>
              <a:rPr lang="es-ES" sz="1600">
                <a:latin typeface="Monotype Corsiva" pitchFamily="66" charset="0"/>
              </a:rPr>
              <a:t>y el alma</a:t>
            </a:r>
          </a:p>
          <a:p>
            <a:r>
              <a:rPr lang="es-ES" sz="1600">
                <a:latin typeface="Monotype Corsiva" pitchFamily="66" charset="0"/>
              </a:rPr>
              <a:t>de tanto pensarte,</a:t>
            </a:r>
            <a:endParaRPr lang="es-AR" sz="1600">
              <a:latin typeface="Monotype Corsiva" pitchFamily="66" charset="0"/>
            </a:endParaRPr>
          </a:p>
        </p:txBody>
      </p:sp>
      <p:sp>
        <p:nvSpPr>
          <p:cNvPr id="23" name="22 CuadroTexto"/>
          <p:cNvSpPr txBox="1">
            <a:spLocks noChangeArrowheads="1"/>
          </p:cNvSpPr>
          <p:nvPr/>
        </p:nvSpPr>
        <p:spPr bwMode="auto">
          <a:xfrm>
            <a:off x="4932363" y="3213100"/>
            <a:ext cx="22177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latin typeface="Monotype Corsiva" pitchFamily="66" charset="0"/>
              </a:rPr>
              <a:t>mientras muere una tarde…</a:t>
            </a:r>
          </a:p>
          <a:p>
            <a:r>
              <a:rPr lang="es-ES" sz="1600">
                <a:latin typeface="Monotype Corsiva" pitchFamily="66" charset="0"/>
              </a:rPr>
              <a:t>equivocada.</a:t>
            </a:r>
            <a:endParaRPr lang="es-AR" sz="1600">
              <a:latin typeface="Monotype Corsiva" pitchFamily="66" charset="0"/>
            </a:endParaRPr>
          </a:p>
        </p:txBody>
      </p:sp>
      <p:sp>
        <p:nvSpPr>
          <p:cNvPr id="24" name="23 CuadroTexto"/>
          <p:cNvSpPr txBox="1">
            <a:spLocks noChangeArrowheads="1"/>
          </p:cNvSpPr>
          <p:nvPr/>
        </p:nvSpPr>
        <p:spPr bwMode="auto">
          <a:xfrm>
            <a:off x="323850" y="333375"/>
            <a:ext cx="7747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……..</a:t>
            </a:r>
            <a:endParaRPr lang="es-AR">
              <a:solidFill>
                <a:schemeClr val="bg1"/>
              </a:solidFill>
            </a:endParaRPr>
          </a:p>
        </p:txBody>
      </p:sp>
      <p:sp>
        <p:nvSpPr>
          <p:cNvPr id="25" name="24 CuadroTexto"/>
          <p:cNvSpPr txBox="1">
            <a:spLocks noChangeArrowheads="1"/>
          </p:cNvSpPr>
          <p:nvPr/>
        </p:nvSpPr>
        <p:spPr bwMode="auto">
          <a:xfrm>
            <a:off x="4932363" y="3789363"/>
            <a:ext cx="16541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1400">
                <a:latin typeface="Monotype Corsiva" pitchFamily="66" charset="0"/>
              </a:rPr>
              <a:t>Graciela Beatriz Genta</a:t>
            </a:r>
          </a:p>
        </p:txBody>
      </p:sp>
      <p:sp>
        <p:nvSpPr>
          <p:cNvPr id="27" name="26 CuadroTexto"/>
          <p:cNvSpPr txBox="1"/>
          <p:nvPr/>
        </p:nvSpPr>
        <p:spPr>
          <a:xfrm>
            <a:off x="3635896" y="1916832"/>
            <a:ext cx="744114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prstTxWarp prst="textCurveDown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Mar</a:t>
            </a:r>
            <a:endParaRPr lang="es-AR" sz="2800" dirty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28" name="27 Imagen" descr="2221.pn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3528" y="332656"/>
            <a:ext cx="84963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28 Imagen" descr="333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39750" y="1052513"/>
            <a:ext cx="7993063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31 Rectángulo"/>
          <p:cNvSpPr/>
          <p:nvPr/>
        </p:nvSpPr>
        <p:spPr>
          <a:xfrm>
            <a:off x="2627784" y="2060848"/>
            <a:ext cx="3888432" cy="345638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 w="76200">
            <a:solidFill>
              <a:srgbClr val="ABABAB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/>
          </a:p>
        </p:txBody>
      </p:sp>
      <p:sp>
        <p:nvSpPr>
          <p:cNvPr id="33" name="32 CuadroTexto"/>
          <p:cNvSpPr txBox="1"/>
          <p:nvPr/>
        </p:nvSpPr>
        <p:spPr>
          <a:xfrm>
            <a:off x="3563888" y="6093296"/>
            <a:ext cx="1919115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000" dirty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Avance automático</a:t>
            </a:r>
          </a:p>
        </p:txBody>
      </p:sp>
      <p:sp>
        <p:nvSpPr>
          <p:cNvPr id="34" name="33 CuadroTexto"/>
          <p:cNvSpPr txBox="1"/>
          <p:nvPr/>
        </p:nvSpPr>
        <p:spPr>
          <a:xfrm>
            <a:off x="4283968" y="4941168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dirty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Sin fines de lucro</a:t>
            </a:r>
          </a:p>
        </p:txBody>
      </p:sp>
      <p:sp>
        <p:nvSpPr>
          <p:cNvPr id="35" name="34 CuadroTexto"/>
          <p:cNvSpPr txBox="1"/>
          <p:nvPr/>
        </p:nvSpPr>
        <p:spPr>
          <a:xfrm>
            <a:off x="2627784" y="2996952"/>
            <a:ext cx="3888432" cy="1323439"/>
          </a:xfrm>
          <a:prstGeom prst="rect">
            <a:avLst/>
          </a:prstGeom>
          <a:noFill/>
          <a:effectLst>
            <a:outerShdw blurRad="50800" dist="76200" dir="5400000" algn="t" rotWithShape="0">
              <a:schemeClr val="tx1">
                <a:lumMod val="75000"/>
                <a:alpha val="40000"/>
              </a:schemeClr>
            </a:outerShdw>
          </a:effectLst>
          <a:scene3d>
            <a:camera prst="obliqueTopRight"/>
            <a:lightRig rig="threePt" dir="t"/>
          </a:scene3d>
          <a:sp3d>
            <a:bevelT/>
          </a:sp3d>
        </p:spPr>
        <p:txBody>
          <a:bodyPr>
            <a:spAutoFit/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dirty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            </a:t>
            </a:r>
            <a:r>
              <a:rPr lang="es-ES" sz="4000" dirty="0">
                <a:solidFill>
                  <a:schemeClr val="tx1">
                    <a:lumMod val="50000"/>
                  </a:schemeClr>
                </a:solidFill>
                <a:latin typeface="Monotype Corsiva" pitchFamily="66" charset="0"/>
              </a:rPr>
              <a:t>Mar </a:t>
            </a:r>
          </a:p>
          <a:p>
            <a:pPr>
              <a:defRPr/>
            </a:pPr>
            <a:r>
              <a:rPr lang="es-ES" sz="4000" dirty="0">
                <a:solidFill>
                  <a:schemeClr val="tx1">
                    <a:lumMod val="50000"/>
                  </a:schemeClr>
                </a:solidFill>
                <a:latin typeface="Monotype Corsiva" pitchFamily="66" charset="0"/>
              </a:rPr>
              <a:t>Difundiendo Poesía</a:t>
            </a:r>
          </a:p>
        </p:txBody>
      </p:sp>
      <p:sp>
        <p:nvSpPr>
          <p:cNvPr id="36" name="35 CuadroTexto"/>
          <p:cNvSpPr txBox="1"/>
          <p:nvPr/>
        </p:nvSpPr>
        <p:spPr>
          <a:xfrm>
            <a:off x="3923928" y="3356992"/>
            <a:ext cx="1343638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  <a:latin typeface="Monotype Corsiva" pitchFamily="66" charset="0"/>
              </a:rPr>
              <a:t>Dolor </a:t>
            </a:r>
            <a:endParaRPr lang="es-AR" sz="4000" dirty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3059832" y="4221088"/>
            <a:ext cx="312136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AR" sz="2800" dirty="0">
                <a:solidFill>
                  <a:schemeClr val="tx1">
                    <a:lumMod val="65000"/>
                  </a:schemeClr>
                </a:solidFill>
                <a:effectLst>
                  <a:reflection blurRad="6350" stA="55000" endA="50" endPos="85000" dir="5400000" sy="-100000" algn="bl" rotWithShape="0"/>
                </a:effectLst>
                <a:latin typeface="Monotype Corsiva" pitchFamily="66" charset="0"/>
              </a:rPr>
              <a:t>Graciela Beatriz Genta</a:t>
            </a:r>
          </a:p>
        </p:txBody>
      </p:sp>
      <p:pic>
        <p:nvPicPr>
          <p:cNvPr id="38" name="37 Imagen" descr="DIV001_Feb.2010-[3].png"/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588224" y="3861048"/>
            <a:ext cx="191135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46952">
    <p:sndAc>
      <p:stSnd>
        <p:snd r:embed="rId2" name="07 None but the Lonely Heart, Op. 6_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5" presetClass="exit" presetSubtype="5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xit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6" presetClass="exit" presetSubtype="2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4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2000"/>
                            </p:stCondLst>
                            <p:childTnLst>
                              <p:par>
                                <p:cTn id="59" presetID="16" presetClass="exit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0" dur="7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9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8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7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8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7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8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7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8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7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0"/>
                            </p:stCondLst>
                            <p:childTnLst>
                              <p:par>
                                <p:cTn id="8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8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800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90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8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7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8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8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3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8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23000"/>
                            </p:stCondLst>
                            <p:childTnLst>
                              <p:par>
                                <p:cTn id="115" presetID="10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800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8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8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8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8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0"/>
                            </p:stCondLst>
                            <p:childTnLst>
                              <p:par>
                                <p:cTn id="13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38600"/>
                            </p:stCondLst>
                            <p:childTnLst>
                              <p:par>
                                <p:cTn id="137" presetID="5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38889E-6 0.01782 C 0.0066 -0.00185 0.03038 -0.0213 0.03854 -0.0213 C 0.09097 -0.0213 0.14496 0.28588 0.14496 0.59329 C 0.14496 0.43819 0.17187 0.28588 0.19739 0.28588 C 0.2243 0.28588 0.24983 0.44074 0.24983 0.59329 C 0.24983 0.51667 0.26337 0.43819 0.27673 0.43819 C 0.29028 0.43819 0.30364 0.51458 0.30364 0.59329 C 0.30364 0.55394 0.31042 0.51667 0.31719 0.51667 C 0.32396 0.51667 0.33073 0.55602 0.33073 0.59329 C 0.33073 0.57361 0.3342 0.55394 0.3375 0.55394 C 0.33923 0.55394 0.3441 0.57361 0.3441 0.59329 C 0.3441 0.58333 0.34583 0.57361 0.34774 0.57361 C 0.34774 0.57616 0.35121 0.58333 0.35121 0.59329 C 0.35121 0.58796 0.35121 0.58333 0.35295 0.58333 C 0.35295 0.58588 0.35469 0.58843 0.35469 0.59329 C 0.35469 0.59051 0.35469 0.58796 0.35469 0.58588 C 0.35642 0.58588 0.35642 0.58843 0.35642 0.59097 C 0.35816 0.59097 0.35816 0.58843 0.35816 0.58588 C 0.36007 0.58588 0.36007 0.58843 0.36007 0.59097 " pathEditMode="relative" rAng="0" ptsTypes="fffffffffffffffffff">
                                      <p:cBhvr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" y="2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3" grpId="0"/>
      <p:bldP spid="4113" grpId="1"/>
      <p:bldP spid="4114" grpId="0"/>
      <p:bldP spid="4114" grpId="1"/>
      <p:bldP spid="4115" grpId="0"/>
      <p:bldP spid="4115" grpId="1"/>
      <p:bldP spid="4116" grpId="0"/>
      <p:bldP spid="4116" grpId="1"/>
      <p:bldP spid="4117" grpId="0"/>
      <p:bldP spid="4117" grpId="1"/>
      <p:bldP spid="21" grpId="0"/>
      <p:bldP spid="21" grpId="1"/>
      <p:bldP spid="22" grpId="0"/>
      <p:bldP spid="22" grpId="1"/>
      <p:bldP spid="23" grpId="0"/>
      <p:bldP spid="23" grpId="1"/>
      <p:bldP spid="25" grpId="0"/>
      <p:bldP spid="25" grpId="1"/>
      <p:bldP spid="2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619672" y="764704"/>
            <a:ext cx="6336704" cy="52565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76200">
            <a:solidFill>
              <a:srgbClr val="ABABAB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/>
          </a:p>
        </p:txBody>
      </p:sp>
      <p:sp>
        <p:nvSpPr>
          <p:cNvPr id="3" name="2 Marco"/>
          <p:cNvSpPr/>
          <p:nvPr/>
        </p:nvSpPr>
        <p:spPr>
          <a:xfrm>
            <a:off x="1475656" y="620688"/>
            <a:ext cx="6624736" cy="5544616"/>
          </a:xfrm>
          <a:prstGeom prst="frame">
            <a:avLst>
              <a:gd name="adj1" fmla="val 1033"/>
            </a:avLst>
          </a:prstGeom>
          <a:solidFill>
            <a:schemeClr val="tx1">
              <a:lumMod val="8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692275" y="2852738"/>
            <a:ext cx="6192838" cy="10779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schemeClr val="bg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Graciela Beatriz Genta nació en Montevideo (Uruguay) e 10 de noviembre de 1936.</a:t>
            </a:r>
          </a:p>
          <a:p>
            <a:pPr algn="ctr">
              <a:defRPr/>
            </a:pPr>
            <a:r>
              <a:rPr lang="es-ES" sz="1600" dirty="0">
                <a:solidFill>
                  <a:schemeClr val="bg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Docente de vocación, dedico parte de su vida a escribir para niños realizando talleres en numerosas escuelas del país. Entre sus obras poéticas se destacan: “Catedrales de humo” , “Simplemente otoño” “Mañana sin falta” y “Lunas de Abril”</a:t>
            </a:r>
            <a:endParaRPr lang="es-AR" sz="1600" dirty="0">
              <a:solidFill>
                <a:schemeClr val="bg1">
                  <a:lumMod val="95000"/>
                  <a:lumOff val="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081" name="4 CuadroTexto"/>
          <p:cNvSpPr txBox="1">
            <a:spLocks noChangeArrowheads="1"/>
          </p:cNvSpPr>
          <p:nvPr/>
        </p:nvSpPr>
        <p:spPr bwMode="auto">
          <a:xfrm>
            <a:off x="1331913" y="1773238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AR"/>
          </a:p>
        </p:txBody>
      </p:sp>
      <p:sp>
        <p:nvSpPr>
          <p:cNvPr id="6" name="5 CuadroTexto"/>
          <p:cNvSpPr txBox="1"/>
          <p:nvPr/>
        </p:nvSpPr>
        <p:spPr>
          <a:xfrm>
            <a:off x="4139952" y="1556792"/>
            <a:ext cx="744114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prstTxWarp prst="textCurveDown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Mar</a:t>
            </a:r>
            <a:endParaRPr lang="es-AR" sz="2800" dirty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131840" y="2276872"/>
            <a:ext cx="2852063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dirty="0">
                <a:solidFill>
                  <a:srgbClr val="ABABA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60000" dist="29997" dir="5400000" sy="-100000" algn="bl" rotWithShape="0"/>
                </a:effectLst>
                <a:latin typeface="Monotype Corsiva" pitchFamily="66" charset="0"/>
              </a:rPr>
              <a:t>Buenos Aires -Argentina</a:t>
            </a:r>
            <a:endParaRPr lang="es-AR" sz="2400" dirty="0">
              <a:solidFill>
                <a:srgbClr val="ABABA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60000" dist="29997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8" name="7 CuadroTexto">
            <a:hlinkClick r:id="rId3"/>
          </p:cNvPr>
          <p:cNvSpPr txBox="1"/>
          <p:nvPr/>
        </p:nvSpPr>
        <p:spPr>
          <a:xfrm>
            <a:off x="3563888" y="4293096"/>
            <a:ext cx="2337499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dirty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stellmar@gmail.com</a:t>
            </a:r>
            <a:endParaRPr lang="es-AR" sz="2400" dirty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9" name="8 Marcador de fecha"/>
          <p:cNvSpPr>
            <a:spLocks noGrp="1"/>
          </p:cNvSpPr>
          <p:nvPr>
            <p:ph type="dt" sz="quarter" idx="10"/>
          </p:nvPr>
        </p:nvSpPr>
        <p:spPr>
          <a:xfrm>
            <a:off x="4211638" y="5516563"/>
            <a:ext cx="2133600" cy="365125"/>
          </a:xfrm>
        </p:spPr>
        <p:txBody>
          <a:bodyPr/>
          <a:lstStyle/>
          <a:p>
            <a:pPr>
              <a:defRPr/>
            </a:pPr>
            <a:fld id="{9D7A87D6-5972-4483-9F04-BE9C7CFF4694}" type="datetime1">
              <a:rPr lang="es-AR" sz="1800" b="1" smtClean="0">
                <a:solidFill>
                  <a:schemeClr val="bg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pPr>
                <a:defRPr/>
              </a:pPr>
              <a:t>20/10/2017</a:t>
            </a:fld>
            <a:endParaRPr lang="es-AR" sz="1800" b="1" dirty="0">
              <a:solidFill>
                <a:schemeClr val="bg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872"/>
            </a:avLst>
          </a:prstGeom>
          <a:solidFill>
            <a:srgbClr val="B2A7A4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107504" y="116632"/>
            <a:ext cx="8928992" cy="6624736"/>
          </a:xfrm>
          <a:prstGeom prst="frame">
            <a:avLst>
              <a:gd name="adj1" fmla="val 880"/>
            </a:avLst>
          </a:prstGeom>
          <a:solidFill>
            <a:srgbClr val="BEB7BF"/>
          </a:solidFill>
          <a:ln>
            <a:solidFill>
              <a:srgbClr val="594E4B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3092" name="11 Imagen" descr="DIV001_Feb.2010-[3]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1863" y="4005263"/>
            <a:ext cx="191135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966</TotalTime>
  <Words>212</Words>
  <Application>Microsoft Office PowerPoint</Application>
  <PresentationFormat>Presentación en pantalla (4:3)</PresentationFormat>
  <Paragraphs>45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Tema de Office</vt:lpstr>
      <vt:lpstr>Diseño predeterminado</vt:lpstr>
      <vt:lpstr>Diapositiva 1</vt:lpstr>
      <vt:lpstr>Diapositiva 2</vt:lpstr>
      <vt:lpstr>Diapositiva 3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Dolor</dc:title>
  <dc:subject>Cristina Genta</dc:subject>
  <dc:creator>Mar</dc:creator>
  <cp:keywords>poema</cp:keywords>
  <cp:lastModifiedBy>Mar</cp:lastModifiedBy>
  <cp:revision>104</cp:revision>
  <dcterms:created xsi:type="dcterms:W3CDTF">2017-09-19T11:06:15Z</dcterms:created>
  <dcterms:modified xsi:type="dcterms:W3CDTF">2017-10-20T15:06:02Z</dcterms:modified>
</cp:coreProperties>
</file>