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libri" pitchFamily="34" charset="0"/>
      <p:regular r:id="rId4"/>
      <p:bold r:id="rId5"/>
      <p:italic r:id="rId6"/>
      <p:boldItalic r:id="rId7"/>
    </p:embeddedFont>
    <p:embeddedFont>
      <p:font typeface="Monotype Corsiva" pitchFamily="66" charset="0"/>
      <p:italic r:id="rId8"/>
    </p:embeddedFont>
    <p:embeddedFont>
      <p:font typeface="Constantia" pitchFamily="18" charset="0"/>
      <p:regular r:id="rId9"/>
      <p:bold r:id="rId10"/>
      <p:italic r:id="rId11"/>
      <p:boldItalic r:id="rId12"/>
    </p:embeddedFont>
    <p:embeddedFont>
      <p:font typeface="Kristen ITC" pitchFamily="66" charset="0"/>
      <p:regular r:id="rId13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rCf6f7tFSDN2SPv3KMJnw==" hashData="ytG50wWMyNaWkmUloAPW8P7/yq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B6A4"/>
    <a:srgbClr val="949F87"/>
    <a:srgbClr val="4B5343"/>
    <a:srgbClr val="393F33"/>
    <a:srgbClr val="818E7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viewProps" Target="viewProp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167E48-04C7-42F2-9D0C-1CF21007413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F6E6C0-B3C3-4772-BA8B-F61A607890F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E60713-7985-46FB-8064-40FB1D21FD5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D8FA4F-35CD-4D96-9BFA-AD3E20FD1A7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655FCF-8AB4-4516-B355-B05F34C8D10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C4FE2D-2269-4A0C-89D5-9ADAB74E8B6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55637A-BBC0-4A62-BF4A-7F6EA1A0E9F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D9EC8E-19F0-4CE8-90FC-B4181CC97C2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AE16E9-59E6-44EA-9781-D3BA9255AD8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748E05-5710-4751-957A-69B37A5544A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60F100-E449-4025-BED1-53A86A35402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8A4C5C0-7DB9-40AD-9F81-E790F7B2FD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5" descr="basebei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83713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4648200" y="4953000"/>
            <a:ext cx="27098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Tardíamente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en el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jardín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sombrío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tardíamente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entró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una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mariposa,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transfigurando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en alba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milagrosa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el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deprimente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anochecer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de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estío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. </a:t>
            </a:r>
          </a:p>
        </p:txBody>
      </p:sp>
      <p:sp>
        <p:nvSpPr>
          <p:cNvPr id="2052" name="Rectangle 32"/>
          <p:cNvSpPr>
            <a:spLocks noChangeArrowheads="1"/>
          </p:cNvSpPr>
          <p:nvPr/>
        </p:nvSpPr>
        <p:spPr bwMode="auto">
          <a:xfrm>
            <a:off x="533400" y="457200"/>
            <a:ext cx="8153400" cy="5943600"/>
          </a:xfrm>
          <a:prstGeom prst="rect">
            <a:avLst/>
          </a:prstGeom>
          <a:noFill/>
          <a:ln w="76200" cmpd="tri">
            <a:solidFill>
              <a:srgbClr val="949F87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2053" name="Picture 33" descr="cuadro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1295400"/>
            <a:ext cx="4114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6" name="Picture 34" descr="cuadro1 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0" y="1295400"/>
            <a:ext cx="4114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09" name="Text Box 37"/>
          <p:cNvSpPr txBox="1">
            <a:spLocks noChangeArrowheads="1"/>
          </p:cNvSpPr>
          <p:nvPr/>
        </p:nvSpPr>
        <p:spPr bwMode="auto">
          <a:xfrm>
            <a:off x="5029200" y="4953000"/>
            <a:ext cx="1614545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500" i="1" dirty="0">
                <a:solidFill>
                  <a:srgbClr val="393F33"/>
                </a:solidFill>
                <a:latin typeface="Monotype Corsiva" pitchFamily="66" charset="0"/>
              </a:rPr>
              <a:t>Amor </a:t>
            </a:r>
            <a:r>
              <a:rPr lang="en-US" sz="2500" i="1" dirty="0" err="1">
                <a:solidFill>
                  <a:srgbClr val="393F33"/>
                </a:solidFill>
                <a:latin typeface="Monotype Corsiva" pitchFamily="66" charset="0"/>
              </a:rPr>
              <a:t>Tardio</a:t>
            </a:r>
            <a:endParaRPr lang="en-US" sz="2500" i="1" dirty="0">
              <a:solidFill>
                <a:srgbClr val="393F33"/>
              </a:solidFill>
              <a:latin typeface="Monotype Corsiva" pitchFamily="66" charset="0"/>
            </a:endParaRPr>
          </a:p>
        </p:txBody>
      </p:sp>
      <p:sp>
        <p:nvSpPr>
          <p:cNvPr id="3110" name="Text Box 38"/>
          <p:cNvSpPr txBox="1">
            <a:spLocks noChangeArrowheads="1"/>
          </p:cNvSpPr>
          <p:nvPr/>
        </p:nvSpPr>
        <p:spPr bwMode="auto">
          <a:xfrm>
            <a:off x="4876800" y="5334000"/>
            <a:ext cx="2286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393F33"/>
                </a:solidFill>
                <a:latin typeface="Monotype Corsiva" pitchFamily="66" charset="0"/>
              </a:rPr>
              <a:t>Jose Angel </a:t>
            </a:r>
            <a:r>
              <a:rPr lang="en-US" sz="2000" dirty="0" err="1">
                <a:solidFill>
                  <a:srgbClr val="393F33"/>
                </a:solidFill>
                <a:latin typeface="Monotype Corsiva" pitchFamily="66" charset="0"/>
              </a:rPr>
              <a:t>Buesa</a:t>
            </a:r>
            <a:endParaRPr lang="en-US" sz="2000" dirty="0">
              <a:solidFill>
                <a:srgbClr val="393F33"/>
              </a:solidFill>
              <a:latin typeface="Monotype Corsiva" pitchFamily="66" charset="0"/>
            </a:endParaRPr>
          </a:p>
        </p:txBody>
      </p:sp>
      <p:sp>
        <p:nvSpPr>
          <p:cNvPr id="3114" name="Text Box 42"/>
          <p:cNvSpPr txBox="1">
            <a:spLocks noChangeArrowheads="1"/>
          </p:cNvSpPr>
          <p:nvPr/>
        </p:nvSpPr>
        <p:spPr bwMode="auto">
          <a:xfrm>
            <a:off x="4724400" y="4953000"/>
            <a:ext cx="26257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Y,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sedienta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de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miel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y de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rocío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tardíamente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en el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rosal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se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posa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pues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ya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se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deshojó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la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última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rosa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con la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primera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ráfaga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de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frío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. </a:t>
            </a:r>
          </a:p>
        </p:txBody>
      </p:sp>
      <p:pic>
        <p:nvPicPr>
          <p:cNvPr id="3118" name="Picture 46" descr="puenteu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000" y="1295400"/>
            <a:ext cx="4114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19" name="Text Box 47"/>
          <p:cNvSpPr txBox="1">
            <a:spLocks noChangeArrowheads="1"/>
          </p:cNvSpPr>
          <p:nvPr/>
        </p:nvSpPr>
        <p:spPr bwMode="auto">
          <a:xfrm>
            <a:off x="4648200" y="4953000"/>
            <a:ext cx="280172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Y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yo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</a:t>
            </a:r>
          </a:p>
          <a:p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que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voy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andando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hacia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el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poniente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siento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llegar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maravillosamente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como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esa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mariposa,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una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ilusión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; </a:t>
            </a:r>
          </a:p>
        </p:txBody>
      </p:sp>
      <p:pic>
        <p:nvPicPr>
          <p:cNvPr id="3120" name="Picture 48" descr="puenteu casit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10000" y="1295400"/>
            <a:ext cx="4114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21" name="Text Box 49"/>
          <p:cNvSpPr txBox="1">
            <a:spLocks noChangeArrowheads="1"/>
          </p:cNvSpPr>
          <p:nvPr/>
        </p:nvSpPr>
        <p:spPr bwMode="auto">
          <a:xfrm>
            <a:off x="4724400" y="5105400"/>
            <a:ext cx="256442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Pero en mi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otoño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de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melancolía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mariposa de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amor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al fin del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día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, </a:t>
            </a:r>
            <a:br>
              <a:rPr lang="en-US" sz="1400" i="1" dirty="0">
                <a:solidFill>
                  <a:srgbClr val="393F33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qué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tarde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llegas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 a mi </a:t>
            </a:r>
            <a:r>
              <a:rPr lang="en-US" sz="1400" i="1" dirty="0" err="1">
                <a:solidFill>
                  <a:srgbClr val="393F33"/>
                </a:solidFill>
                <a:latin typeface="Calibri" pitchFamily="34" charset="0"/>
              </a:rPr>
              <a:t>corazón</a:t>
            </a:r>
            <a:r>
              <a:rPr lang="en-US" sz="1400" i="1" dirty="0">
                <a:solidFill>
                  <a:srgbClr val="393F33"/>
                </a:solidFill>
                <a:latin typeface="Calibri" pitchFamily="34" charset="0"/>
              </a:rPr>
              <a:t>...</a:t>
            </a:r>
          </a:p>
        </p:txBody>
      </p:sp>
      <p:pic>
        <p:nvPicPr>
          <p:cNvPr id="3122" name="Picture 50" descr="puenteu casitaSOL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10000" y="1295400"/>
            <a:ext cx="4114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25" name="Text Box 53"/>
          <p:cNvSpPr txBox="1">
            <a:spLocks noChangeArrowheads="1"/>
          </p:cNvSpPr>
          <p:nvPr/>
        </p:nvSpPr>
        <p:spPr bwMode="auto">
          <a:xfrm>
            <a:off x="4800600" y="5029200"/>
            <a:ext cx="22748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i="1" dirty="0" err="1">
                <a:solidFill>
                  <a:srgbClr val="4B5343"/>
                </a:solidFill>
                <a:latin typeface="Constantia" pitchFamily="18" charset="0"/>
              </a:rPr>
              <a:t>Difundiendo</a:t>
            </a:r>
            <a:r>
              <a:rPr lang="en-US" sz="2000" i="1" dirty="0">
                <a:solidFill>
                  <a:srgbClr val="4B5343"/>
                </a:solidFill>
                <a:latin typeface="Constantia" pitchFamily="18" charset="0"/>
              </a:rPr>
              <a:t> </a:t>
            </a:r>
            <a:r>
              <a:rPr lang="en-US" sz="2000" i="1" dirty="0" err="1">
                <a:solidFill>
                  <a:srgbClr val="4B5343"/>
                </a:solidFill>
                <a:latin typeface="Constantia" pitchFamily="18" charset="0"/>
              </a:rPr>
              <a:t>poesia</a:t>
            </a:r>
            <a:endParaRPr lang="en-US" sz="2000" i="1" dirty="0">
              <a:solidFill>
                <a:srgbClr val="4B5343"/>
              </a:solidFill>
              <a:latin typeface="Constantia" pitchFamily="18" charset="0"/>
            </a:endParaRPr>
          </a:p>
        </p:txBody>
      </p:sp>
      <p:sp>
        <p:nvSpPr>
          <p:cNvPr id="3126" name="Text Box 54"/>
          <p:cNvSpPr txBox="1">
            <a:spLocks noChangeArrowheads="1"/>
          </p:cNvSpPr>
          <p:nvPr/>
        </p:nvSpPr>
        <p:spPr bwMode="auto">
          <a:xfrm>
            <a:off x="5257800" y="5867400"/>
            <a:ext cx="22907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4B5343"/>
                </a:solidFill>
                <a:latin typeface="Constantia" pitchFamily="18" charset="0"/>
              </a:rPr>
              <a:t>inesgaret@gmail.com</a:t>
            </a:r>
          </a:p>
        </p:txBody>
      </p:sp>
      <p:pic>
        <p:nvPicPr>
          <p:cNvPr id="3145" name="Picture 73" descr="borboletamarromamarelodireita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43800" y="5791200"/>
            <a:ext cx="5334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1" name="23 Imagen" descr="slide0003_image001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3400" y="2286000"/>
            <a:ext cx="3276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33" name="Rectangle 61"/>
          <p:cNvSpPr>
            <a:spLocks noChangeArrowheads="1"/>
          </p:cNvSpPr>
          <p:nvPr/>
        </p:nvSpPr>
        <p:spPr bwMode="auto">
          <a:xfrm>
            <a:off x="-304800" y="0"/>
            <a:ext cx="9677400" cy="6858000"/>
          </a:xfrm>
          <a:prstGeom prst="rect">
            <a:avLst/>
          </a:prstGeom>
          <a:solidFill>
            <a:srgbClr val="4B534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40" name="Text Box 68"/>
          <p:cNvSpPr txBox="1">
            <a:spLocks noChangeArrowheads="1"/>
          </p:cNvSpPr>
          <p:nvPr/>
        </p:nvSpPr>
        <p:spPr bwMode="auto">
          <a:xfrm>
            <a:off x="3048000" y="1676400"/>
            <a:ext cx="25828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i="1" dirty="0">
                <a:solidFill>
                  <a:srgbClr val="ADB6A4"/>
                </a:solidFill>
                <a:latin typeface="Constantia" pitchFamily="18" charset="0"/>
              </a:rPr>
              <a:t>Material - internet</a:t>
            </a:r>
          </a:p>
        </p:txBody>
      </p:sp>
      <p:sp>
        <p:nvSpPr>
          <p:cNvPr id="3141" name="Text Box 69"/>
          <p:cNvSpPr txBox="1">
            <a:spLocks noChangeArrowheads="1"/>
          </p:cNvSpPr>
          <p:nvPr/>
        </p:nvSpPr>
        <p:spPr bwMode="auto">
          <a:xfrm>
            <a:off x="2286000" y="2667000"/>
            <a:ext cx="44084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i="1" dirty="0" err="1">
                <a:solidFill>
                  <a:srgbClr val="ADB6A4"/>
                </a:solidFill>
                <a:latin typeface="Constantia" pitchFamily="18" charset="0"/>
              </a:rPr>
              <a:t>Manipulacion</a:t>
            </a:r>
            <a:r>
              <a:rPr lang="en-US" sz="2000" i="1" dirty="0">
                <a:solidFill>
                  <a:srgbClr val="ADB6A4"/>
                </a:solidFill>
                <a:latin typeface="Constantia" pitchFamily="18" charset="0"/>
              </a:rPr>
              <a:t> de </a:t>
            </a:r>
            <a:r>
              <a:rPr lang="en-US" sz="2000" i="1" dirty="0" err="1">
                <a:solidFill>
                  <a:srgbClr val="ADB6A4"/>
                </a:solidFill>
                <a:latin typeface="Constantia" pitchFamily="18" charset="0"/>
              </a:rPr>
              <a:t>imagenes</a:t>
            </a:r>
            <a:r>
              <a:rPr lang="en-US" sz="2000" i="1" dirty="0">
                <a:solidFill>
                  <a:srgbClr val="ADB6A4"/>
                </a:solidFill>
                <a:latin typeface="Constantia" pitchFamily="18" charset="0"/>
              </a:rPr>
              <a:t>, Ines </a:t>
            </a:r>
            <a:r>
              <a:rPr lang="en-US" sz="2000" i="1" dirty="0" err="1">
                <a:solidFill>
                  <a:srgbClr val="ADB6A4"/>
                </a:solidFill>
                <a:latin typeface="Constantia" pitchFamily="18" charset="0"/>
              </a:rPr>
              <a:t>Garet</a:t>
            </a:r>
            <a:endParaRPr lang="en-US" sz="2000" i="1" dirty="0">
              <a:solidFill>
                <a:srgbClr val="ADB6A4"/>
              </a:solidFill>
              <a:latin typeface="Constantia" pitchFamily="18" charset="0"/>
            </a:endParaRPr>
          </a:p>
        </p:txBody>
      </p:sp>
      <p:sp>
        <p:nvSpPr>
          <p:cNvPr id="3142" name="Text Box 70"/>
          <p:cNvSpPr txBox="1">
            <a:spLocks noChangeArrowheads="1"/>
          </p:cNvSpPr>
          <p:nvPr/>
        </p:nvSpPr>
        <p:spPr bwMode="auto">
          <a:xfrm>
            <a:off x="2286000" y="3657600"/>
            <a:ext cx="4741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i="1" dirty="0">
                <a:solidFill>
                  <a:srgbClr val="ADB6A4"/>
                </a:solidFill>
                <a:latin typeface="Constantia" pitchFamily="18" charset="0"/>
              </a:rPr>
              <a:t>Audio - Southern Dreamer Michael Hoppe</a:t>
            </a:r>
          </a:p>
        </p:txBody>
      </p:sp>
      <p:sp>
        <p:nvSpPr>
          <p:cNvPr id="3111" name="Rectangle 39"/>
          <p:cNvSpPr>
            <a:spLocks noChangeArrowheads="1"/>
          </p:cNvSpPr>
          <p:nvPr/>
        </p:nvSpPr>
        <p:spPr bwMode="auto">
          <a:xfrm>
            <a:off x="-304800" y="-304800"/>
            <a:ext cx="9829800" cy="7162800"/>
          </a:xfrm>
          <a:prstGeom prst="rect">
            <a:avLst/>
          </a:prstGeom>
          <a:solidFill>
            <a:srgbClr val="949F8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spd="slow" advClick="0">
    <p:sndAc>
      <p:stSnd>
        <p:snd r:embed="rId2" name="MICHAEL HOPPE - Southern Drea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3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0"/>
                                        <p:tgtEl>
                                          <p:spTgt spid="3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000"/>
                                        <p:tgtEl>
                                          <p:spTgt spid="3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0"/>
                                        <p:tgtEl>
                                          <p:spTgt spid="3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2500"/>
                            </p:stCondLst>
                            <p:childTnLst>
                              <p:par>
                                <p:cTn id="4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1000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6500"/>
                            </p:stCondLst>
                            <p:childTnLst>
                              <p:par>
                                <p:cTn id="5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0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9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500" accel="50000" fill="hold">
                                          <p:stCondLst>
                                            <p:cond delay="550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1000" fill="hold"/>
                                        <p:tgtEl>
                                          <p:spTgt spid="3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500" accel="50000" fill="hold">
                                          <p:stCondLst>
                                            <p:cond delay="550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3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3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1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3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5" grpId="0"/>
      <p:bldP spid="3085" grpId="1"/>
      <p:bldP spid="3109" grpId="0"/>
      <p:bldP spid="3110" grpId="0"/>
      <p:bldP spid="3114" grpId="0"/>
      <p:bldP spid="3114" grpId="1"/>
      <p:bldP spid="3119" grpId="0"/>
      <p:bldP spid="3119" grpId="1"/>
      <p:bldP spid="3121" grpId="0"/>
      <p:bldP spid="3121" grpId="1"/>
      <p:bldP spid="3125" grpId="0"/>
      <p:bldP spid="3126" grpId="0"/>
      <p:bldP spid="3133" grpId="0" animBg="1"/>
      <p:bldP spid="3140" grpId="0"/>
      <p:bldP spid="3141" grpId="0"/>
      <p:bldP spid="3142" grpId="0"/>
      <p:bldP spid="31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465</TotalTime>
  <Words>72</Words>
  <Application>Microsoft Office PowerPoint</Application>
  <PresentationFormat>Presentación en pantalla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Calibri</vt:lpstr>
      <vt:lpstr>Monotype Corsiva</vt:lpstr>
      <vt:lpstr>Constantia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68</cp:revision>
  <dcterms:created xsi:type="dcterms:W3CDTF">2011-06-24T11:50:23Z</dcterms:created>
  <dcterms:modified xsi:type="dcterms:W3CDTF">2018-04-24T22:26:25Z</dcterms:modified>
</cp:coreProperties>
</file>