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9" autoAdjust="0"/>
    <p:restoredTop sz="94660"/>
  </p:normalViewPr>
  <p:slideViewPr>
    <p:cSldViewPr snapToGrid="0">
      <p:cViewPr varScale="1">
        <p:scale>
          <a:sx n="48" d="100"/>
          <a:sy n="48" d="100"/>
        </p:scale>
        <p:origin x="48" y="4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10CE548B-63EA-4E43-A7FF-6720502599BE}" type="datetimeFigureOut">
              <a:rPr lang="es-ES" smtClean="0"/>
              <a:t>29/09/2018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D602766-961E-421D-88D4-7A1FD79A03D1}" type="slidenum">
              <a:rPr lang="es-ES" smtClean="0"/>
              <a:t>‹Nº›</a:t>
            </a:fld>
            <a:endParaRPr lang="es-ES"/>
          </a:p>
        </p:txBody>
      </p:sp>
    </p:spTree>
    <p:extLst>
      <p:ext uri="{BB962C8B-B14F-4D97-AF65-F5344CB8AC3E}">
        <p14:creationId xmlns:p14="http://schemas.microsoft.com/office/powerpoint/2010/main" val="18420343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10CE548B-63EA-4E43-A7FF-6720502599BE}" type="datetimeFigureOut">
              <a:rPr lang="es-ES" smtClean="0"/>
              <a:t>29/09/2018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D602766-961E-421D-88D4-7A1FD79A03D1}" type="slidenum">
              <a:rPr lang="es-ES" smtClean="0"/>
              <a:t>‹Nº›</a:t>
            </a:fld>
            <a:endParaRPr lang="es-ES"/>
          </a:p>
        </p:txBody>
      </p:sp>
    </p:spTree>
    <p:extLst>
      <p:ext uri="{BB962C8B-B14F-4D97-AF65-F5344CB8AC3E}">
        <p14:creationId xmlns:p14="http://schemas.microsoft.com/office/powerpoint/2010/main" val="4146290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10CE548B-63EA-4E43-A7FF-6720502599BE}" type="datetimeFigureOut">
              <a:rPr lang="es-ES" smtClean="0"/>
              <a:t>29/09/2018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D602766-961E-421D-88D4-7A1FD79A03D1}" type="slidenum">
              <a:rPr lang="es-ES" smtClean="0"/>
              <a:t>‹Nº›</a:t>
            </a:fld>
            <a:endParaRPr lang="es-ES"/>
          </a:p>
        </p:txBody>
      </p:sp>
    </p:spTree>
    <p:extLst>
      <p:ext uri="{BB962C8B-B14F-4D97-AF65-F5344CB8AC3E}">
        <p14:creationId xmlns:p14="http://schemas.microsoft.com/office/powerpoint/2010/main" val="1346007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10CE548B-63EA-4E43-A7FF-6720502599BE}" type="datetimeFigureOut">
              <a:rPr lang="es-ES" smtClean="0"/>
              <a:t>29/09/2018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D602766-961E-421D-88D4-7A1FD79A03D1}" type="slidenum">
              <a:rPr lang="es-ES" smtClean="0"/>
              <a:t>‹Nº›</a:t>
            </a:fld>
            <a:endParaRPr lang="es-ES"/>
          </a:p>
        </p:txBody>
      </p:sp>
    </p:spTree>
    <p:extLst>
      <p:ext uri="{BB962C8B-B14F-4D97-AF65-F5344CB8AC3E}">
        <p14:creationId xmlns:p14="http://schemas.microsoft.com/office/powerpoint/2010/main" val="973148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10CE548B-63EA-4E43-A7FF-6720502599BE}" type="datetimeFigureOut">
              <a:rPr lang="es-ES" smtClean="0"/>
              <a:t>29/09/2018</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D602766-961E-421D-88D4-7A1FD79A03D1}" type="slidenum">
              <a:rPr lang="es-ES" smtClean="0"/>
              <a:t>‹Nº›</a:t>
            </a:fld>
            <a:endParaRPr lang="es-ES"/>
          </a:p>
        </p:txBody>
      </p:sp>
    </p:spTree>
    <p:extLst>
      <p:ext uri="{BB962C8B-B14F-4D97-AF65-F5344CB8AC3E}">
        <p14:creationId xmlns:p14="http://schemas.microsoft.com/office/powerpoint/2010/main" val="2919589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10CE548B-63EA-4E43-A7FF-6720502599BE}" type="datetimeFigureOut">
              <a:rPr lang="es-ES" smtClean="0"/>
              <a:t>29/09/2018</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D602766-961E-421D-88D4-7A1FD79A03D1}" type="slidenum">
              <a:rPr lang="es-ES" smtClean="0"/>
              <a:t>‹Nº›</a:t>
            </a:fld>
            <a:endParaRPr lang="es-ES"/>
          </a:p>
        </p:txBody>
      </p:sp>
    </p:spTree>
    <p:extLst>
      <p:ext uri="{BB962C8B-B14F-4D97-AF65-F5344CB8AC3E}">
        <p14:creationId xmlns:p14="http://schemas.microsoft.com/office/powerpoint/2010/main" val="4091080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0CE548B-63EA-4E43-A7FF-6720502599BE}" type="datetimeFigureOut">
              <a:rPr lang="es-ES" smtClean="0"/>
              <a:t>29/09/2018</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D602766-961E-421D-88D4-7A1FD79A03D1}" type="slidenum">
              <a:rPr lang="es-ES" smtClean="0"/>
              <a:t>‹Nº›</a:t>
            </a:fld>
            <a:endParaRPr lang="es-ES"/>
          </a:p>
        </p:txBody>
      </p:sp>
    </p:spTree>
    <p:extLst>
      <p:ext uri="{BB962C8B-B14F-4D97-AF65-F5344CB8AC3E}">
        <p14:creationId xmlns:p14="http://schemas.microsoft.com/office/powerpoint/2010/main" val="41788560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0CE548B-63EA-4E43-A7FF-6720502599BE}" type="datetimeFigureOut">
              <a:rPr lang="es-ES" smtClean="0"/>
              <a:t>29/09/2018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D602766-961E-421D-88D4-7A1FD79A03D1}" type="slidenum">
              <a:rPr lang="es-ES" smtClean="0"/>
              <a:t>‹Nº›</a:t>
            </a:fld>
            <a:endParaRPr lang="es-ES"/>
          </a:p>
        </p:txBody>
      </p:sp>
    </p:spTree>
    <p:extLst>
      <p:ext uri="{BB962C8B-B14F-4D97-AF65-F5344CB8AC3E}">
        <p14:creationId xmlns:p14="http://schemas.microsoft.com/office/powerpoint/2010/main" val="493303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0CE548B-63EA-4E43-A7FF-6720502599BE}" type="datetimeFigureOut">
              <a:rPr lang="es-ES" smtClean="0"/>
              <a:t>29/09/2018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D602766-961E-421D-88D4-7A1FD79A03D1}" type="slidenum">
              <a:rPr lang="es-ES" smtClean="0"/>
              <a:t>‹Nº›</a:t>
            </a:fld>
            <a:endParaRPr lang="es-ES"/>
          </a:p>
        </p:txBody>
      </p:sp>
    </p:spTree>
    <p:extLst>
      <p:ext uri="{BB962C8B-B14F-4D97-AF65-F5344CB8AC3E}">
        <p14:creationId xmlns:p14="http://schemas.microsoft.com/office/powerpoint/2010/main" val="2552503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10CE548B-63EA-4E43-A7FF-6720502599BE}" type="datetimeFigureOut">
              <a:rPr lang="es-ES" smtClean="0"/>
              <a:t>29/09/2018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D602766-961E-421D-88D4-7A1FD79A03D1}" type="slidenum">
              <a:rPr lang="es-ES" smtClean="0"/>
              <a:t>‹Nº›</a:t>
            </a:fld>
            <a:endParaRPr lang="es-ES"/>
          </a:p>
        </p:txBody>
      </p:sp>
    </p:spTree>
    <p:extLst>
      <p:ext uri="{BB962C8B-B14F-4D97-AF65-F5344CB8AC3E}">
        <p14:creationId xmlns:p14="http://schemas.microsoft.com/office/powerpoint/2010/main" val="3197436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10CE548B-63EA-4E43-A7FF-6720502599BE}" type="datetimeFigureOut">
              <a:rPr lang="es-ES" smtClean="0"/>
              <a:t>29/09/2018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D602766-961E-421D-88D4-7A1FD79A03D1}" type="slidenum">
              <a:rPr lang="es-ES" smtClean="0"/>
              <a:t>‹Nº›</a:t>
            </a:fld>
            <a:endParaRPr lang="es-ES"/>
          </a:p>
        </p:txBody>
      </p:sp>
    </p:spTree>
    <p:extLst>
      <p:ext uri="{BB962C8B-B14F-4D97-AF65-F5344CB8AC3E}">
        <p14:creationId xmlns:p14="http://schemas.microsoft.com/office/powerpoint/2010/main" val="10855263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900781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0000">
              <a:schemeClr val="accent1">
                <a:lumMod val="5000"/>
                <a:lumOff val="95000"/>
              </a:schemeClr>
            </a:gs>
            <a:gs pos="10000">
              <a:srgbClr val="FF0000"/>
            </a:gs>
            <a:gs pos="83000">
              <a:srgbClr val="FF0000"/>
            </a:gs>
            <a:gs pos="100000">
              <a:srgbClr val="FF0000"/>
            </a:gs>
          </a:gsLst>
          <a:lin ang="5400000" scaled="1"/>
          <a:tileRect/>
        </a:gra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CE548B-63EA-4E43-A7FF-6720502599BE}" type="datetimeFigureOut">
              <a:rPr lang="es-ES" smtClean="0"/>
              <a:t>29/09/2018</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602766-961E-421D-88D4-7A1FD79A03D1}" type="slidenum">
              <a:rPr lang="es-ES" smtClean="0"/>
              <a:t>‹Nº›</a:t>
            </a:fld>
            <a:endParaRPr lang="es-ES"/>
          </a:p>
        </p:txBody>
      </p:sp>
    </p:spTree>
    <p:extLst>
      <p:ext uri="{BB962C8B-B14F-4D97-AF65-F5344CB8AC3E}">
        <p14:creationId xmlns:p14="http://schemas.microsoft.com/office/powerpoint/2010/main" val="7820338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5609701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5.png"/><Relationship Id="rId18" Type="http://schemas.openxmlformats.org/officeDocument/2006/relationships/image" Target="../media/image1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1.png"/><Relationship Id="rId11" Type="http://schemas.openxmlformats.org/officeDocument/2006/relationships/image" Target="../media/image14.png"/><Relationship Id="rId5" Type="http://schemas.openxmlformats.org/officeDocument/2006/relationships/hyperlink" Target="http://www.mispps.com/" TargetMode="External"/><Relationship Id="rId15" Type="http://schemas.openxmlformats.org/officeDocument/2006/relationships/image" Target="../media/image16.png"/><Relationship Id="rId10" Type="http://schemas.openxmlformats.org/officeDocument/2006/relationships/hyperlink" Target="https://www.facebook.com/mispps" TargetMode="External"/><Relationship Id="rId4" Type="http://schemas.openxmlformats.org/officeDocument/2006/relationships/image" Target="../media/image10.png"/><Relationship Id="rId9" Type="http://schemas.openxmlformats.org/officeDocument/2006/relationships/image" Target="../media/image1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5871" y="1245480"/>
            <a:ext cx="4950571" cy="5261112"/>
          </a:xfrm>
          <a:prstGeom prst="rect">
            <a:avLst/>
          </a:prstGeom>
        </p:spPr>
      </p:pic>
      <p:sp>
        <p:nvSpPr>
          <p:cNvPr id="6" name="CuadroTexto 5"/>
          <p:cNvSpPr txBox="1"/>
          <p:nvPr/>
        </p:nvSpPr>
        <p:spPr>
          <a:xfrm>
            <a:off x="2995349" y="157662"/>
            <a:ext cx="6211613" cy="1107996"/>
          </a:xfrm>
          <a:prstGeom prst="rect">
            <a:avLst/>
          </a:prstGeom>
          <a:noFill/>
        </p:spPr>
        <p:txBody>
          <a:bodyPr wrap="square" rtlCol="0">
            <a:spAutoFit/>
          </a:bodyPr>
          <a:lstStyle/>
          <a:p>
            <a:pPr algn="ctr"/>
            <a:r>
              <a:rPr lang="es-ES" sz="6600" dirty="0" smtClean="0">
                <a:solidFill>
                  <a:schemeClr val="bg1"/>
                </a:solidFill>
              </a:rPr>
              <a:t>ROSAS ROJAS</a:t>
            </a:r>
            <a:endParaRPr lang="es-ES" sz="6600" dirty="0">
              <a:solidFill>
                <a:schemeClr val="bg1"/>
              </a:solidFill>
            </a:endParaRPr>
          </a:p>
        </p:txBody>
      </p:sp>
    </p:spTree>
    <p:extLst>
      <p:ext uri="{BB962C8B-B14F-4D97-AF65-F5344CB8AC3E}">
        <p14:creationId xmlns:p14="http://schemas.microsoft.com/office/powerpoint/2010/main" val="24025606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sndAc>
          <p:stSnd loop="1">
            <p:snd r:embed="rId2" name="Unchained Melody -ítulos en español).wav"/>
          </p:stSnd>
        </p:sndAc>
      </p:transition>
    </mc:Choice>
    <mc:Fallback>
      <p:transition spd="slow">
        <p:fade/>
        <p:sndAc>
          <p:stSnd loop="1">
            <p:snd r:embed="rId2" name="Unchained Melody -ítulos en español).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94137" y="141890"/>
            <a:ext cx="11130455" cy="1477328"/>
          </a:xfrm>
          <a:prstGeom prst="rect">
            <a:avLst/>
          </a:prstGeom>
          <a:noFill/>
        </p:spPr>
        <p:txBody>
          <a:bodyPr wrap="square" rtlCol="0">
            <a:spAutoFit/>
          </a:bodyPr>
          <a:lstStyle/>
          <a:p>
            <a:r>
              <a:rPr lang="es-ES" dirty="0" smtClean="0">
                <a:solidFill>
                  <a:schemeClr val="bg1"/>
                </a:solidFill>
                <a:effectLst>
                  <a:outerShdw blurRad="38100" dist="38100" dir="2700000" algn="tl">
                    <a:srgbClr val="000000">
                      <a:alpha val="43137"/>
                    </a:srgbClr>
                  </a:outerShdw>
                </a:effectLst>
                <a:latin typeface="Cooper Black" panose="0208090404030B020404" pitchFamily="18" charset="0"/>
              </a:rPr>
              <a:t>Rosas rojas eran sus favoritas, su nombre también era Rosa, y cada año su esposo se las enviaba, adornadas con un precioso lazo.</a:t>
            </a:r>
          </a:p>
          <a:p>
            <a:endParaRPr lang="es-ES" dirty="0" smtClean="0">
              <a:solidFill>
                <a:schemeClr val="bg1"/>
              </a:solidFill>
              <a:effectLst>
                <a:outerShdw blurRad="38100" dist="38100" dir="2700000" algn="tl">
                  <a:srgbClr val="000000">
                    <a:alpha val="43137"/>
                  </a:srgbClr>
                </a:outerShdw>
              </a:effectLst>
              <a:latin typeface="Cooper Black" panose="0208090404030B020404" pitchFamily="18" charset="0"/>
            </a:endParaRPr>
          </a:p>
          <a:p>
            <a:r>
              <a:rPr lang="es-ES" dirty="0" smtClean="0">
                <a:solidFill>
                  <a:schemeClr val="bg1"/>
                </a:solidFill>
                <a:effectLst>
                  <a:outerShdw blurRad="38100" dist="38100" dir="2700000" algn="tl">
                    <a:srgbClr val="000000">
                      <a:alpha val="43137"/>
                    </a:srgbClr>
                  </a:outerShdw>
                </a:effectLst>
                <a:latin typeface="Cooper Black" panose="0208090404030B020404" pitchFamily="18" charset="0"/>
              </a:rPr>
              <a:t>Cada año, su esposo le enviaba rosas, y la nota siempre decía: "Te amo aún más este año, que el año pasado en este día. Mi amor por ti siempre crecerá, con el pasar de los años."</a:t>
            </a:r>
            <a:endParaRPr lang="es-ES" dirty="0">
              <a:solidFill>
                <a:schemeClr val="bg1"/>
              </a:solidFill>
              <a:effectLst>
                <a:outerShdw blurRad="38100" dist="38100" dir="2700000" algn="tl">
                  <a:srgbClr val="000000">
                    <a:alpha val="43137"/>
                  </a:srgbClr>
                </a:outerShdw>
              </a:effectLst>
              <a:latin typeface="Cooper Black" panose="0208090404030B020404" pitchFamily="18" charset="0"/>
            </a:endParaRPr>
          </a:p>
        </p:txBody>
      </p:sp>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98756" y="1994093"/>
            <a:ext cx="5521216" cy="4321748"/>
          </a:xfrm>
          <a:prstGeom prst="roundRect">
            <a:avLst>
              <a:gd name="adj" fmla="val 8594"/>
            </a:avLst>
          </a:prstGeom>
          <a:solidFill>
            <a:srgbClr val="FFFFFF">
              <a:shade val="85000"/>
            </a:srgbClr>
          </a:solidFill>
          <a:ln>
            <a:noFill/>
          </a:ln>
          <a:effectLst>
            <a:reflection blurRad="12700" stA="38000" endPos="28000" dist="5000" dir="5400000" sy="-100000" algn="bl" rotWithShape="0"/>
            <a:softEdge rad="635000"/>
          </a:effectLst>
        </p:spPr>
      </p:pic>
    </p:spTree>
    <p:extLst>
      <p:ext uri="{BB962C8B-B14F-4D97-AF65-F5344CB8AC3E}">
        <p14:creationId xmlns:p14="http://schemas.microsoft.com/office/powerpoint/2010/main" val="1758537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16" presetClass="entr" presetSubtype="21"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30000">
              <a:schemeClr val="accent1">
                <a:lumMod val="5000"/>
                <a:lumOff val="95000"/>
              </a:schemeClr>
            </a:gs>
            <a:gs pos="0">
              <a:srgbClr val="FF0000"/>
            </a:gs>
            <a:gs pos="83000">
              <a:srgbClr val="FF0000"/>
            </a:gs>
            <a:gs pos="100000">
              <a:srgbClr val="FF0000"/>
            </a:gs>
          </a:gsLst>
          <a:lin ang="5400000" scaled="1"/>
          <a:tileRect/>
        </a:gradFill>
        <a:effectLst/>
      </p:bgPr>
    </p:bg>
    <p:spTree>
      <p:nvGrpSpPr>
        <p:cNvPr id="1" name=""/>
        <p:cNvGrpSpPr/>
        <p:nvPr/>
      </p:nvGrpSpPr>
      <p:grpSpPr>
        <a:xfrm>
          <a:off x="0" y="0"/>
          <a:ext cx="0" cy="0"/>
          <a:chOff x="0" y="0"/>
          <a:chExt cx="0" cy="0"/>
        </a:xfrm>
      </p:grpSpPr>
      <p:sp>
        <p:nvSpPr>
          <p:cNvPr id="4" name="CuadroTexto 3"/>
          <p:cNvSpPr txBox="1"/>
          <p:nvPr/>
        </p:nvSpPr>
        <p:spPr>
          <a:xfrm>
            <a:off x="0" y="0"/>
            <a:ext cx="12191999" cy="2308324"/>
          </a:xfrm>
          <a:prstGeom prst="rect">
            <a:avLst/>
          </a:prstGeom>
          <a:noFill/>
        </p:spPr>
        <p:txBody>
          <a:bodyPr wrap="square" rtlCol="0">
            <a:spAutoFit/>
          </a:bodyPr>
          <a:lstStyle/>
          <a:p>
            <a:r>
              <a:rPr lang="es-ES" dirty="0" smtClean="0">
                <a:solidFill>
                  <a:schemeClr val="bg1"/>
                </a:solidFill>
                <a:effectLst>
                  <a:outerShdw blurRad="38100" dist="38100" dir="2700000" algn="tl">
                    <a:srgbClr val="000000">
                      <a:alpha val="43137"/>
                    </a:srgbClr>
                  </a:outerShdw>
                </a:effectLst>
                <a:latin typeface="Cooper Black" panose="0208090404030B020404" pitchFamily="18" charset="0"/>
              </a:rPr>
              <a:t>El año que su esposo murió, las rosas también fueron puestas en su puerta. La tarjeta decía: "Quiero decirte que te amo, como todos los años anteriores."</a:t>
            </a:r>
          </a:p>
          <a:p>
            <a:endParaRPr lang="es-ES" dirty="0" smtClean="0">
              <a:solidFill>
                <a:schemeClr val="bg1"/>
              </a:solidFill>
              <a:effectLst>
                <a:outerShdw blurRad="38100" dist="38100" dir="2700000" algn="tl">
                  <a:srgbClr val="000000">
                    <a:alpha val="43137"/>
                  </a:srgbClr>
                </a:outerShdw>
              </a:effectLst>
              <a:latin typeface="Cooper Black" panose="0208090404030B020404" pitchFamily="18" charset="0"/>
            </a:endParaRPr>
          </a:p>
          <a:p>
            <a:r>
              <a:rPr lang="es-ES" dirty="0" smtClean="0">
                <a:solidFill>
                  <a:schemeClr val="bg1"/>
                </a:solidFill>
                <a:effectLst>
                  <a:outerShdw blurRad="38100" dist="38100" dir="2700000" algn="tl">
                    <a:srgbClr val="000000">
                      <a:alpha val="43137"/>
                    </a:srgbClr>
                  </a:outerShdw>
                </a:effectLst>
                <a:latin typeface="Cooper Black" panose="0208090404030B020404" pitchFamily="18" charset="0"/>
              </a:rPr>
              <a:t>Ella sabia que esta era la ultima vez que aparecerían las rosas.</a:t>
            </a:r>
          </a:p>
          <a:p>
            <a:endParaRPr lang="es-ES" dirty="0" smtClean="0">
              <a:solidFill>
                <a:schemeClr val="bg1"/>
              </a:solidFill>
              <a:effectLst>
                <a:outerShdw blurRad="38100" dist="38100" dir="2700000" algn="tl">
                  <a:srgbClr val="000000">
                    <a:alpha val="43137"/>
                  </a:srgbClr>
                </a:outerShdw>
              </a:effectLst>
              <a:latin typeface="Cooper Black" panose="0208090404030B020404" pitchFamily="18" charset="0"/>
            </a:endParaRPr>
          </a:p>
          <a:p>
            <a:r>
              <a:rPr lang="es-ES" dirty="0" smtClean="0">
                <a:latin typeface="Cooper Black" panose="0208090404030B020404" pitchFamily="18" charset="0"/>
              </a:rPr>
              <a:t>Pensó que su esposo había ordenado las rosas por adelantado mucho antes de este día, ya que su amado esposo no sabía que iba a fallecer. A él siempre le gustó hacer las cosas con anticipación, bastante antes de la fecha, para que si él estuviera demasiado ocupado, todas las cosas funcionarían bien.</a:t>
            </a:r>
            <a:endParaRPr lang="es-ES" dirty="0">
              <a:latin typeface="Cooper Black" panose="0208090404030B020404" pitchFamily="18"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5793" y="2308324"/>
            <a:ext cx="3204342" cy="4272456"/>
          </a:xfrm>
          <a:prstGeom prst="rect">
            <a:avLst/>
          </a:prstGeom>
        </p:spPr>
      </p:pic>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6064" y="4616648"/>
            <a:ext cx="549330" cy="766831"/>
          </a:xfrm>
          <a:prstGeom prst="rect">
            <a:avLst/>
          </a:prstGeom>
        </p:spPr>
      </p:pic>
    </p:spTree>
    <p:extLst>
      <p:ext uri="{BB962C8B-B14F-4D97-AF65-F5344CB8AC3E}">
        <p14:creationId xmlns:p14="http://schemas.microsoft.com/office/powerpoint/2010/main" val="40121698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ppt_x"/>
                                          </p:val>
                                        </p:tav>
                                        <p:tav tm="100000">
                                          <p:val>
                                            <p:strVal val="#ppt_x"/>
                                          </p:val>
                                        </p:tav>
                                      </p:tavLst>
                                    </p:anim>
                                    <p:anim calcmode="lin" valueType="num">
                                      <p:cBhvr additive="base">
                                        <p:cTn id="8" dur="4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16" presetClass="entr" presetSubtype="21"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1500"/>
                                        <p:tgtEl>
                                          <p:spTgt spid="5"/>
                                        </p:tgtEl>
                                      </p:cBhvr>
                                    </p:animEffect>
                                  </p:childTnLst>
                                </p:cTn>
                              </p:par>
                            </p:childTnLst>
                          </p:cTn>
                        </p:par>
                        <p:par>
                          <p:cTn id="13" fill="hold">
                            <p:stCondLst>
                              <p:cond delay="5500"/>
                            </p:stCondLst>
                            <p:childTnLst>
                              <p:par>
                                <p:cTn id="14" presetID="10"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46841" y="299545"/>
            <a:ext cx="11508828" cy="923330"/>
          </a:xfrm>
          <a:prstGeom prst="rect">
            <a:avLst/>
          </a:prstGeom>
          <a:noFill/>
        </p:spPr>
        <p:txBody>
          <a:bodyPr wrap="square" rtlCol="0">
            <a:spAutoFit/>
          </a:bodyPr>
          <a:lstStyle/>
          <a:p>
            <a:r>
              <a:rPr lang="es-ES" dirty="0" smtClean="0">
                <a:solidFill>
                  <a:schemeClr val="bg1"/>
                </a:solidFill>
                <a:latin typeface="Cooper Black" panose="0208090404030B020404" pitchFamily="18" charset="0"/>
              </a:rPr>
              <a:t>Recortó los tallos, y colocó las rosas en una florero especial, luego puso el mismo junto a un retrato de su esposo sonriendo. Podría haber estado sentada durante horas, en el</a:t>
            </a:r>
          </a:p>
          <a:p>
            <a:r>
              <a:rPr lang="es-ES" dirty="0" smtClean="0">
                <a:solidFill>
                  <a:schemeClr val="bg1"/>
                </a:solidFill>
                <a:latin typeface="Cooper Black" panose="0208090404030B020404" pitchFamily="18" charset="0"/>
              </a:rPr>
              <a:t>sofá favorito de su esposo mientras contemplaba su fotografía, y las rosas allí, al lado...</a:t>
            </a:r>
            <a:endParaRPr lang="es-ES" dirty="0">
              <a:solidFill>
                <a:schemeClr val="bg1"/>
              </a:solidFill>
              <a:latin typeface="Cooper Black" panose="0208090404030B020404" pitchFamily="18"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3868" y="1395922"/>
            <a:ext cx="7134773" cy="4744624"/>
          </a:xfrm>
          <a:prstGeom prst="rect">
            <a:avLst/>
          </a:prstGeom>
          <a:effectLst>
            <a:softEdge rad="635000"/>
          </a:effectLst>
        </p:spPr>
      </p:pic>
      <p:pic>
        <p:nvPicPr>
          <p:cNvPr id="8" name="Imagen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7566" y="2159877"/>
            <a:ext cx="1790897" cy="2673404"/>
          </a:xfrm>
          <a:prstGeom prst="rect">
            <a:avLst/>
          </a:prstGeom>
        </p:spPr>
      </p:pic>
    </p:spTree>
    <p:extLst>
      <p:ext uri="{BB962C8B-B14F-4D97-AF65-F5344CB8AC3E}">
        <p14:creationId xmlns:p14="http://schemas.microsoft.com/office/powerpoint/2010/main" val="9573657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250" fill="hold"/>
                                        <p:tgtEl>
                                          <p:spTgt spid="4"/>
                                        </p:tgtEl>
                                        <p:attrNameLst>
                                          <p:attrName>ppt_x</p:attrName>
                                        </p:attrNameLst>
                                      </p:cBhvr>
                                      <p:tavLst>
                                        <p:tav tm="0">
                                          <p:val>
                                            <p:strVal val="#ppt_x"/>
                                          </p:val>
                                        </p:tav>
                                        <p:tav tm="100000">
                                          <p:val>
                                            <p:strVal val="#ppt_x"/>
                                          </p:val>
                                        </p:tav>
                                      </p:tavLst>
                                    </p:anim>
                                    <p:anim calcmode="lin" valueType="num">
                                      <p:cBhvr additive="base">
                                        <p:cTn id="8" dur="325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3250"/>
                            </p:stCondLst>
                            <p:childTnLst>
                              <p:par>
                                <p:cTn id="10" presetID="10"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3000"/>
                                        <p:tgtEl>
                                          <p:spTgt spid="5"/>
                                        </p:tgtEl>
                                      </p:cBhvr>
                                    </p:animEffect>
                                  </p:childTnLst>
                                </p:cTn>
                              </p:par>
                            </p:childTnLst>
                          </p:cTn>
                        </p:par>
                        <p:par>
                          <p:cTn id="13" fill="hold">
                            <p:stCondLst>
                              <p:cond delay="625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26124" y="346841"/>
            <a:ext cx="12065876" cy="2031325"/>
          </a:xfrm>
          <a:prstGeom prst="rect">
            <a:avLst/>
          </a:prstGeom>
          <a:noFill/>
        </p:spPr>
        <p:txBody>
          <a:bodyPr wrap="square" rtlCol="0">
            <a:spAutoFit/>
          </a:bodyPr>
          <a:lstStyle/>
          <a:p>
            <a:r>
              <a:rPr lang="es-ES" dirty="0" smtClean="0">
                <a:latin typeface="Cooper Black" panose="0208090404030B020404" pitchFamily="18" charset="0"/>
              </a:rPr>
              <a:t>Un año después, aún era difícil vivir sin su pareja. Se sentía muy sola y prácticamente aislada...</a:t>
            </a:r>
          </a:p>
          <a:p>
            <a:endParaRPr lang="es-ES" dirty="0" smtClean="0">
              <a:latin typeface="Cooper Black" panose="0208090404030B020404" pitchFamily="18" charset="0"/>
            </a:endParaRPr>
          </a:p>
          <a:p>
            <a:r>
              <a:rPr lang="es-ES" dirty="0" smtClean="0">
                <a:latin typeface="Cooper Black" panose="0208090404030B020404" pitchFamily="18" charset="0"/>
              </a:rPr>
              <a:t>Ese había sido su destino.</a:t>
            </a:r>
          </a:p>
          <a:p>
            <a:endParaRPr lang="es-ES" dirty="0" smtClean="0">
              <a:latin typeface="Cooper Black" panose="0208090404030B020404" pitchFamily="18" charset="0"/>
            </a:endParaRPr>
          </a:p>
          <a:p>
            <a:r>
              <a:rPr lang="es-ES" dirty="0" smtClean="0">
                <a:latin typeface="Cooper Black" panose="0208090404030B020404" pitchFamily="18" charset="0"/>
              </a:rPr>
              <a:t>Entonces, como el año anterior, a la misma hora, el timbre de la puerta sonó y al abrir encontró que alguien había dejado rosas en la puerta de su casa.</a:t>
            </a:r>
          </a:p>
          <a:p>
            <a:endParaRPr lang="es-ES" dirty="0"/>
          </a:p>
        </p:txBody>
      </p:sp>
      <p:pic>
        <p:nvPicPr>
          <p:cNvPr id="5" name="Imagen 4"/>
          <p:cNvPicPr>
            <a:picLocks noChangeAspect="1"/>
          </p:cNvPicPr>
          <p:nvPr/>
        </p:nvPicPr>
        <p:blipFill>
          <a:blip r:embed="rId2"/>
          <a:stretch>
            <a:fillRect/>
          </a:stretch>
        </p:blipFill>
        <p:spPr>
          <a:xfrm>
            <a:off x="4366489" y="2378166"/>
            <a:ext cx="3206774" cy="4273666"/>
          </a:xfrm>
          <a:prstGeom prst="rect">
            <a:avLst/>
          </a:prstGeom>
        </p:spPr>
      </p:pic>
      <p:pic>
        <p:nvPicPr>
          <p:cNvPr id="7" name="Imagen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30754" y="4612321"/>
            <a:ext cx="643922" cy="898876"/>
          </a:xfrm>
          <a:prstGeom prst="rect">
            <a:avLst/>
          </a:prstGeom>
        </p:spPr>
      </p:pic>
    </p:spTree>
    <p:extLst>
      <p:ext uri="{BB962C8B-B14F-4D97-AF65-F5344CB8AC3E}">
        <p14:creationId xmlns:p14="http://schemas.microsoft.com/office/powerpoint/2010/main" val="9260104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4000"/>
                                        <p:tgtEl>
                                          <p:spTgt spid="4">
                                            <p:txEl>
                                              <p:pRg st="0" end="0"/>
                                            </p:txEl>
                                          </p:spTgt>
                                        </p:tgtEl>
                                      </p:cBhvr>
                                    </p:animEffect>
                                    <p:anim calcmode="lin" valueType="num">
                                      <p:cBhvr>
                                        <p:cTn id="8" dur="4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4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nodeType="after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4000"/>
                                        <p:tgtEl>
                                          <p:spTgt spid="4">
                                            <p:txEl>
                                              <p:pRg st="2" end="2"/>
                                            </p:txEl>
                                          </p:spTgt>
                                        </p:tgtEl>
                                      </p:cBhvr>
                                    </p:animEffect>
                                    <p:anim calcmode="lin" valueType="num">
                                      <p:cBhvr>
                                        <p:cTn id="14" dur="4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5" dur="4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nodeType="after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fade">
                                      <p:cBhvr>
                                        <p:cTn id="19" dur="4000"/>
                                        <p:tgtEl>
                                          <p:spTgt spid="4">
                                            <p:txEl>
                                              <p:pRg st="4" end="4"/>
                                            </p:txEl>
                                          </p:spTgt>
                                        </p:tgtEl>
                                      </p:cBhvr>
                                    </p:animEffect>
                                    <p:anim calcmode="lin" valueType="num">
                                      <p:cBhvr>
                                        <p:cTn id="20" dur="4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1" dur="4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par>
                          <p:cTn id="22" fill="hold">
                            <p:stCondLst>
                              <p:cond delay="12000"/>
                            </p:stCondLst>
                            <p:childTnLst>
                              <p:par>
                                <p:cTn id="23" presetID="31" presetClass="entr" presetSubtype="0"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4000" fill="hold"/>
                                        <p:tgtEl>
                                          <p:spTgt spid="5"/>
                                        </p:tgtEl>
                                        <p:attrNameLst>
                                          <p:attrName>ppt_w</p:attrName>
                                        </p:attrNameLst>
                                      </p:cBhvr>
                                      <p:tavLst>
                                        <p:tav tm="0">
                                          <p:val>
                                            <p:fltVal val="0"/>
                                          </p:val>
                                        </p:tav>
                                        <p:tav tm="100000">
                                          <p:val>
                                            <p:strVal val="#ppt_w"/>
                                          </p:val>
                                        </p:tav>
                                      </p:tavLst>
                                    </p:anim>
                                    <p:anim calcmode="lin" valueType="num">
                                      <p:cBhvr>
                                        <p:cTn id="26" dur="4000" fill="hold"/>
                                        <p:tgtEl>
                                          <p:spTgt spid="5"/>
                                        </p:tgtEl>
                                        <p:attrNameLst>
                                          <p:attrName>ppt_h</p:attrName>
                                        </p:attrNameLst>
                                      </p:cBhvr>
                                      <p:tavLst>
                                        <p:tav tm="0">
                                          <p:val>
                                            <p:fltVal val="0"/>
                                          </p:val>
                                        </p:tav>
                                        <p:tav tm="100000">
                                          <p:val>
                                            <p:strVal val="#ppt_h"/>
                                          </p:val>
                                        </p:tav>
                                      </p:tavLst>
                                    </p:anim>
                                    <p:anim calcmode="lin" valueType="num">
                                      <p:cBhvr>
                                        <p:cTn id="27" dur="4000" fill="hold"/>
                                        <p:tgtEl>
                                          <p:spTgt spid="5"/>
                                        </p:tgtEl>
                                        <p:attrNameLst>
                                          <p:attrName>style.rotation</p:attrName>
                                        </p:attrNameLst>
                                      </p:cBhvr>
                                      <p:tavLst>
                                        <p:tav tm="0">
                                          <p:val>
                                            <p:fltVal val="90"/>
                                          </p:val>
                                        </p:tav>
                                        <p:tav tm="100000">
                                          <p:val>
                                            <p:fltVal val="0"/>
                                          </p:val>
                                        </p:tav>
                                      </p:tavLst>
                                    </p:anim>
                                    <p:animEffect transition="in" filter="fade">
                                      <p:cBhvr>
                                        <p:cTn id="28" dur="4000"/>
                                        <p:tgtEl>
                                          <p:spTgt spid="5"/>
                                        </p:tgtEl>
                                      </p:cBhvr>
                                    </p:animEffect>
                                  </p:childTnLst>
                                </p:cTn>
                              </p:par>
                            </p:childTnLst>
                          </p:cTn>
                        </p:par>
                        <p:par>
                          <p:cTn id="29" fill="hold">
                            <p:stCondLst>
                              <p:cond delay="16000"/>
                            </p:stCondLst>
                            <p:childTnLst>
                              <p:par>
                                <p:cTn id="30" presetID="10" presetClass="entr" presetSubtype="0"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46841" y="214910"/>
            <a:ext cx="11508828" cy="2862322"/>
          </a:xfrm>
          <a:prstGeom prst="rect">
            <a:avLst/>
          </a:prstGeom>
          <a:noFill/>
        </p:spPr>
        <p:txBody>
          <a:bodyPr wrap="square" rtlCol="0">
            <a:spAutoFit/>
          </a:bodyPr>
          <a:lstStyle/>
          <a:p>
            <a:r>
              <a:rPr lang="es-ES" dirty="0" smtClean="0">
                <a:latin typeface="Cooper Black" panose="0208090404030B020404" pitchFamily="18" charset="0"/>
              </a:rPr>
              <a:t>Recogió las rosas, después de mirarlas entro en shock y decidió llamar a la florería. El propietario respondió y ella le preguntó, si podría explicarle por qué alguien tuvo que hacerle esto, causándole tremendo dolor...</a:t>
            </a:r>
          </a:p>
          <a:p>
            <a:endParaRPr lang="es-ES" dirty="0" smtClean="0">
              <a:latin typeface="Cooper Black" panose="0208090404030B020404" pitchFamily="18" charset="0"/>
            </a:endParaRPr>
          </a:p>
          <a:p>
            <a:r>
              <a:rPr lang="es-ES" dirty="0" smtClean="0">
                <a:latin typeface="Cooper Black" panose="0208090404030B020404" pitchFamily="18" charset="0"/>
              </a:rPr>
              <a:t>"Yo se que su esposo murió, hace mas de un año", dijo el propietario, "Yo sabia que usted iba a llamar, porque él quería saberlo...</a:t>
            </a:r>
          </a:p>
          <a:p>
            <a:endParaRPr lang="es-ES" dirty="0" smtClean="0">
              <a:latin typeface="Cooper Black" panose="0208090404030B020404" pitchFamily="18" charset="0"/>
            </a:endParaRPr>
          </a:p>
          <a:p>
            <a:r>
              <a:rPr lang="es-ES" dirty="0" smtClean="0">
                <a:latin typeface="Cooper Black" panose="0208090404030B020404" pitchFamily="18" charset="0"/>
              </a:rPr>
              <a:t>Pues bien, resulta que las flores que usted recibió hoy, fueron pagadas por adelantado. Su esposo siempre planeo las cosas, y nada dejó al azar. Hay una orden pendiente que tengo en archivo aquí y que el también pagó por adelantado: Usted las recibirá cada año.</a:t>
            </a:r>
            <a:endParaRPr lang="es-ES" dirty="0">
              <a:latin typeface="Cooper Black" panose="0208090404030B020404" pitchFamily="18"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05655" y="3077232"/>
            <a:ext cx="5791200" cy="3257550"/>
          </a:xfrm>
          <a:prstGeom prst="rect">
            <a:avLst/>
          </a:prstGeom>
          <a:ln>
            <a:noFill/>
          </a:ln>
          <a:effectLst>
            <a:softEdge rad="112500"/>
          </a:effectLst>
        </p:spPr>
      </p:pic>
    </p:spTree>
    <p:extLst>
      <p:ext uri="{BB962C8B-B14F-4D97-AF65-F5344CB8AC3E}">
        <p14:creationId xmlns:p14="http://schemas.microsoft.com/office/powerpoint/2010/main" val="138030970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3750"/>
                                        <p:tgtEl>
                                          <p:spTgt spid="4">
                                            <p:txEl>
                                              <p:pRg st="0" end="0"/>
                                            </p:txEl>
                                          </p:spTgt>
                                        </p:tgtEl>
                                      </p:cBhvr>
                                    </p:animEffect>
                                    <p:anim calcmode="lin" valueType="num">
                                      <p:cBhvr>
                                        <p:cTn id="8" dur="375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375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3750"/>
                            </p:stCondLst>
                            <p:childTnLst>
                              <p:par>
                                <p:cTn id="11" presetID="42" presetClass="entr" presetSubtype="0" fill="hold" nodeType="after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3750"/>
                                        <p:tgtEl>
                                          <p:spTgt spid="4">
                                            <p:txEl>
                                              <p:pRg st="2" end="2"/>
                                            </p:txEl>
                                          </p:spTgt>
                                        </p:tgtEl>
                                      </p:cBhvr>
                                    </p:animEffect>
                                    <p:anim calcmode="lin" valueType="num">
                                      <p:cBhvr>
                                        <p:cTn id="14" dur="375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5" dur="375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par>
                          <p:cTn id="16" fill="hold">
                            <p:stCondLst>
                              <p:cond delay="7500"/>
                            </p:stCondLst>
                            <p:childTnLst>
                              <p:par>
                                <p:cTn id="17" presetID="42" presetClass="entr" presetSubtype="0" fill="hold" nodeType="after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fade">
                                      <p:cBhvr>
                                        <p:cTn id="19" dur="3750"/>
                                        <p:tgtEl>
                                          <p:spTgt spid="4">
                                            <p:txEl>
                                              <p:pRg st="4" end="4"/>
                                            </p:txEl>
                                          </p:spTgt>
                                        </p:tgtEl>
                                      </p:cBhvr>
                                    </p:animEffect>
                                    <p:anim calcmode="lin" valueType="num">
                                      <p:cBhvr>
                                        <p:cTn id="20" dur="375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1" dur="375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par>
                          <p:cTn id="22" fill="hold">
                            <p:stCondLst>
                              <p:cond delay="11250"/>
                            </p:stCondLst>
                            <p:childTnLst>
                              <p:par>
                                <p:cTn id="23" presetID="45" presetClass="entr" presetSubtype="0"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500"/>
                                        <p:tgtEl>
                                          <p:spTgt spid="5"/>
                                        </p:tgtEl>
                                      </p:cBhvr>
                                    </p:animEffect>
                                    <p:anim calcmode="lin" valueType="num">
                                      <p:cBhvr>
                                        <p:cTn id="26" dur="2500" fill="hold"/>
                                        <p:tgtEl>
                                          <p:spTgt spid="5"/>
                                        </p:tgtEl>
                                        <p:attrNameLst>
                                          <p:attrName>ppt_w</p:attrName>
                                        </p:attrNameLst>
                                      </p:cBhvr>
                                      <p:tavLst>
                                        <p:tav tm="0" fmla="#ppt_w*sin(2.5*pi*$)">
                                          <p:val>
                                            <p:fltVal val="0"/>
                                          </p:val>
                                        </p:tav>
                                        <p:tav tm="100000">
                                          <p:val>
                                            <p:fltVal val="1"/>
                                          </p:val>
                                        </p:tav>
                                      </p:tavLst>
                                    </p:anim>
                                    <p:anim calcmode="lin" valueType="num">
                                      <p:cBhvr>
                                        <p:cTn id="27" dur="2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472966" y="252249"/>
            <a:ext cx="11719034" cy="2031325"/>
          </a:xfrm>
          <a:prstGeom prst="rect">
            <a:avLst/>
          </a:prstGeom>
          <a:noFill/>
        </p:spPr>
        <p:txBody>
          <a:bodyPr wrap="square" rtlCol="0">
            <a:spAutoFit/>
          </a:bodyPr>
          <a:lstStyle/>
          <a:p>
            <a:r>
              <a:rPr lang="es-ES" dirty="0" smtClean="0">
                <a:latin typeface="Cooper Black" panose="0208090404030B020404" pitchFamily="18" charset="0"/>
              </a:rPr>
              <a:t>Hay también otra cosa que pienso usted debe saber. Su esposo escribió una pequeña tarjeta especial...</a:t>
            </a:r>
          </a:p>
          <a:p>
            <a:endParaRPr lang="es-ES" dirty="0" smtClean="0">
              <a:latin typeface="Cooper Black" panose="0208090404030B020404" pitchFamily="18" charset="0"/>
            </a:endParaRPr>
          </a:p>
          <a:p>
            <a:r>
              <a:rPr lang="es-ES" dirty="0" smtClean="0">
                <a:latin typeface="Cooper Black" panose="0208090404030B020404" pitchFamily="18" charset="0"/>
              </a:rPr>
              <a:t>La hizo hace varios años.</a:t>
            </a:r>
          </a:p>
          <a:p>
            <a:endParaRPr lang="es-ES" dirty="0" smtClean="0">
              <a:latin typeface="Cooper Black" panose="0208090404030B020404" pitchFamily="18" charset="0"/>
            </a:endParaRPr>
          </a:p>
          <a:p>
            <a:r>
              <a:rPr lang="es-ES" dirty="0" smtClean="0">
                <a:latin typeface="Cooper Black" panose="0208090404030B020404" pitchFamily="18" charset="0"/>
              </a:rPr>
              <a:t>Me dijo que, cuando yo supiera que él ya no estuviera con nosotros, entonces esa sería la tarjeta que debería enviarle a usted el próximo año."</a:t>
            </a:r>
            <a:endParaRPr lang="es-ES" dirty="0">
              <a:latin typeface="Cooper Black" panose="0208090404030B020404" pitchFamily="18"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9984" y="2525642"/>
            <a:ext cx="6084997" cy="342567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4670793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750"/>
                                        <p:tgtEl>
                                          <p:spTgt spid="4"/>
                                        </p:tgtEl>
                                      </p:cBhvr>
                                    </p:animEffect>
                                    <p:anim calcmode="lin" valueType="num">
                                      <p:cBhvr>
                                        <p:cTn id="8" dur="3750" fill="hold"/>
                                        <p:tgtEl>
                                          <p:spTgt spid="4"/>
                                        </p:tgtEl>
                                        <p:attrNameLst>
                                          <p:attrName>ppt_x</p:attrName>
                                        </p:attrNameLst>
                                      </p:cBhvr>
                                      <p:tavLst>
                                        <p:tav tm="0">
                                          <p:val>
                                            <p:strVal val="#ppt_x"/>
                                          </p:val>
                                        </p:tav>
                                        <p:tav tm="100000">
                                          <p:val>
                                            <p:strVal val="#ppt_x"/>
                                          </p:val>
                                        </p:tav>
                                      </p:tavLst>
                                    </p:anim>
                                    <p:anim calcmode="lin" valueType="num">
                                      <p:cBhvr>
                                        <p:cTn id="9" dur="3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3750"/>
                            </p:stCondLst>
                            <p:childTnLst>
                              <p:par>
                                <p:cTn id="11" presetID="21" presetClass="entr" presetSubtype="1"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4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73421" y="237853"/>
            <a:ext cx="11745310" cy="1477328"/>
          </a:xfrm>
          <a:prstGeom prst="rect">
            <a:avLst/>
          </a:prstGeom>
          <a:noFill/>
        </p:spPr>
        <p:txBody>
          <a:bodyPr wrap="square" rtlCol="0">
            <a:spAutoFit/>
          </a:bodyPr>
          <a:lstStyle/>
          <a:p>
            <a:r>
              <a:rPr lang="es-ES" dirty="0" smtClean="0">
                <a:latin typeface="Cooper Black" panose="0208090404030B020404" pitchFamily="18" charset="0"/>
              </a:rPr>
              <a:t>Ella le agradeció y colgó el teléfono. Sus lagrimas ahora afluían torrencialmente. Sus dedos le temblaban mientras los acercaba lentamente para tomar la tarjeta...</a:t>
            </a:r>
          </a:p>
          <a:p>
            <a:endParaRPr lang="es-ES" dirty="0" smtClean="0">
              <a:latin typeface="Cooper Black" panose="0208090404030B020404" pitchFamily="18" charset="0"/>
            </a:endParaRPr>
          </a:p>
          <a:p>
            <a:r>
              <a:rPr lang="es-ES" dirty="0" smtClean="0">
                <a:latin typeface="Cooper Black" panose="0208090404030B020404" pitchFamily="18" charset="0"/>
              </a:rPr>
              <a:t>Y vio que dentro de la tarjeta, efectivamente, estaba una nota escrita por su esposo.</a:t>
            </a:r>
          </a:p>
          <a:p>
            <a:endParaRPr lang="es-ES" dirty="0"/>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8372" y="1910052"/>
            <a:ext cx="11540359" cy="4871291"/>
          </a:xfrm>
          <a:prstGeom prst="rect">
            <a:avLst/>
          </a:prstGeom>
          <a:ln>
            <a:noFill/>
          </a:ln>
          <a:effectLst>
            <a:softEdge rad="112500"/>
          </a:effectLst>
        </p:spPr>
      </p:pic>
      <p:sp>
        <p:nvSpPr>
          <p:cNvPr id="6" name="CuadroTexto 5"/>
          <p:cNvSpPr txBox="1"/>
          <p:nvPr/>
        </p:nvSpPr>
        <p:spPr>
          <a:xfrm>
            <a:off x="173421" y="1489451"/>
            <a:ext cx="10893972" cy="646331"/>
          </a:xfrm>
          <a:prstGeom prst="rect">
            <a:avLst/>
          </a:prstGeom>
          <a:noFill/>
        </p:spPr>
        <p:txBody>
          <a:bodyPr wrap="square" rtlCol="0">
            <a:spAutoFit/>
          </a:bodyPr>
          <a:lstStyle/>
          <a:p>
            <a:r>
              <a:rPr lang="es-ES" dirty="0" smtClean="0">
                <a:latin typeface="Cooper Black" panose="0208090404030B020404" pitchFamily="18" charset="0"/>
              </a:rPr>
              <a:t>Dentro del absoluto silencio que rodeaba al ambiente, buscó leer ávidamente esto que él había escrito...</a:t>
            </a:r>
            <a:endParaRPr lang="es-ES" dirty="0">
              <a:latin typeface="Cooper Black" panose="0208090404030B020404" pitchFamily="18" charset="0"/>
            </a:endParaRPr>
          </a:p>
        </p:txBody>
      </p:sp>
      <p:sp>
        <p:nvSpPr>
          <p:cNvPr id="7" name="CuadroTexto 6"/>
          <p:cNvSpPr txBox="1"/>
          <p:nvPr/>
        </p:nvSpPr>
        <p:spPr>
          <a:xfrm>
            <a:off x="4650828" y="2560554"/>
            <a:ext cx="5896304" cy="3970318"/>
          </a:xfrm>
          <a:prstGeom prst="rect">
            <a:avLst/>
          </a:prstGeom>
          <a:noFill/>
        </p:spPr>
        <p:txBody>
          <a:bodyPr wrap="square" rtlCol="0">
            <a:spAutoFit/>
          </a:bodyPr>
          <a:lstStyle/>
          <a:p>
            <a:r>
              <a:rPr lang="es-ES" dirty="0" smtClean="0">
                <a:solidFill>
                  <a:schemeClr val="accent1">
                    <a:lumMod val="75000"/>
                  </a:schemeClr>
                </a:solidFill>
                <a:latin typeface="Comic Sans MS" panose="030F0702030302020204" pitchFamily="66" charset="0"/>
              </a:rPr>
              <a:t>"Hola, mi amor. Sé que ha pasado un año desde que tuve que dejarte... Espero que no haya sido tan duro para ti y puedas haberlo superado."</a:t>
            </a:r>
          </a:p>
          <a:p>
            <a:endParaRPr lang="es-ES" dirty="0" smtClean="0">
              <a:solidFill>
                <a:schemeClr val="accent1">
                  <a:lumMod val="75000"/>
                </a:schemeClr>
              </a:solidFill>
              <a:latin typeface="Comic Sans MS" panose="030F0702030302020204" pitchFamily="66" charset="0"/>
            </a:endParaRPr>
          </a:p>
          <a:p>
            <a:r>
              <a:rPr lang="es-ES" dirty="0" smtClean="0">
                <a:solidFill>
                  <a:schemeClr val="accent1">
                    <a:lumMod val="75000"/>
                  </a:schemeClr>
                </a:solidFill>
                <a:latin typeface="Comic Sans MS" panose="030F0702030302020204" pitchFamily="66" charset="0"/>
              </a:rPr>
              <a:t>"Sé que debe ser muy difícil, y el dolor es muy real, porque si hubiese sido al contrario, yo sé como me hubiera sentido."</a:t>
            </a:r>
          </a:p>
          <a:p>
            <a:endParaRPr lang="es-ES" dirty="0" smtClean="0">
              <a:solidFill>
                <a:schemeClr val="accent1">
                  <a:lumMod val="75000"/>
                </a:schemeClr>
              </a:solidFill>
              <a:latin typeface="Comic Sans MS" panose="030F0702030302020204" pitchFamily="66" charset="0"/>
            </a:endParaRPr>
          </a:p>
          <a:p>
            <a:r>
              <a:rPr lang="es-ES" dirty="0" smtClean="0">
                <a:solidFill>
                  <a:schemeClr val="accent1">
                    <a:lumMod val="75000"/>
                  </a:schemeClr>
                </a:solidFill>
                <a:latin typeface="Comic Sans MS" panose="030F0702030302020204" pitchFamily="66" charset="0"/>
              </a:rPr>
              <a:t>"El amor que compartimos hizo maravillosas las cosas en la vida. Yo te amo más que lo que las palabras puedan expresar. Tú fuiste la esposa perfecta, tú fuiste mi amiga y mi amante, tú llenaste cada necesidad mía."</a:t>
            </a:r>
          </a:p>
          <a:p>
            <a:endParaRPr lang="es-ES" dirty="0" smtClean="0">
              <a:latin typeface="Blackadder ITC" panose="04020505051007020D02" pitchFamily="82" charset="0"/>
            </a:endParaRPr>
          </a:p>
        </p:txBody>
      </p:sp>
    </p:spTree>
    <p:extLst>
      <p:ext uri="{BB962C8B-B14F-4D97-AF65-F5344CB8AC3E}">
        <p14:creationId xmlns:p14="http://schemas.microsoft.com/office/powerpoint/2010/main" val="18612455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ppt_x"/>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42"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3000"/>
                                        <p:tgtEl>
                                          <p:spTgt spid="6"/>
                                        </p:tgtEl>
                                      </p:cBhvr>
                                    </p:animEffect>
                                    <p:anim calcmode="lin" valueType="num">
                                      <p:cBhvr>
                                        <p:cTn id="13" dur="3000" fill="hold"/>
                                        <p:tgtEl>
                                          <p:spTgt spid="6"/>
                                        </p:tgtEl>
                                        <p:attrNameLst>
                                          <p:attrName>ppt_x</p:attrName>
                                        </p:attrNameLst>
                                      </p:cBhvr>
                                      <p:tavLst>
                                        <p:tav tm="0">
                                          <p:val>
                                            <p:strVal val="#ppt_x"/>
                                          </p:val>
                                        </p:tav>
                                        <p:tav tm="100000">
                                          <p:val>
                                            <p:strVal val="#ppt_x"/>
                                          </p:val>
                                        </p:tav>
                                      </p:tavLst>
                                    </p:anim>
                                    <p:anim calcmode="lin" valueType="num">
                                      <p:cBhvr>
                                        <p:cTn id="14" dur="3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6000"/>
                            </p:stCondLst>
                            <p:childTnLst>
                              <p:par>
                                <p:cTn id="16" presetID="49" presetClass="entr" presetSubtype="0" decel="10000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anim calcmode="lin" valueType="num">
                                      <p:cBhvr>
                                        <p:cTn id="20" dur="3000" fill="hold"/>
                                        <p:tgtEl>
                                          <p:spTgt spid="5"/>
                                        </p:tgtEl>
                                        <p:attrNameLst>
                                          <p:attrName>style.rotation</p:attrName>
                                        </p:attrNameLst>
                                      </p:cBhvr>
                                      <p:tavLst>
                                        <p:tav tm="0">
                                          <p:val>
                                            <p:fltVal val="360"/>
                                          </p:val>
                                        </p:tav>
                                        <p:tav tm="100000">
                                          <p:val>
                                            <p:fltVal val="0"/>
                                          </p:val>
                                        </p:tav>
                                      </p:tavLst>
                                    </p:anim>
                                    <p:animEffect transition="in" filter="fade">
                                      <p:cBhvr>
                                        <p:cTn id="21" dur="3000"/>
                                        <p:tgtEl>
                                          <p:spTgt spid="5"/>
                                        </p:tgtEl>
                                      </p:cBhvr>
                                    </p:animEffect>
                                  </p:childTnLst>
                                </p:cTn>
                              </p:par>
                            </p:childTnLst>
                          </p:cTn>
                        </p:par>
                        <p:par>
                          <p:cTn id="22" fill="hold">
                            <p:stCondLst>
                              <p:cond delay="9000"/>
                            </p:stCondLst>
                            <p:childTnLst>
                              <p:par>
                                <p:cTn id="23" presetID="49" presetClass="entr" presetSubtype="0" decel="10000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p:val>
                                            <p:fltVal val="0"/>
                                          </p:val>
                                        </p:tav>
                                        <p:tav tm="100000">
                                          <p:val>
                                            <p:strVal val="#ppt_w"/>
                                          </p:val>
                                        </p:tav>
                                      </p:tavLst>
                                    </p:anim>
                                    <p:anim calcmode="lin" valueType="num">
                                      <p:cBhvr>
                                        <p:cTn id="26" dur="3000" fill="hold"/>
                                        <p:tgtEl>
                                          <p:spTgt spid="7"/>
                                        </p:tgtEl>
                                        <p:attrNameLst>
                                          <p:attrName>ppt_h</p:attrName>
                                        </p:attrNameLst>
                                      </p:cBhvr>
                                      <p:tavLst>
                                        <p:tav tm="0">
                                          <p:val>
                                            <p:fltVal val="0"/>
                                          </p:val>
                                        </p:tav>
                                        <p:tav tm="100000">
                                          <p:val>
                                            <p:strVal val="#ppt_h"/>
                                          </p:val>
                                        </p:tav>
                                      </p:tavLst>
                                    </p:anim>
                                    <p:anim calcmode="lin" valueType="num">
                                      <p:cBhvr>
                                        <p:cTn id="27" dur="3000" fill="hold"/>
                                        <p:tgtEl>
                                          <p:spTgt spid="7"/>
                                        </p:tgtEl>
                                        <p:attrNameLst>
                                          <p:attrName>style.rotation</p:attrName>
                                        </p:attrNameLst>
                                      </p:cBhvr>
                                      <p:tavLst>
                                        <p:tav tm="0">
                                          <p:val>
                                            <p:fltVal val="360"/>
                                          </p:val>
                                        </p:tav>
                                        <p:tav tm="100000">
                                          <p:val>
                                            <p:fltVal val="0"/>
                                          </p:val>
                                        </p:tav>
                                      </p:tavLst>
                                    </p:anim>
                                    <p:animEffect transition="in" filter="fade">
                                      <p:cBhvr>
                                        <p:cTn id="2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952" y="148788"/>
            <a:ext cx="11776841" cy="6488495"/>
          </a:xfrm>
          <a:prstGeom prst="rect">
            <a:avLst/>
          </a:prstGeom>
        </p:spPr>
      </p:pic>
      <p:sp>
        <p:nvSpPr>
          <p:cNvPr id="3" name="CuadroTexto 2"/>
          <p:cNvSpPr txBox="1"/>
          <p:nvPr/>
        </p:nvSpPr>
        <p:spPr>
          <a:xfrm>
            <a:off x="5044966" y="1110968"/>
            <a:ext cx="5249918" cy="4154984"/>
          </a:xfrm>
          <a:prstGeom prst="rect">
            <a:avLst/>
          </a:prstGeom>
          <a:noFill/>
        </p:spPr>
        <p:txBody>
          <a:bodyPr wrap="square" rtlCol="0">
            <a:spAutoFit/>
          </a:bodyPr>
          <a:lstStyle/>
          <a:p>
            <a:r>
              <a:rPr lang="es-ES" sz="1200" b="1" dirty="0" smtClean="0">
                <a:solidFill>
                  <a:schemeClr val="accent1">
                    <a:lumMod val="75000"/>
                  </a:schemeClr>
                </a:solidFill>
                <a:latin typeface="Comic Sans MS" panose="030F0702030302020204" pitchFamily="66" charset="0"/>
              </a:rPr>
              <a:t>"Yo sé que sólo ha pasado un año, pero por favor trata de no entristecerte. Quiero que tú seas feliz aún cuando derrames unas lágrimas. Por eso es que las rosas te serán enviadas por muchos años."</a:t>
            </a:r>
          </a:p>
          <a:p>
            <a:endParaRPr lang="es-ES" sz="1200" b="1" dirty="0" smtClean="0">
              <a:solidFill>
                <a:schemeClr val="accent1">
                  <a:lumMod val="75000"/>
                </a:schemeClr>
              </a:solidFill>
              <a:latin typeface="Comic Sans MS" panose="030F0702030302020204" pitchFamily="66" charset="0"/>
            </a:endParaRPr>
          </a:p>
          <a:p>
            <a:r>
              <a:rPr lang="es-ES" sz="1200" b="1" dirty="0" smtClean="0">
                <a:solidFill>
                  <a:schemeClr val="accent1">
                    <a:lumMod val="75000"/>
                  </a:schemeClr>
                </a:solidFill>
                <a:latin typeface="Comic Sans MS" panose="030F0702030302020204" pitchFamily="66" charset="0"/>
              </a:rPr>
              <a:t>"Cuando recibas estas rosas, piensa en toda la felicidad que tuvimos juntos y cómo es que ambos fuimos bendecidos."</a:t>
            </a:r>
          </a:p>
          <a:p>
            <a:endParaRPr lang="es-ES" sz="1200" b="1" dirty="0" smtClean="0">
              <a:solidFill>
                <a:schemeClr val="accent1">
                  <a:lumMod val="75000"/>
                </a:schemeClr>
              </a:solidFill>
              <a:latin typeface="Comic Sans MS" panose="030F0702030302020204" pitchFamily="66" charset="0"/>
            </a:endParaRPr>
          </a:p>
          <a:p>
            <a:r>
              <a:rPr lang="es-ES" sz="1200" b="1" dirty="0" smtClean="0">
                <a:solidFill>
                  <a:schemeClr val="accent1">
                    <a:lumMod val="75000"/>
                  </a:schemeClr>
                </a:solidFill>
                <a:latin typeface="Comic Sans MS" panose="030F0702030302020204" pitchFamily="66" charset="0"/>
              </a:rPr>
              <a:t>"Siempre te he amado y sé que siempre te amaré. Pero, mi amor, tu debes continuar; tú tienes vida todavía."</a:t>
            </a:r>
          </a:p>
          <a:p>
            <a:endParaRPr lang="es-ES" sz="1200" b="1" dirty="0" smtClean="0">
              <a:solidFill>
                <a:schemeClr val="accent1">
                  <a:lumMod val="75000"/>
                </a:schemeClr>
              </a:solidFill>
              <a:latin typeface="Comic Sans MS" panose="030F0702030302020204" pitchFamily="66" charset="0"/>
            </a:endParaRPr>
          </a:p>
          <a:p>
            <a:r>
              <a:rPr lang="es-ES" sz="1200" b="1" dirty="0" smtClean="0">
                <a:solidFill>
                  <a:schemeClr val="accent1">
                    <a:lumMod val="75000"/>
                  </a:schemeClr>
                </a:solidFill>
                <a:latin typeface="Comic Sans MS" panose="030F0702030302020204" pitchFamily="66" charset="0"/>
              </a:rPr>
              <a:t>"Por favor, trata de encontrar felicidad mientras vivas tus días. Se que no es fácil, pero espero que encontrarás algunos caminos."</a:t>
            </a:r>
          </a:p>
          <a:p>
            <a:endParaRPr lang="es-ES" sz="1200" b="1" dirty="0" smtClean="0">
              <a:solidFill>
                <a:schemeClr val="accent1">
                  <a:lumMod val="75000"/>
                </a:schemeClr>
              </a:solidFill>
              <a:latin typeface="Comic Sans MS" panose="030F0702030302020204" pitchFamily="66" charset="0"/>
            </a:endParaRPr>
          </a:p>
          <a:p>
            <a:r>
              <a:rPr lang="es-ES" sz="1200" b="1" dirty="0" smtClean="0">
                <a:solidFill>
                  <a:schemeClr val="accent1">
                    <a:lumMod val="75000"/>
                  </a:schemeClr>
                </a:solidFill>
                <a:latin typeface="Comic Sans MS" panose="030F0702030302020204" pitchFamily="66" charset="0"/>
              </a:rPr>
              <a:t>"Las rosas llegarán cada año y ellas solamente se detendrán el día que no respondas a la puerta, cuando el muchacho se detenga para tocar."</a:t>
            </a:r>
          </a:p>
          <a:p>
            <a:endParaRPr lang="es-ES" sz="1200" b="1" dirty="0" smtClean="0">
              <a:solidFill>
                <a:schemeClr val="accent1">
                  <a:lumMod val="75000"/>
                </a:schemeClr>
              </a:solidFill>
              <a:latin typeface="Comic Sans MS" panose="030F0702030302020204" pitchFamily="66" charset="0"/>
            </a:endParaRPr>
          </a:p>
          <a:p>
            <a:r>
              <a:rPr lang="es-ES" sz="1200" b="1" dirty="0" smtClean="0">
                <a:solidFill>
                  <a:schemeClr val="accent1">
                    <a:lumMod val="75000"/>
                  </a:schemeClr>
                </a:solidFill>
                <a:latin typeface="Comic Sans MS" panose="030F0702030302020204" pitchFamily="66" charset="0"/>
              </a:rPr>
              <a:t>"Volverá cinco veces ese día, por si hubieras tenido que salir. Pero después de su última visita sabrá, sin duda alguna, que tiene que llevar las rosas al lugar adonde le he dado instrucciones y colocarlas donde estamos nosotros, juntos una vez mas..."</a:t>
            </a:r>
            <a:endParaRPr lang="es-ES" sz="1200" b="1" dirty="0">
              <a:solidFill>
                <a:schemeClr val="accent1">
                  <a:lumMod val="75000"/>
                </a:schemeClr>
              </a:solidFill>
              <a:latin typeface="Comic Sans MS" panose="030F0702030302020204" pitchFamily="66" charset="0"/>
            </a:endParaRPr>
          </a:p>
        </p:txBody>
      </p:sp>
      <p:sp>
        <p:nvSpPr>
          <p:cNvPr id="5" name="CuadroTexto 4"/>
          <p:cNvSpPr txBox="1"/>
          <p:nvPr/>
        </p:nvSpPr>
        <p:spPr>
          <a:xfrm>
            <a:off x="8945218" y="6043466"/>
            <a:ext cx="1888435" cy="369332"/>
          </a:xfrm>
          <a:prstGeom prst="rect">
            <a:avLst/>
          </a:prstGeom>
          <a:noFill/>
        </p:spPr>
        <p:txBody>
          <a:bodyPr wrap="square" rtlCol="0">
            <a:spAutoFit/>
          </a:bodyPr>
          <a:lstStyle/>
          <a:p>
            <a:pPr algn="ctr"/>
            <a:r>
              <a:rPr lang="es-ES" b="1" dirty="0" err="1" smtClean="0">
                <a:solidFill>
                  <a:schemeClr val="accent1">
                    <a:lumMod val="75000"/>
                  </a:schemeClr>
                </a:solidFill>
              </a:rPr>
              <a:t>Yaizuke</a:t>
            </a:r>
            <a:endParaRPr lang="es-ES" b="1" dirty="0">
              <a:solidFill>
                <a:schemeClr val="accent1">
                  <a:lumMod val="75000"/>
                </a:schemeClr>
              </a:solidFill>
            </a:endParaRPr>
          </a:p>
        </p:txBody>
      </p:sp>
    </p:spTree>
    <p:extLst>
      <p:ext uri="{BB962C8B-B14F-4D97-AF65-F5344CB8AC3E}">
        <p14:creationId xmlns:p14="http://schemas.microsoft.com/office/powerpoint/2010/main" val="16402135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30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childTnLst>
                                </p:cTn>
                              </p:par>
                            </p:childTnLst>
                          </p:cTn>
                        </p:par>
                        <p:par>
                          <p:cTn id="11" fill="hold">
                            <p:stCondLst>
                              <p:cond delay="4500"/>
                            </p:stCondLst>
                            <p:childTnLst>
                              <p:par>
                                <p:cTn id="12" presetID="22" presetClass="entr" presetSubtype="4"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5"/>
              </a:rPr>
              <a:t>Aquí</a:t>
            </a:r>
            <a:endParaRPr lang="es-ES" alt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152400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anose="03050502040202030202"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1506012">
            <a:off x="5638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TotalTime>
  <Words>863</Words>
  <Application>Microsoft Office PowerPoint</Application>
  <PresentationFormat>Panorámica</PresentationFormat>
  <Paragraphs>50</Paragraphs>
  <Slides>10</Slides>
  <Notes>0</Notes>
  <HiddenSlides>0</HiddenSlides>
  <MMClips>1</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10</vt:i4>
      </vt:variant>
    </vt:vector>
  </HeadingPairs>
  <TitlesOfParts>
    <vt:vector size="19" baseType="lpstr">
      <vt:lpstr>Arial</vt:lpstr>
      <vt:lpstr>Blackadder ITC</vt:lpstr>
      <vt:lpstr>Calibri</vt:lpstr>
      <vt:lpstr>Calibri Light</vt:lpstr>
      <vt:lpstr>Comic Sans MS</vt:lpstr>
      <vt:lpstr>Cooper Black</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AnaMiniW</dc:creator>
  <cp:lastModifiedBy>AnaMiniW</cp:lastModifiedBy>
  <cp:revision>14</cp:revision>
  <dcterms:created xsi:type="dcterms:W3CDTF">2018-09-29T11:49:45Z</dcterms:created>
  <dcterms:modified xsi:type="dcterms:W3CDTF">2018-09-29T14:25:10Z</dcterms:modified>
</cp:coreProperties>
</file>