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3" r:id="rId3"/>
    <p:sldId id="262" r:id="rId4"/>
    <p:sldId id="264" r:id="rId5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HPDrNPCGAW2OlDC7JEABw==" hashData="Fan9eDJdvb8g+QoF/i2h/X/4T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5C687A"/>
    <a:srgbClr val="C2C0CA"/>
    <a:srgbClr val="DCCBC6"/>
    <a:srgbClr val="CFB7B0"/>
    <a:srgbClr val="E5E4E8"/>
    <a:srgbClr val="3D4551"/>
    <a:srgbClr val="798396"/>
    <a:srgbClr val="989E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9B2D6-05FF-4D44-9869-1046848A561E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7D81C-35C4-4BB9-8A04-6ACF4F9C2FC6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EBCEB-0C59-4AD7-AC2A-D15AFD062845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E73FA-3450-4FFE-91F9-1C7DE1D32758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93BAE-6B82-45FB-9E09-FECF5DB0DA87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C67DA-99A8-4BE4-BB1D-FDA704E5F15A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B72CE-C329-424C-A688-2ADC4F510A69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E3E20-C54A-43B6-A74E-38DFEEF06293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FFFDE-F59B-47EF-ACA4-E787F1FA551B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E2D8-0E90-4646-BE1B-758D5DB76D1C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949B2-79CA-4D70-96AA-88FD0637769A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2BDDE-9DF5-4268-A24C-93D2343937F2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717F1-7182-4D74-B3F6-BC6CBE18C5E0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D369-CADB-451E-BCA2-C4E27386A32E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CAF76-3B13-4B05-B36B-95343F7CDBD7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1A766-3423-4AD5-BEEC-D89042C5AE61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8B3D0-1749-4DEF-8FB6-B850C729F7DE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636CB-71C4-499C-A09E-94779EAF1904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7EC23-CE7B-4B2E-B855-CDAD7AD86293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4565E-FD35-4C6C-BE2C-1D8C2EFD0DCF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3E12F-35B0-4468-B309-218EBC717E92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0F4B3-D512-4C46-9852-A8253FAFF6E4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AB120B-60EA-4652-8949-C3606EAE2C7F}" type="datetimeFigureOut">
              <a:rPr lang="es-AR"/>
              <a:pPr>
                <a:defRPr/>
              </a:pPr>
              <a:t>17/11/2017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3DE5633-994D-43AC-9E59-A8F849D9B078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stellmar@gmail.com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18" Type="http://schemas.openxmlformats.org/officeDocument/2006/relationships/image" Target="../media/image1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4 Imagen" descr="finalverano2pg.jpg"/>
          <p:cNvPicPr>
            <a:picLocks noChangeAspect="1"/>
          </p:cNvPicPr>
          <p:nvPr/>
        </p:nvPicPr>
        <p:blipFill>
          <a:blip r:embed="rId3" cstate="print"/>
          <a:srcRect l="1176" t="3320" r="1176" b="3723"/>
          <a:stretch>
            <a:fillRect/>
          </a:stretch>
        </p:blipFill>
        <p:spPr bwMode="auto">
          <a:xfrm>
            <a:off x="179388" y="188913"/>
            <a:ext cx="8785225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18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rgbClr val="CFB7B0"/>
              </a:gs>
              <a:gs pos="100000">
                <a:srgbClr val="6F7A8C"/>
              </a:gs>
            </a:gsLst>
            <a:lin ang="5400000" scaled="1"/>
            <a:tileRect/>
          </a:gradFill>
          <a:ln w="57150">
            <a:solidFill>
              <a:srgbClr val="6F7A8C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79512" y="188640"/>
            <a:ext cx="8784976" cy="6552728"/>
          </a:xfrm>
          <a:prstGeom prst="frame">
            <a:avLst>
              <a:gd name="adj1" fmla="val 1282"/>
            </a:avLst>
          </a:prstGeom>
          <a:solidFill>
            <a:srgbClr val="CFB7B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schemeClr val="tx1"/>
              </a:solidFill>
            </a:endParaRPr>
          </a:p>
        </p:txBody>
      </p:sp>
      <p:sp>
        <p:nvSpPr>
          <p:cNvPr id="3084" name="8 CuadroTexto"/>
          <p:cNvSpPr txBox="1">
            <a:spLocks noChangeArrowheads="1"/>
          </p:cNvSpPr>
          <p:nvPr/>
        </p:nvSpPr>
        <p:spPr bwMode="auto">
          <a:xfrm>
            <a:off x="395288" y="1628775"/>
            <a:ext cx="31162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se acaban tus ojos; son los otros los ciegos.</a:t>
            </a:r>
            <a:b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te juntan a mí, nadie sabe que es tuya</a:t>
            </a:r>
            <a:b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esta mortal ausencia que se duerme en mi boca,</a:t>
            </a:r>
            <a:b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clama la voz en desiertos de llanto.</a:t>
            </a:r>
            <a:endParaRPr lang="es-A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9" name="18 Imagen" descr="Tocha2475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413" y="115888"/>
            <a:ext cx="5375275" cy="6742112"/>
          </a:xfrm>
          <a:prstGeom prst="rect">
            <a:avLst/>
          </a:prstGeom>
          <a:effectLst>
            <a:outerShdw blurRad="50800" dist="50800" algn="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2" descr="D:\OCTUBRE2017\2651 - man - LB TUBE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1863" y="2571750"/>
            <a:ext cx="29972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762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3087" name="Picture 15" descr="D:\OCTUBRE2017\Tocha24758.png"/>
          <p:cNvPicPr>
            <a:picLocks noChangeAspect="1" noChangeArrowheads="1"/>
          </p:cNvPicPr>
          <p:nvPr/>
        </p:nvPicPr>
        <p:blipFill>
          <a:blip r:embed="rId6" cstate="print"/>
          <a:srcRect r="31019"/>
          <a:stretch>
            <a:fillRect/>
          </a:stretch>
        </p:blipFill>
        <p:spPr bwMode="auto">
          <a:xfrm>
            <a:off x="3851275" y="1125538"/>
            <a:ext cx="2952750" cy="5461000"/>
          </a:xfrm>
          <a:prstGeom prst="rect">
            <a:avLst/>
          </a:prstGeom>
          <a:noFill/>
          <a:effectLst>
            <a:outerShdw blurRad="50800" dist="762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7" name="18 Imagen" descr="CAJ.SCR. PROVENCE EL. 38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4663" y="5407025"/>
            <a:ext cx="213360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20" name="19 CuadroTexto"/>
          <p:cNvSpPr txBox="1"/>
          <p:nvPr/>
        </p:nvSpPr>
        <p:spPr>
          <a:xfrm>
            <a:off x="395288" y="620713"/>
            <a:ext cx="3024187" cy="11699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igual que reír dentro de una campana: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el aire, ni oírte, ni saber a qué hueles.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 gesto vas gastando la noche de tu cuerpo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yo te transparento: soy tú para la vida.</a:t>
            </a:r>
          </a:p>
          <a:p>
            <a:pPr algn="ctr">
              <a:defRPr/>
            </a:pPr>
            <a:endParaRPr lang="es-A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95288" y="2565400"/>
            <a:ext cx="3192462" cy="11699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Brotan tiernos laureles en las frentes ajenas,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el amor se consuela prodigando su alma.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Todo es luz y desmayo donde nacen los hijos,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la tierra es de flor y en la flor hay un cielo.</a:t>
            </a:r>
          </a:p>
          <a:p>
            <a:pPr>
              <a:defRPr/>
            </a:pPr>
            <a:endParaRPr lang="es-A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19075" y="3573463"/>
            <a:ext cx="3449638" cy="1600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Solamente tú y yo (una mujer al fondo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ese cristal sin brillo que es campana caliente),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vamos considerando que la vida..., la vida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puede ser el amor, cuando el amor embriaga;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sin duda sufrir, cuando se está dichosa;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es, segura, la luz, porque tenemos ojos.</a:t>
            </a:r>
          </a:p>
          <a:p>
            <a:pPr>
              <a:defRPr/>
            </a:pPr>
            <a:endParaRPr lang="es-E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95288" y="5013325"/>
            <a:ext cx="2881312" cy="11699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¿reír, cantar, estremecernos libres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desear y ser mucho más que la vida...?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No. Ya lo sé. Todo es algo que supe</a:t>
            </a:r>
          </a:p>
          <a:p>
            <a:pPr algn="ctr">
              <a:defRPr/>
            </a:pPr>
            <a:r>
              <a:rPr lang="es-E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por ello, por ti, permanezco en el Mundo.</a:t>
            </a:r>
            <a:endParaRPr lang="es-A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endParaRPr lang="es-A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116013" y="5876925"/>
            <a:ext cx="1220787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Carmen Conde</a:t>
            </a:r>
            <a:endParaRPr lang="es-AR" sz="16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475656" y="2636912"/>
            <a:ext cx="984565" cy="707886"/>
          </a:xfrm>
          <a:prstGeom prst="rect">
            <a:avLst/>
          </a:prstGeom>
          <a:noFill/>
          <a:scene3d>
            <a:camera prst="obliqueTopRight"/>
            <a:lightRig rig="threePt" dir="t"/>
          </a:scene3d>
        </p:spPr>
        <p:txBody>
          <a:bodyPr wrap="none">
            <a:prstTxWarp prst="textDeflate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rgbClr val="C2C0CA"/>
                </a:solidFill>
                <a:effectLst>
                  <a:outerShdw blurRad="50800" dist="762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Mar</a:t>
            </a:r>
            <a:endParaRPr lang="es-AR" sz="4000" dirty="0">
              <a:solidFill>
                <a:srgbClr val="C2C0CA"/>
              </a:solidFill>
              <a:effectLst>
                <a:outerShdw blurRad="50800" dist="762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5" name="24 CuadroTexto">
            <a:hlinkClick r:id="rId8"/>
          </p:cNvPr>
          <p:cNvSpPr txBox="1"/>
          <p:nvPr/>
        </p:nvSpPr>
        <p:spPr>
          <a:xfrm>
            <a:off x="755576" y="6093296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srgbClr val="C2C0CA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stellmar@gmail.com</a:t>
            </a:r>
            <a:endParaRPr lang="es-AR" sz="1600" dirty="0">
              <a:solidFill>
                <a:srgbClr val="C2C0CA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5C687A"/>
              </a:gs>
              <a:gs pos="50000">
                <a:srgbClr val="CFB7B0"/>
              </a:gs>
              <a:gs pos="100000">
                <a:srgbClr val="3D4551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27" name="26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798396">
                  <a:shade val="30000"/>
                  <a:satMod val="115000"/>
                </a:srgbClr>
              </a:gs>
              <a:gs pos="50000">
                <a:srgbClr val="DCCBC6"/>
              </a:gs>
              <a:gs pos="100000">
                <a:srgbClr val="79839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>
            <a:off x="0" y="0"/>
            <a:ext cx="9144000" cy="6957392"/>
          </a:xfrm>
          <a:prstGeom prst="rtTriangle">
            <a:avLst/>
          </a:prstGeom>
          <a:gradFill flip="none" rotWithShape="1">
            <a:gsLst>
              <a:gs pos="0">
                <a:srgbClr val="798396">
                  <a:shade val="30000"/>
                  <a:satMod val="115000"/>
                </a:srgbClr>
              </a:gs>
              <a:gs pos="50000">
                <a:srgbClr val="DCCBC6"/>
              </a:gs>
              <a:gs pos="100000">
                <a:srgbClr val="79839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9" name="28 CuadroTexto"/>
          <p:cNvSpPr txBox="1"/>
          <p:nvPr/>
        </p:nvSpPr>
        <p:spPr>
          <a:xfrm>
            <a:off x="2123728" y="332656"/>
            <a:ext cx="409759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solidFill>
                  <a:srgbClr val="989EAC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Presentaciones Mar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4572000" y="1196752"/>
            <a:ext cx="413125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solidFill>
                  <a:srgbClr val="989EAC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971600" y="3645024"/>
            <a:ext cx="2273379" cy="461665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798396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Avance automático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3275856" y="4869160"/>
            <a:ext cx="2036135" cy="830997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798396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Sin fines de lucro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798396"/>
              </a:solidFill>
              <a:effectLst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4139952" y="1700808"/>
            <a:ext cx="175400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solidFill>
                  <a:srgbClr val="989EAC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Amante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5652120" y="2852936"/>
            <a:ext cx="303159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solidFill>
                  <a:srgbClr val="989EAC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Carmen Conde</a:t>
            </a:r>
          </a:p>
        </p:txBody>
      </p:sp>
      <p:sp>
        <p:nvSpPr>
          <p:cNvPr id="40" name="39 Flecha curvada hacia la derecha"/>
          <p:cNvSpPr/>
          <p:nvPr/>
        </p:nvSpPr>
        <p:spPr>
          <a:xfrm>
            <a:off x="611188" y="2420938"/>
            <a:ext cx="2520950" cy="3240087"/>
          </a:xfrm>
          <a:prstGeom prst="curved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rgbClr val="CFB7B0"/>
              </a:gs>
              <a:gs pos="100000">
                <a:srgbClr val="E5E4E8"/>
              </a:gs>
            </a:gsLst>
            <a:lin ang="0" scaled="1"/>
            <a:tileRect/>
          </a:gradFill>
          <a:ln>
            <a:noFill/>
          </a:ln>
          <a:effectLst>
            <a:outerShdw blurRad="50800" dist="127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41" name="40 Flecha curvada hacia la izquierda"/>
          <p:cNvSpPr/>
          <p:nvPr/>
        </p:nvSpPr>
        <p:spPr>
          <a:xfrm>
            <a:off x="3419872" y="3617640"/>
            <a:ext cx="2232248" cy="3240360"/>
          </a:xfrm>
          <a:prstGeom prst="curvedLeftArrow">
            <a:avLst/>
          </a:prstGeom>
          <a:gradFill flip="none" rotWithShape="1">
            <a:gsLst>
              <a:gs pos="25000">
                <a:srgbClr val="C2C0CA"/>
              </a:gs>
              <a:gs pos="50000">
                <a:schemeClr val="bg2">
                  <a:lumMod val="20000"/>
                  <a:lumOff val="80000"/>
                </a:schemeClr>
              </a:gs>
              <a:gs pos="100000">
                <a:srgbClr val="C2C0C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1270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4406">
    <p:sndAc>
      <p:stSnd>
        <p:snd r:embed="rId2" name="cortazarlovesp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5" presetClass="exit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9000"/>
                            </p:stCondLst>
                            <p:childTnLst>
                              <p:par>
                                <p:cTn id="58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4000"/>
                            </p:stCondLst>
                            <p:childTnLst>
                              <p:par>
                                <p:cTn id="6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0"/>
                            </p:stCondLst>
                            <p:childTnLst>
                              <p:par>
                                <p:cTn id="68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6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100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00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3000"/>
                            </p:stCondLst>
                            <p:childTnLst>
                              <p:par>
                                <p:cTn id="86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4000"/>
                            </p:stCondLst>
                            <p:childTnLst>
                              <p:par>
                                <p:cTn id="92" presetID="5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6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0"/>
                            </p:stCondLst>
                            <p:childTnLst>
                              <p:par>
                                <p:cTn id="98" presetID="10" presetClass="exit" presetSubtype="0" fill="hold" grpId="1" nodeType="after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0"/>
                            </p:stCondLst>
                            <p:childTnLst>
                              <p:par>
                                <p:cTn id="1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0"/>
                            </p:stCondLst>
                            <p:childTnLst>
                              <p:par>
                                <p:cTn id="1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56823 0.36829 " pathEditMode="relative" rAng="0" ptsTypes="AA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" y="184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/>
      <p:bldP spid="3084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798396">
                  <a:shade val="30000"/>
                  <a:satMod val="115000"/>
                </a:srgbClr>
              </a:gs>
              <a:gs pos="50000">
                <a:srgbClr val="DCCBC6"/>
              </a:gs>
              <a:gs pos="100000">
                <a:srgbClr val="79839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0" y="0"/>
            <a:ext cx="9144000" cy="6957392"/>
          </a:xfrm>
          <a:prstGeom prst="rtTriangle">
            <a:avLst/>
          </a:prstGeom>
          <a:gradFill flip="none" rotWithShape="1">
            <a:gsLst>
              <a:gs pos="0">
                <a:srgbClr val="798396">
                  <a:shade val="30000"/>
                  <a:satMod val="115000"/>
                </a:srgbClr>
              </a:gs>
              <a:gs pos="50000">
                <a:srgbClr val="DCCBC6"/>
              </a:gs>
              <a:gs pos="100000">
                <a:srgbClr val="79839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692275" y="692150"/>
            <a:ext cx="6985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7983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Poeta, novelista y ensayista española nacida en Cartagena en 1907.</a:t>
            </a:r>
          </a:p>
          <a:p>
            <a:pPr algn="ctr">
              <a:defRPr/>
            </a:pPr>
            <a:r>
              <a:rPr lang="es-ES" dirty="0">
                <a:solidFill>
                  <a:srgbClr val="7983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 el nombre de Florentina del Mar firmó varios libros de prosa y de literatura infantil. Fue la primera mujer española</a:t>
            </a:r>
          </a:p>
          <a:p>
            <a:pPr algn="ctr">
              <a:defRPr/>
            </a:pPr>
            <a:r>
              <a:rPr lang="es-ES" dirty="0">
                <a:solidFill>
                  <a:srgbClr val="7983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acceder a un puesto en la Real Academia Española.</a:t>
            </a:r>
            <a:endParaRPr lang="es-AR" dirty="0">
              <a:solidFill>
                <a:srgbClr val="7983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75856" y="188640"/>
            <a:ext cx="251062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rgbClr val="798396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Carmen Conde</a:t>
            </a:r>
          </a:p>
        </p:txBody>
      </p:sp>
      <p:sp>
        <p:nvSpPr>
          <p:cNvPr id="10" name="9 CuadroTexto">
            <a:hlinkClick r:id="rId2"/>
          </p:cNvPr>
          <p:cNvSpPr txBox="1"/>
          <p:nvPr/>
        </p:nvSpPr>
        <p:spPr>
          <a:xfrm>
            <a:off x="6300192" y="3356992"/>
            <a:ext cx="1973617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rgbClr val="C2C0CA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stellmar@gmail.com</a:t>
            </a:r>
            <a:endParaRPr lang="es-AR" sz="2000" dirty="0">
              <a:solidFill>
                <a:srgbClr val="C2C0CA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96136" y="2852936"/>
            <a:ext cx="252028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C2C0CA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Tubes : LB-Tocha</a:t>
            </a:r>
            <a:endParaRPr lang="es-AR" dirty="0">
              <a:solidFill>
                <a:srgbClr val="C2C0CA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763688" y="3717032"/>
            <a:ext cx="82586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C2C0CA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Mar</a:t>
            </a:r>
            <a:endParaRPr lang="es-AR" sz="3200" dirty="0">
              <a:solidFill>
                <a:srgbClr val="C2C0CA"/>
              </a:solidFill>
              <a:effectLst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83568" y="4221088"/>
            <a:ext cx="32015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C2C0CA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Buenos Aires,Argentina</a:t>
            </a:r>
            <a:endParaRPr lang="es-AR" sz="2800" dirty="0">
              <a:solidFill>
                <a:srgbClr val="C2C0CA"/>
              </a:solidFill>
              <a:effectLst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16" name="15 Flecha curvada hacia la izquierda"/>
          <p:cNvSpPr/>
          <p:nvPr/>
        </p:nvSpPr>
        <p:spPr>
          <a:xfrm>
            <a:off x="6156176" y="1916832"/>
            <a:ext cx="2736304" cy="3312368"/>
          </a:xfrm>
          <a:prstGeom prst="curvedLeftArrow">
            <a:avLst/>
          </a:prstGeom>
          <a:gradFill flip="none" rotWithShape="1">
            <a:gsLst>
              <a:gs pos="25000">
                <a:srgbClr val="C2C0CA"/>
              </a:gs>
              <a:gs pos="50000">
                <a:schemeClr val="bg2">
                  <a:lumMod val="20000"/>
                  <a:lumOff val="80000"/>
                </a:schemeClr>
              </a:gs>
              <a:gs pos="100000">
                <a:srgbClr val="C2C0CA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1270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323850" y="2924175"/>
            <a:ext cx="2519363" cy="3241675"/>
          </a:xfrm>
          <a:prstGeom prst="curved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rgbClr val="CFB7B0"/>
              </a:gs>
              <a:gs pos="100000">
                <a:srgbClr val="E5E4E8"/>
              </a:gs>
            </a:gsLst>
            <a:lin ang="0" scaled="1"/>
            <a:tileRect/>
          </a:gradFill>
          <a:ln>
            <a:noFill/>
          </a:ln>
          <a:effectLst>
            <a:outerShdw blurRad="50800" dist="127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CFB7B0"/>
              </a:gs>
              <a:gs pos="100000">
                <a:srgbClr val="3D4551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294</Words>
  <Application>Microsoft Office PowerPoint</Application>
  <PresentationFormat>Presentación en pantalla (4:3)</PresentationFormat>
  <Paragraphs>39</Paragraphs>
  <Slides>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Monotype Corsiva</vt:lpstr>
      <vt:lpstr>Kristen ITC</vt:lpstr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Amante</dc:title>
  <dc:subject>Carmen Conde</dc:subject>
  <dc:creator>Mar</dc:creator>
  <cp:keywords>POema</cp:keywords>
  <cp:lastModifiedBy>Mar</cp:lastModifiedBy>
  <cp:revision>62</cp:revision>
  <dcterms:created xsi:type="dcterms:W3CDTF">2017-11-06T20:55:57Z</dcterms:created>
  <dcterms:modified xsi:type="dcterms:W3CDTF">2017-11-17T13:56:29Z</dcterms:modified>
</cp:coreProperties>
</file>