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4" r:id="rId2"/>
  </p:sldMasterIdLst>
  <p:sldIdLst>
    <p:sldId id="256" r:id="rId3"/>
    <p:sldId id="261" r:id="rId4"/>
    <p:sldId id="262" r:id="rId5"/>
    <p:sldId id="263" r:id="rId6"/>
    <p:sldId id="264" r:id="rId7"/>
    <p:sldId id="266" r:id="rId8"/>
    <p:sldId id="267" r:id="rId9"/>
    <p:sldId id="268" r:id="rId10"/>
    <p:sldId id="265" r:id="rId11"/>
    <p:sldId id="269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H4Vq651qDh5D9W480IUgw==" hashData="95WzlFhHP6Qe8eWEEF0d7bzYwDPMtrdRHvBJIZr/nPTfv5p4SmeKS1Q+M7Rs94XqIggHjXU1Nn3g4q/1uR+lN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FF00"/>
    <a:srgbClr val="FF9933"/>
    <a:srgbClr val="FF3300"/>
    <a:srgbClr val="FFCC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266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385281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50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92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556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284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15954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07464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633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45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54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 w="254000">
            <a:pattFill prst="divot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034" name="AutoShape 10"/>
          <p:cNvSpPr>
            <a:spLocks noChangeArrowheads="1"/>
          </p:cNvSpPr>
          <p:nvPr userDrawn="1"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28" name="AutoShape 11" descr="Malha"/>
          <p:cNvSpPr>
            <a:spLocks noChangeArrowheads="1"/>
          </p:cNvSpPr>
          <p:nvPr userDrawn="1"/>
        </p:nvSpPr>
        <p:spPr bwMode="auto">
          <a:xfrm>
            <a:off x="0" y="5734050"/>
            <a:ext cx="9144000" cy="71438"/>
          </a:xfrm>
          <a:prstGeom prst="flowChartTerminator">
            <a:avLst/>
          </a:prstGeom>
          <a:pattFill prst="divot">
            <a:fgClr>
              <a:srgbClr val="FF3300"/>
            </a:fgClr>
            <a:bgClr>
              <a:schemeClr val="tx1"/>
            </a:bgClr>
          </a:pattFill>
          <a:ln w="190500" cmpd="tri">
            <a:pattFill prst="dotDmnd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029" name="Text Box 12"/>
          <p:cNvSpPr txBox="1">
            <a:spLocks noChangeArrowheads="1"/>
          </p:cNvSpPr>
          <p:nvPr userDrawn="1"/>
        </p:nvSpPr>
        <p:spPr bwMode="auto">
          <a:xfrm>
            <a:off x="5003800" y="6092825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en-US" sz="2400">
                <a:solidFill>
                  <a:srgbClr val="00FF00"/>
                </a:solidFill>
                <a:latin typeface="Monotype Corsiva" panose="03010101010201010101" pitchFamily="66" charset="0"/>
              </a:rPr>
              <a:t>Prado Slides</a:t>
            </a:r>
          </a:p>
        </p:txBody>
      </p:sp>
      <p:sp>
        <p:nvSpPr>
          <p:cNvPr id="1030" name="Text Box 13"/>
          <p:cNvSpPr txBox="1">
            <a:spLocks noChangeArrowheads="1"/>
          </p:cNvSpPr>
          <p:nvPr userDrawn="1"/>
        </p:nvSpPr>
        <p:spPr bwMode="auto">
          <a:xfrm>
            <a:off x="2051050" y="6092825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en-US" sz="2400">
                <a:solidFill>
                  <a:srgbClr val="66FF33"/>
                </a:solidFill>
                <a:latin typeface="Monotype Corsiva" panose="03010101010201010101" pitchFamily="66" charset="0"/>
                <a:cs typeface="Courier New" panose="02070309020205020404" pitchFamily="49" charset="0"/>
              </a:rPr>
              <a:t>OlhosDe£in¢e</a:t>
            </a:r>
          </a:p>
        </p:txBody>
      </p:sp>
      <p:pic>
        <p:nvPicPr>
          <p:cNvPr id="1031" name="Picture 14" descr="!cid_C1A1E3BF-A3AE-11DA-9B42-000AE6D76991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949950"/>
            <a:ext cx="6111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5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0" descr="amormadq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468313" y="1484313"/>
            <a:ext cx="4248150" cy="310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en-US" sz="4400" b="1" i="1">
                <a:solidFill>
                  <a:srgbClr val="00FF00"/>
                </a:solidFill>
                <a:latin typeface="Monotype Corsiva" panose="03010101010201010101" pitchFamily="66" charset="0"/>
              </a:rPr>
              <a:t>Enamorarse después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altLang="en-US" sz="4400" b="1" i="1">
                <a:solidFill>
                  <a:srgbClr val="00FF00"/>
                </a:solidFill>
                <a:latin typeface="Monotype Corsiva" panose="03010101010201010101" pitchFamily="66" charset="0"/>
              </a:rPr>
              <a:t>de los cincuenta</a:t>
            </a:r>
          </a:p>
        </p:txBody>
      </p:sp>
    </p:spTree>
  </p:cSld>
  <p:clrMapOvr>
    <a:masterClrMapping/>
  </p:clrMapOvr>
  <p:transition advTm="9937">
    <p:sndAc>
      <p:stSnd loop="1">
        <p:snd r:embed="rId2" name="2enrique_chia-si_el_amor_se_va.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5" descr="amormadurotop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900113" y="836613"/>
            <a:ext cx="35052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A nuestra edad, después de medio siglo, el amor ya recorrió caminos, dobló esquinas y optó por encrucijadas... </a:t>
            </a:r>
            <a:endParaRPr lang="pt-BR" altLang="en-US" sz="2400">
              <a:latin typeface="Monotype Corsiva" panose="03010101010201010101" pitchFamily="66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971550" y="3068638"/>
            <a:ext cx="3024188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ya erró, ya acertó, ya resbaló, ya se arrepintió e inevitablemente el tiempo se fué</a:t>
            </a:r>
            <a:r>
              <a:rPr lang="pt-BR" altLang="en-US" sz="2400">
                <a:latin typeface="Monotype Corsiva" panose="03010101010201010101" pitchFamily="66" charset="0"/>
              </a:rPr>
              <a:t> </a:t>
            </a:r>
            <a:endParaRPr lang="pt-BR" altLang="en-US" sz="2400" b="1">
              <a:latin typeface="Monotype Corsiva" panose="03010101010201010101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35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utoUpdateAnimBg="0"/>
      <p:bldP spid="1127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5" descr="Slide1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611188" y="404813"/>
            <a:ext cx="412115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Se vivió el amor, se perdió el amor, algunos por la mano de Dios, otros por el debilitamiento de la vida en pareja</a:t>
            </a:r>
            <a:r>
              <a:rPr lang="pt-BR" altLang="en-US" sz="2400">
                <a:latin typeface="Monotype Corsiva" panose="03010101010201010101" pitchFamily="66" charset="0"/>
              </a:rPr>
              <a:t> 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55650" y="2133600"/>
            <a:ext cx="3744913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Hoy nuestra mirada en la dirección del amor continúa más linda,</a:t>
            </a:r>
            <a:br>
              <a:rPr lang="es-ES" altLang="en-US" sz="2400" b="1">
                <a:latin typeface="Monotype Corsiva" panose="03010101010201010101" pitchFamily="66" charset="0"/>
              </a:rPr>
            </a:br>
            <a:r>
              <a:rPr lang="es-ES" altLang="en-US" sz="2400" b="1">
                <a:latin typeface="Monotype Corsiva" panose="03010101010201010101" pitchFamily="66" charset="0"/>
              </a:rPr>
              <a:t>pues en el largo camino de los sentimientos, aprendimos a sumar, a dividir y a multiplicar, sin oportunidades de disminuír en el conocimiento del sentimiento del amor.</a:t>
            </a:r>
            <a:r>
              <a:rPr lang="pt-BR" altLang="en-US" sz="2400">
                <a:latin typeface="Monotype Corsiva" panose="03010101010201010101" pitchFamily="66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med" advTm="449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utoUpdateAnimBg="0"/>
      <p:bldP spid="1229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5" descr="amormadurocasaltaca1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042988" y="1916113"/>
            <a:ext cx="32004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El amor maduro llega despacito y se aloja en nuestra vida, sin tiempo para acabar.</a:t>
            </a:r>
            <a:r>
              <a:rPr lang="es-ES" altLang="en-US" sz="2400">
                <a:latin typeface="Monotype Corsiva" panose="03010101010201010101" pitchFamily="66" charset="0"/>
              </a:rPr>
              <a:t> </a:t>
            </a:r>
            <a:endParaRPr lang="pt-BR" altLang="en-US" sz="240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med" advTm="15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6" descr="3idade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84213" y="981075"/>
            <a:ext cx="36576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La caminata entre dos es más serena, existe la complicidad, el cariño es más espontáneo, no nos inhibimos frente al querer, la sintonía es completa y los recuerdos son depositados en el álbum de las nostalgias, que guardamos de un tiempo que no volverá.</a:t>
            </a:r>
            <a:r>
              <a:rPr lang="pt-BR" altLang="en-US" sz="2400">
                <a:latin typeface="Monotype Corsiva" panose="03010101010201010101" pitchFamily="66" charset="0"/>
              </a:rPr>
              <a:t> </a:t>
            </a:r>
          </a:p>
        </p:txBody>
      </p:sp>
    </p:spTree>
  </p:cSld>
  <p:clrMapOvr>
    <a:masterClrMapping/>
  </p:clrMapOvr>
  <p:transition spd="med" advTm="25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Casal - Nunca vou te esquecer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11188" y="838200"/>
            <a:ext cx="3960812" cy="556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Enamorarse a nuestra edad es llevar la ternura en la mirada. 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El brillo es más intenso, el deseo de no equivocarse es más fuerte. 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La construcción de la caminata entre dos es la suma del querer, es el encuentro de dos almas aplaudidas por dos corazones que dividen la emoción de amar.</a:t>
            </a:r>
            <a:endParaRPr lang="pt-BR" altLang="en-US" sz="2400" b="1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advTm="348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 descr="Amor maduro 2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042988" y="1773238"/>
            <a:ext cx="3352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Las actitudes menudas, los gestos y los detalles son los alimentos que sustentan ese amor.</a:t>
            </a:r>
            <a:r>
              <a:rPr lang="es-ES" altLang="en-US" sz="2400">
                <a:latin typeface="Monotype Corsiva" panose="03010101010201010101" pitchFamily="66" charset="0"/>
              </a:rPr>
              <a:t> </a:t>
            </a:r>
            <a:endParaRPr lang="pt-BR" altLang="en-US" sz="240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advTm="19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3idade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827088" y="836613"/>
            <a:ext cx="35814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Vivir en pareja es la alegría de la compañía, de la caricia tierna, de los besos todavía calientes, de las miradas insinuantes cuando el deseo se manifiesta y la promesa en la mirada de que, cada amanecer, ¡Será el día más bello entre</a:t>
            </a:r>
            <a:br>
              <a:rPr lang="es-ES" altLang="en-US" sz="2400" b="1">
                <a:latin typeface="Monotype Corsiva" panose="03010101010201010101" pitchFamily="66" charset="0"/>
              </a:rPr>
            </a:br>
            <a:r>
              <a:rPr lang="es-ES" altLang="en-US" sz="2400" b="1">
                <a:latin typeface="Monotype Corsiva" panose="03010101010201010101" pitchFamily="66" charset="0"/>
              </a:rPr>
              <a:t>dos seres que encontraron el amor !</a:t>
            </a:r>
            <a:r>
              <a:rPr lang="pt-BR" altLang="en-US" sz="2400">
                <a:latin typeface="Monotype Corsiva" panose="03010101010201010101" pitchFamily="66" charset="0"/>
              </a:rPr>
              <a:t> </a:t>
            </a:r>
          </a:p>
        </p:txBody>
      </p:sp>
    </p:spTree>
  </p:cSld>
  <p:clrMapOvr>
    <a:masterClrMapping/>
  </p:clrMapOvr>
  <p:transition advTm="33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7" descr="amor_maduro1"/>
          <p:cNvSpPr>
            <a:spLocks noChangeArrowheads="1"/>
          </p:cNvSpPr>
          <p:nvPr/>
        </p:nvSpPr>
        <p:spPr bwMode="auto">
          <a:xfrm>
            <a:off x="4724400" y="762000"/>
            <a:ext cx="3505200" cy="3886200"/>
          </a:xfrm>
          <a:prstGeom prst="parallelogram">
            <a:avLst>
              <a:gd name="adj" fmla="val 25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90500" cmpd="tri">
            <a:pattFill prst="smConfetti">
              <a:fgClr>
                <a:srgbClr val="FF33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s-ES"/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323850" y="333375"/>
            <a:ext cx="4464050" cy="415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en-US" sz="2400" b="1">
                <a:latin typeface="Monotype Corsiva" panose="03010101010201010101" pitchFamily="66" charset="0"/>
              </a:rPr>
              <a:t>CRÉDITOS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altLang="en-US" sz="2400" b="1">
                <a:latin typeface="Monotype Corsiva" panose="03010101010201010101" pitchFamily="66" charset="0"/>
              </a:rPr>
              <a:t>Autor do slide: Prado Slides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altLang="en-US" sz="2400" b="1">
                <a:latin typeface="Monotype Corsiva" panose="03010101010201010101" pitchFamily="66" charset="0"/>
              </a:rPr>
              <a:t> e-mail: jprado_amador@yahoo.com.br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altLang="en-US" sz="2400" b="1">
                <a:latin typeface="Monotype Corsiva" panose="03010101010201010101" pitchFamily="66" charset="0"/>
              </a:rPr>
              <a:t>Autora do texto: </a:t>
            </a:r>
            <a:r>
              <a:rPr lang="pt-BR" altLang="en-US" sz="2400" b="1">
                <a:latin typeface="Courier New" panose="02070309020205020404" pitchFamily="49" charset="0"/>
                <a:cs typeface="Courier New" panose="02070309020205020404" pitchFamily="49" charset="0"/>
              </a:rPr>
              <a:t>OlhosDe£in¢e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altLang="en-US" sz="2400" b="1">
                <a:latin typeface="Monotype Corsiva" panose="03010101010201010101" pitchFamily="66" charset="0"/>
              </a:rPr>
              <a:t>Versión en español por:   Eduardo e Irany Lecea</a:t>
            </a:r>
            <a:endParaRPr lang="pt-BR" altLang="en-US" sz="2400" b="1">
              <a:latin typeface="Monotype Corsiva" panose="03010101010201010101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pt-BR" altLang="en-US" sz="2400" b="1">
                <a:latin typeface="Monotype Corsiva" panose="03010101010201010101" pitchFamily="66" charset="0"/>
              </a:rPr>
              <a:t>Imagenes: Internet/Cadê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altLang="en-US" sz="2400" b="1">
                <a:latin typeface="Monotype Corsiva" panose="03010101010201010101" pitchFamily="66" charset="0"/>
              </a:rPr>
              <a:t>Música: Si el amor se vá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2051050" y="5229225"/>
            <a:ext cx="5334000" cy="27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en-US" sz="1200" b="1">
                <a:latin typeface="Verdana" panose="020B0604030504040204" pitchFamily="34" charset="0"/>
              </a:rPr>
              <a:t>Respeite o Autor. Não retire e nem modifique os créditos!</a:t>
            </a:r>
          </a:p>
        </p:txBody>
      </p:sp>
    </p:spTree>
    <p:custDataLst>
      <p:tags r:id="rId1"/>
    </p:custDataLst>
  </p:cSld>
  <p:clrMapOvr>
    <a:masterClrMapping/>
  </p:clrMapOvr>
  <p:transition advTm="432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 autoUpdateAnimBg="0"/>
      <p:bldP spid="1537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5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</Words>
  <Application>Microsoft Office PowerPoint</Application>
  <PresentationFormat>Presentación en pantalla (4:3)</PresentationFormat>
  <Paragraphs>23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Courier New</vt:lpstr>
      <vt:lpstr>Verdana</vt:lpstr>
      <vt:lpstr>Berlin Sans FB</vt:lpstr>
      <vt:lpstr>Design padrão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Namorar depois dos cinquenta</dc:title>
  <dc:creator/>
  <cp:lastModifiedBy/>
  <cp:revision>38</cp:revision>
  <dcterms:created xsi:type="dcterms:W3CDTF">2004-07-16T04:04:49Z</dcterms:created>
  <dcterms:modified xsi:type="dcterms:W3CDTF">2021-02-28T11:04:55Z</dcterms:modified>
</cp:coreProperties>
</file>