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00" r:id="rId2"/>
  </p:sldMasterIdLst>
  <p:sldIdLst>
    <p:sldId id="276" r:id="rId3"/>
    <p:sldId id="263" r:id="rId4"/>
    <p:sldId id="264" r:id="rId5"/>
    <p:sldId id="265" r:id="rId6"/>
    <p:sldId id="268" r:id="rId7"/>
    <p:sldId id="266" r:id="rId8"/>
    <p:sldId id="259" r:id="rId9"/>
    <p:sldId id="267" r:id="rId10"/>
    <p:sldId id="256" r:id="rId11"/>
    <p:sldId id="258" r:id="rId12"/>
    <p:sldId id="257" r:id="rId13"/>
    <p:sldId id="270" r:id="rId14"/>
    <p:sldId id="272" r:id="rId15"/>
    <p:sldId id="262" r:id="rId16"/>
    <p:sldId id="277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jZhMqVeAxbgSxsQyqAAOLw" hashData="CkKC4p31ESABX/HO4RGSZp4VOS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F81B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1" autoAdjust="0"/>
    <p:restoredTop sz="94619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12463-D321-466D-A570-44B9E4E9B9D0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7CDC65-B24F-4D6F-AA91-0886D962B11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B5B70-7C7F-4888-BF7B-C2B77FC873EE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1CF3B4-AA75-4CC0-9237-5AE49CAB7D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89A671-A2B9-4D81-815D-502B7139FB36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97A42-1273-4FC1-B8DB-A775838D78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F7563F-2BC1-4FF2-83F6-6B6B88939339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87EFAD-BA05-4DAB-B0E2-F6F9DA0689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7C0EE-E947-46D2-B812-5D513A28A790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F7481-C942-427A-9262-4BF28B1B694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F23EE-7700-4A2B-9388-F0033D730C8D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D0BFF8-A23C-4792-A859-36B9C0FA36E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DDC517-9B99-419E-9AD7-4E2F7A198281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536BAC-B2B1-4907-92C8-AB98252A0C9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D89D81-8EF0-4FE8-802A-3B8105C8A6B5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2730D6-5DDF-4D44-A2C4-B47F8DEB81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6B91D-0ECA-4947-9E58-84AB44CC9C20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6CAABC-3AC3-478C-A4A7-808A0B8088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4506E-721B-4E88-940F-3F030A4E7F91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47672-2AD3-4F4B-8614-6D1B9E8E69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207922-B6A8-406C-B728-516DC54C0923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CA7AFA-6CD6-4BD2-A522-F4030F209A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B4E8EE-8B52-48EA-A97A-30E5AC5F771D}" type="slidenum">
              <a:rPr lang="en-US" altLang="es-ES"/>
              <a:pPr>
                <a:defRPr/>
              </a:pPr>
              <a:t>‹Nº›</a:t>
            </a:fld>
            <a:endParaRPr lang="en-US" altLang="es-ES"/>
          </a:p>
        </p:txBody>
      </p:sp>
    </p:spTree>
  </p:cSld>
  <p:clrMapOvr>
    <a:masterClrMapping/>
  </p:clrMapOvr>
  <p:transition spd="med">
    <p:comb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82DA71-5099-4C51-90AC-C7BB7BEF2A7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277F40A-D3D0-407E-8BE8-A0DE3DBA7A3A}" type="datetimeFigureOut">
              <a:rPr lang="es-ES"/>
              <a:pPr>
                <a:defRPr/>
              </a:pPr>
              <a:t>17/12/2013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4B4D0E-52B1-4C80-BF2F-0B76EB0BB6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E7477E0-2B6C-4460-9D59-473A3F49926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2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ibertaddigital.com/internacional/europa/2013-11-06/el-conmovedor-gesto-del-papa-con-un-enfermo-1276503564/" TargetMode="Externa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204-Pastel%20from%20the%20Inside"/>
          <p:cNvPicPr>
            <a:picLocks noChangeAspect="1" noChangeArrowheads="1"/>
          </p:cNvPicPr>
          <p:nvPr/>
        </p:nvPicPr>
        <p:blipFill>
          <a:blip r:embed="rId3"/>
          <a:srcRect t="6667" r="87885" b="6667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 Box 3"/>
          <p:cNvSpPr txBox="1">
            <a:spLocks noChangeArrowheads="1"/>
          </p:cNvSpPr>
          <p:nvPr/>
        </p:nvSpPr>
        <p:spPr bwMode="auto">
          <a:xfrm>
            <a:off x="2895600" y="3946525"/>
            <a:ext cx="35814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00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s-ES" sz="2000" b="1">
                <a:solidFill>
                  <a:srgbClr val="FFFFFF"/>
                </a:solidFill>
              </a:rPr>
              <a:t>♫ Enciende los parlantes</a:t>
            </a: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2438400" y="4433888"/>
            <a:ext cx="4114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es-ES" b="1">
                <a:solidFill>
                  <a:srgbClr val="A7A7FF"/>
                </a:solidFill>
              </a:rPr>
              <a:t>HAZ CLIC PARA AVANZAR</a:t>
            </a:r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2771775" y="2381250"/>
            <a:ext cx="3324225" cy="1047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bg2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rial Black"/>
              </a:rPr>
              <a:t>Tommy's Window</a:t>
            </a:r>
          </a:p>
          <a:p>
            <a:pPr algn="ctr"/>
            <a:r>
              <a:rPr lang="es-ES" sz="3600" b="1" kern="1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bg2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B2B2B2">
                      <a:alpha val="79999"/>
                    </a:srgbClr>
                  </a:outerShdw>
                </a:effectLst>
                <a:latin typeface="Arial Black"/>
              </a:rPr>
              <a:t>Slideshow</a:t>
            </a:r>
          </a:p>
        </p:txBody>
      </p:sp>
      <p:pic>
        <p:nvPicPr>
          <p:cNvPr id="121862" name="Love2269.wav">
            <a:hlinkClick r:id="" action="ppaction://media"/>
          </p:cNvPr>
          <p:cNvPicPr>
            <a:picLocks noRot="1" noChangeAspect="1" noChangeArrowheads="1"/>
          </p:cNvPicPr>
          <p:nvPr>
            <a:wavAudioFile r:embed="rId1" name="Lover's Promise_16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7010400" y="6248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 descr="xo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28600" y="0"/>
            <a:ext cx="8610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0" name="Rectangle 8"/>
          <p:cNvSpPr>
            <a:spLocks noChangeArrowheads="1"/>
          </p:cNvSpPr>
          <p:nvPr/>
        </p:nvSpPr>
        <p:spPr bwMode="auto">
          <a:xfrm>
            <a:off x="2593975" y="6583363"/>
            <a:ext cx="39544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PT" altLang="es-ES" sz="1200" b="1">
                <a:latin typeface="Times New Roman" pitchFamily="18" charset="0"/>
              </a:rPr>
              <a:t>Copyright © 2008 Tommy's Window. All Rights Reserved</a:t>
            </a:r>
          </a:p>
        </p:txBody>
      </p:sp>
      <p:sp>
        <p:nvSpPr>
          <p:cNvPr id="3081" name="WordArt 12" descr="Picture2"/>
          <p:cNvSpPr>
            <a:spLocks noChangeArrowheads="1" noChangeShapeType="1" noTextEdit="1"/>
          </p:cNvSpPr>
          <p:nvPr/>
        </p:nvSpPr>
        <p:spPr bwMode="auto">
          <a:xfrm>
            <a:off x="1828800" y="685800"/>
            <a:ext cx="5486400" cy="2286000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125"/>
              </a:avLst>
            </a:prstTxWarp>
          </a:bodyPr>
          <a:lstStyle/>
          <a:p>
            <a:pPr algn="ctr"/>
            <a:endParaRPr lang="es-ES" sz="3600" kern="10">
              <a:ln w="9525">
                <a:solidFill>
                  <a:srgbClr val="739BB9"/>
                </a:solidFill>
                <a:round/>
                <a:headEnd/>
                <a:tailEnd/>
              </a:ln>
              <a:blipFill dpi="0" rotWithShape="0">
                <a:blip r:embed="rId6">
                  <a:lum bright="12000" contrast="6000"/>
                </a:blip>
                <a:srcRect/>
                <a:stretch>
                  <a:fillRect/>
                </a:stretch>
              </a:blipFill>
              <a:effectLst>
                <a:outerShdw dist="71842" dir="2700000" algn="ctr" rotWithShape="0">
                  <a:schemeClr val="bg1"/>
                </a:outerShdw>
              </a:effectLst>
              <a:latin typeface="Arial Black"/>
            </a:endParaRPr>
          </a:p>
        </p:txBody>
      </p:sp>
      <p:sp>
        <p:nvSpPr>
          <p:cNvPr id="3082" name="WordArt 13"/>
          <p:cNvSpPr>
            <a:spLocks noChangeArrowheads="1" noChangeShapeType="1" noTextEdit="1"/>
          </p:cNvSpPr>
          <p:nvPr/>
        </p:nvSpPr>
        <p:spPr bwMode="auto">
          <a:xfrm>
            <a:off x="3733800" y="3581400"/>
            <a:ext cx="1600200" cy="381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3600" kern="1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9E7500"/>
                  </a:gs>
                  <a:gs pos="100000">
                    <a:srgbClr val="CC9900"/>
                  </a:gs>
                </a:gsLst>
                <a:lin ang="5400000" scaled="1"/>
              </a:gradFill>
              <a:effectLst>
                <a:outerShdw dist="89803" dir="2700000" algn="ctr" rotWithShape="0">
                  <a:schemeClr val="bg1"/>
                </a:outerShdw>
              </a:effectLst>
              <a:latin typeface="Arial Black"/>
            </a:endParaRPr>
          </a:p>
        </p:txBody>
      </p:sp>
      <p:sp>
        <p:nvSpPr>
          <p:cNvPr id="3083" name="WordArt 14" descr="Picture3"/>
          <p:cNvSpPr>
            <a:spLocks noChangeArrowheads="1" noChangeShapeType="1" noTextEdit="1"/>
          </p:cNvSpPr>
          <p:nvPr/>
        </p:nvSpPr>
        <p:spPr bwMode="auto">
          <a:xfrm>
            <a:off x="1143000" y="3886200"/>
            <a:ext cx="6781800" cy="2438400"/>
          </a:xfrm>
          <a:prstGeom prst="rect">
            <a:avLst/>
          </a:prstGeom>
        </p:spPr>
        <p:txBody>
          <a:bodyPr wrap="none" fromWordArt="1">
            <a:prstTxWarp prst="textDeflateTop">
              <a:avLst>
                <a:gd name="adj" fmla="val 46875"/>
              </a:avLst>
            </a:prstTxWarp>
          </a:bodyPr>
          <a:lstStyle/>
          <a:p>
            <a:pPr algn="ctr"/>
            <a:endParaRPr lang="es-ES" sz="3600" kern="10">
              <a:ln w="9525">
                <a:solidFill>
                  <a:srgbClr val="739BB9"/>
                </a:solidFill>
                <a:round/>
                <a:headEnd/>
                <a:tailEnd/>
              </a:ln>
              <a:blipFill dpi="0" rotWithShape="0">
                <a:blip r:embed="rId7"/>
                <a:srcRect/>
                <a:stretch>
                  <a:fillRect/>
                </a:stretch>
              </a:blipFill>
              <a:effectLst>
                <a:outerShdw dist="107763" dir="2700000" algn="ctr" rotWithShape="0">
                  <a:schemeClr val="bg1"/>
                </a:outerShdw>
              </a:effectLst>
              <a:latin typeface="Arial Black"/>
            </a:endParaRPr>
          </a:p>
        </p:txBody>
      </p:sp>
      <p:pic>
        <p:nvPicPr>
          <p:cNvPr id="3084" name="Picture 2" descr="http://www.periodistadigital.com/imagenes/2013/11/06/engfermo-tresposes_560x280.jpg"/>
          <p:cNvPicPr>
            <a:picLocks noChangeAspect="1" noChangeArrowheads="1"/>
          </p:cNvPicPr>
          <p:nvPr/>
        </p:nvPicPr>
        <p:blipFill>
          <a:blip r:embed="rId8"/>
          <a:srcRect l="67305" r="952"/>
          <a:stretch>
            <a:fillRect/>
          </a:stretch>
        </p:blipFill>
        <p:spPr bwMode="auto">
          <a:xfrm>
            <a:off x="228600" y="-14288"/>
            <a:ext cx="4232275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 rot="19791234">
            <a:off x="3860837" y="2010509"/>
            <a:ext cx="569098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000" b="1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mic Sans MS" panose="030F0702030302020204" pitchFamily="66" charset="0"/>
                <a:cs typeface="+mn-cs"/>
              </a:rPr>
              <a:t>La historia de Vinicio,</a:t>
            </a:r>
            <a:endParaRPr lang="es-ES" sz="4000" dirty="0">
              <a:latin typeface="+mn-lt"/>
              <a:cs typeface="+mn-cs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4607189" y="4905345"/>
            <a:ext cx="407355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dirty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Comic Sans MS" panose="030F0702030302020204" pitchFamily="66" charset="0"/>
                <a:cs typeface="+mn-cs"/>
              </a:rPr>
              <a:t>el enfermo consolado por el Papa</a:t>
            </a:r>
          </a:p>
        </p:txBody>
      </p:sp>
      <p:sp>
        <p:nvSpPr>
          <p:cNvPr id="3087" name="3 CuadroTexto"/>
          <p:cNvSpPr txBox="1">
            <a:spLocks noChangeArrowheads="1"/>
          </p:cNvSpPr>
          <p:nvPr/>
        </p:nvSpPr>
        <p:spPr bwMode="auto">
          <a:xfrm>
            <a:off x="7812088" y="6324600"/>
            <a:ext cx="544512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ES" sz="2400" i="1" dirty="0">
                <a:solidFill>
                  <a:schemeClr val="bg1"/>
                </a:solidFill>
                <a:latin typeface="Comic Sans MS" pitchFamily="66" charset="0"/>
              </a:rPr>
              <a:t>Gs</a:t>
            </a:r>
          </a:p>
        </p:txBody>
      </p:sp>
    </p:spTree>
  </p:cSld>
  <p:clrMapOvr>
    <a:masterClrMapping/>
  </p:clrMapOvr>
  <p:transition spd="med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186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16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186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g01.lavanguardia.com/2013/03/24/El-papa-Francisco-saluda-a-la-_54370628525_54028874188_960_639.jpg"/>
          <p:cNvPicPr>
            <a:picLocks noChangeAspect="1" noChangeArrowheads="1"/>
          </p:cNvPicPr>
          <p:nvPr/>
        </p:nvPicPr>
        <p:blipFill>
          <a:blip r:embed="rId2"/>
          <a:srcRect t="20003" r="1172" b="5424"/>
          <a:stretch>
            <a:fillRect/>
          </a:stretch>
        </p:blipFill>
        <p:spPr bwMode="auto">
          <a:xfrm>
            <a:off x="0" y="-30163"/>
            <a:ext cx="9144000" cy="4602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23850" y="4572000"/>
            <a:ext cx="78486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A principios de este mes una </a:t>
            </a:r>
            <a:r>
              <a:rPr lang="es-ES" altLang="es-ES" b="1"/>
              <a:t>foto dio la vuelta al mundo</a:t>
            </a:r>
            <a:r>
              <a:rPr lang="es-ES" altLang="es-ES"/>
              <a:t>, el abrazo emotivo que el </a:t>
            </a:r>
            <a:r>
              <a:rPr lang="es-ES" altLang="es-ES" b="1"/>
              <a:t>Papa Francisco</a:t>
            </a:r>
            <a:r>
              <a:rPr lang="es-ES" altLang="es-ES"/>
              <a:t> dio a un enfermo en una de las audiencias semanales del pontífice en Roma.</a:t>
            </a: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323850" y="5494338"/>
            <a:ext cx="8443913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Casi dos semanas después de aquel momento este hombre enfermo ya no es un ser anónimo. Su nombre es Vinicio, tiene 53 años y padece una rara enfermedad de origen genético.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images.teinteresa.es/espana/Francisco-recorre-plaza-San-Pedro_TINIMA20130319_0132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3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95288" y="5300663"/>
            <a:ext cx="83534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En la Plaza de San Pedro abarrotada </a:t>
            </a:r>
            <a:r>
              <a:rPr lang="es-ES" altLang="es-ES" b="1"/>
              <a:t>Francisco fijó sus ojos en un enfermo</a:t>
            </a:r>
            <a:r>
              <a:rPr lang="es-ES" altLang="es-ES"/>
              <a:t> que habían llevado en peregrinación, una persona gravemente enferma con grandes bultos por todo el cuerpo y al que el Papa acarició, consoló, abrazó y besó.</a:t>
            </a:r>
          </a:p>
          <a:p>
            <a:r>
              <a:rPr lang="es-ES" altLang="es-ES"/>
              <a:t> Una instantánea que conmovió a todos.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cdn01.am.infobae.com/adjuntos/163/imagenes/010/381/0010381061.jpg"/>
          <p:cNvPicPr>
            <a:picLocks noChangeAspect="1" noChangeArrowheads="1"/>
          </p:cNvPicPr>
          <p:nvPr/>
        </p:nvPicPr>
        <p:blipFill>
          <a:blip r:embed="rId2"/>
          <a:srcRect l="50000"/>
          <a:stretch>
            <a:fillRect/>
          </a:stretch>
        </p:blipFill>
        <p:spPr bwMode="auto">
          <a:xfrm>
            <a:off x="0" y="0"/>
            <a:ext cx="4356100" cy="489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535488" y="1017588"/>
            <a:ext cx="41084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Vinicio nació en Isola, un pequeño pueblo de la provincia de Vincenza (Italia). </a:t>
            </a:r>
          </a:p>
          <a:p>
            <a:r>
              <a:rPr lang="es-ES" altLang="es-ES"/>
              <a:t> Vive con su hermana pequeña Morena y con su tía Caterina, su tutora. </a:t>
            </a:r>
          </a:p>
          <a:p>
            <a:r>
              <a:rPr lang="es-ES" altLang="es-ES"/>
              <a:t>Como su hermana (ésta de una forma menos severa), sufre la enfermedad, de Recklinghausen desde los 15 años .</a:t>
            </a:r>
          </a:p>
          <a:p>
            <a:endParaRPr lang="es-ES" altLang="es-ES"/>
          </a:p>
          <a:p>
            <a:r>
              <a:rPr lang="es-ES" altLang="es-ES" i="1"/>
              <a:t>“Me dijeron que a los 30 años ya estaría muerto. Pero todavía estoy aquí”.</a:t>
            </a:r>
          </a:p>
          <a:p>
            <a:endParaRPr lang="es-ES" altLang="es-ES"/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68313" y="5157788"/>
            <a:ext cx="8135937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Se trata de una enfermedad rara conocida  también como “neurofibromatosis  de tipo 1”, que le produce el crecimiento de tumores y de quistes por todo el cuerpo, hasta provocar que la persona casi quede irreconocible. </a:t>
            </a:r>
          </a:p>
          <a:p>
            <a:r>
              <a:rPr lang="es-ES" altLang="es-ES"/>
              <a:t>Actualmente no hay ningún tratamiento que pueda curar esta enfermedad.</a:t>
            </a:r>
            <a:br>
              <a:rPr lang="es-ES" altLang="es-ES"/>
            </a:br>
            <a:endParaRPr lang="es-ES" altLang="es-E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cdn01.am.infobae.com/adjuntos/163/imagenes/010/380/00103806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-52388"/>
            <a:ext cx="9170988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382588" y="5126038"/>
            <a:ext cx="8582025" cy="147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Vinicio, de alguna manera, ha tenido suerte: su tía lo ama profundamente, le lava y le cura las numerosas llagas de su cuerpo. </a:t>
            </a:r>
          </a:p>
          <a:p>
            <a:r>
              <a:rPr lang="es-ES" altLang="es-ES"/>
              <a:t>Ella fue quién lo acompañó al encuentro con Francisco en la Plaza San Pedro para conmemorar el 110 aniversario de la Unitalsi, una organización católica que cuida y consuela a los enfermos.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http://fotos2013.cloud.noticias24.com/neuro5done.jpg"/>
          <p:cNvPicPr>
            <a:picLocks noChangeAspect="1" noChangeArrowheads="1"/>
          </p:cNvPicPr>
          <p:nvPr/>
        </p:nvPicPr>
        <p:blipFill>
          <a:blip r:embed="rId2"/>
          <a:srcRect l="212" t="9943" r="957" b="8318"/>
          <a:stretch>
            <a:fillRect/>
          </a:stretch>
        </p:blipFill>
        <p:spPr bwMode="auto">
          <a:xfrm>
            <a:off x="-34925" y="0"/>
            <a:ext cx="9178925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212725" y="4989513"/>
            <a:ext cx="8783638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Ha sido tratado en la calle como "hombre elefante".</a:t>
            </a:r>
            <a:r>
              <a:rPr lang="es-ES" altLang="es-ES" b="1"/>
              <a:t> </a:t>
            </a:r>
            <a:r>
              <a:rPr lang="es-ES" altLang="es-ES"/>
              <a:t> Recuerda cómo las madres cruzan la calle para evitarlo, pero los de su comunidad ya han llegado a quererlo. </a:t>
            </a:r>
          </a:p>
          <a:p>
            <a:r>
              <a:rPr lang="es-ES" altLang="es-ES" i="1"/>
              <a:t>"Los que conozco desde hace mucho tiempo son amables, los otros son horribles".</a:t>
            </a:r>
          </a:p>
          <a:p>
            <a:endParaRPr lang="es-ES" altLang="es-ES" sz="1000" i="1"/>
          </a:p>
          <a:p>
            <a:r>
              <a:rPr lang="es-ES" altLang="es-ES"/>
              <a:t>Ni qué decir tiene que las personas con neurofibromatosis son a menudo marginadas por su aspecto.</a:t>
            </a:r>
            <a:endParaRPr lang="es-ES" altLang="es-ES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i2.cdn.turner.com/cnn/dam/assets/130802140850-pope-francis-story-top.jpg"/>
          <p:cNvPicPr>
            <a:picLocks noChangeAspect="1" noChangeArrowheads="1"/>
          </p:cNvPicPr>
          <p:nvPr/>
        </p:nvPicPr>
        <p:blipFill>
          <a:blip r:embed="rId2"/>
          <a:srcRect r="2011"/>
          <a:stretch>
            <a:fillRect/>
          </a:stretch>
        </p:blipFill>
        <p:spPr bwMode="auto">
          <a:xfrm>
            <a:off x="0" y="0"/>
            <a:ext cx="9144000" cy="5248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250825" y="5248275"/>
            <a:ext cx="8642350" cy="160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En una entrevista exclusiva a la revista de noticias italiana Panorama ,Vinicio comentó que se quedó sin habla cuando el </a:t>
            </a:r>
            <a:r>
              <a:rPr lang="es-ES" altLang="es-ES" b="1"/>
              <a:t>Papa </a:t>
            </a:r>
            <a:r>
              <a:rPr lang="es-ES" altLang="es-ES"/>
              <a:t>no dudó en tocarlo. </a:t>
            </a:r>
          </a:p>
          <a:p>
            <a:r>
              <a:rPr lang="es-ES" altLang="es-ES"/>
              <a:t>Rechazado por la calle, y que ha provocado el horror incluso en sus médicos, describió por primera vez el encuentro, diciendo que ser acariciado por </a:t>
            </a:r>
            <a:r>
              <a:rPr lang="es-ES" altLang="es-ES" b="1"/>
              <a:t>Francisco </a:t>
            </a:r>
            <a:r>
              <a:rPr lang="es-ES" altLang="es-ES"/>
              <a:t>era como </a:t>
            </a:r>
            <a:r>
              <a:rPr lang="es-ES" altLang="es-ES" i="1"/>
              <a:t>"estar en el paraíso”.</a:t>
            </a:r>
          </a:p>
          <a:p>
            <a:endParaRPr lang="es-ES" altLang="es-ES" sz="800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39738" y="5233988"/>
            <a:ext cx="8064500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i="1"/>
              <a:t>“El Papa no me ha tenido miedo y me ha abrazado. Mientras me acariciaba, no sentí más que amor</a:t>
            </a:r>
            <a:r>
              <a:rPr lang="es-ES" altLang="es-ES"/>
              <a:t>”</a:t>
            </a:r>
          </a:p>
        </p:txBody>
      </p:sp>
      <p:pic>
        <p:nvPicPr>
          <p:cNvPr id="10243" name="Picture 2" descr="http://cdn01.am.infobae.com/adjuntos/163/imagenes/010/380/00103805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6988" y="0"/>
            <a:ext cx="9170988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57213" y="5881688"/>
            <a:ext cx="78311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 ”</a:t>
            </a:r>
            <a:r>
              <a:rPr lang="es-ES" altLang="es-ES" i="1"/>
              <a:t>Me abrazó completamente en silencio“</a:t>
            </a:r>
            <a:r>
              <a:rPr lang="es-ES" altLang="es-ES" b="1" i="1"/>
              <a:t>.</a:t>
            </a:r>
            <a:r>
              <a:rPr lang="es-ES" altLang="es-ES"/>
              <a:t>  </a:t>
            </a:r>
            <a:r>
              <a:rPr lang="es-ES" altLang="es-ES" b="1" i="1"/>
              <a:t>“A veces el silencio dice más que las palabras"</a:t>
            </a:r>
            <a:r>
              <a:rPr lang="es-ES" altLang="es-ES" i="1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p1.trrsf.com/image/fget/cf/301/401/images.terra.com/2013/11/18/article-0-1939ee1900000578-596306x4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12700"/>
            <a:ext cx="5156201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5441950" y="1412875"/>
            <a:ext cx="329406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“</a:t>
            </a:r>
            <a:r>
              <a:rPr lang="es-ES" altLang="es-ES" i="1"/>
              <a:t>Primero me tomó la mano, mientras con la otra mano, me acarició la cabeza y las heridas. Y después me atrajo hacia él, en un fuerte abrazo y besó mi cara.</a:t>
            </a:r>
          </a:p>
          <a:p>
            <a:endParaRPr lang="es-ES" altLang="es-ES" i="1"/>
          </a:p>
          <a:p>
            <a:r>
              <a:rPr lang="es-ES" altLang="es-ES" i="1"/>
              <a:t>Me apretó fuerte, fuerte, como si me mimara, y ya no me soltó. Intenté hablar, decirle algo, pero no lo logré: la emoción era demasiado fuerte. Eso duró algo más de un minuto, pero me pareció una eternidad”.</a:t>
            </a:r>
          </a:p>
          <a:p>
            <a:endParaRPr lang="es-ES" altLang="es-ES" i="1"/>
          </a:p>
          <a:p>
            <a:r>
              <a:rPr lang="es-ES" altLang="es-ES" i="1"/>
              <a:t>“Sentí que el corazón se me salía del cuerpo</a:t>
            </a:r>
            <a:r>
              <a:rPr lang="es-ES" altLang="es-ES"/>
              <a:t>”.</a:t>
            </a:r>
            <a:r>
              <a:rPr lang="es-ES" altLang="es-ES" i="1"/>
              <a:t/>
            </a:r>
            <a:br>
              <a:rPr lang="es-ES" altLang="es-ES" i="1"/>
            </a:br>
            <a:endParaRPr lang="es-ES" altLang="es-ES" i="1"/>
          </a:p>
        </p:txBody>
      </p:sp>
      <p:sp>
        <p:nvSpPr>
          <p:cNvPr id="11268" name="4 Rectángulo"/>
          <p:cNvSpPr>
            <a:spLocks noChangeArrowheads="1"/>
          </p:cNvSpPr>
          <p:nvPr/>
        </p:nvSpPr>
        <p:spPr bwMode="auto">
          <a:xfrm>
            <a:off x="5219700" y="620713"/>
            <a:ext cx="38163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vaticaninsider.lastampa.it/typo3temp/pics/2702c69fb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" y="-20638"/>
            <a:ext cx="9147175" cy="580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>
            <a:spLocks noChangeArrowheads="1"/>
          </p:cNvSpPr>
          <p:nvPr/>
        </p:nvSpPr>
        <p:spPr bwMode="auto">
          <a:xfrm>
            <a:off x="468313" y="4652963"/>
            <a:ext cx="64801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 i="1"/>
              <a:t>“Las manos del Papa son muy tiernas. Tiernas y bellas. </a:t>
            </a:r>
          </a:p>
          <a:p>
            <a:r>
              <a:rPr lang="es-ES" altLang="es-ES" i="1"/>
              <a:t>Y su sonrisa clara y abierta. Pero lo que más me ha impresionado es que no lo pensó dos veces antes de abrazarme. Yo no soy contagioso pero él no lo sabía. </a:t>
            </a:r>
          </a:p>
          <a:p>
            <a:endParaRPr lang="es-ES" altLang="es-ES" i="1"/>
          </a:p>
          <a:p>
            <a:r>
              <a:rPr lang="es-ES" altLang="es-ES" i="1"/>
              <a:t>Lo hizo y ahí está: me acarició toda la cara y mientras lo hacía, yo no sentía más que amor”.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p1.trrsf.com/image/fget/cf/308/464/images.terra.com/2013/11/06/4pap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529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4787900" y="1412875"/>
            <a:ext cx="3738563" cy="452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El encuentro con</a:t>
            </a:r>
            <a:r>
              <a:rPr lang="es-ES" altLang="es-ES" b="1"/>
              <a:t> Francisco</a:t>
            </a:r>
            <a:r>
              <a:rPr lang="es-ES" altLang="es-ES"/>
              <a:t> fue para Vinicio el comienzo de una nueva etapa. </a:t>
            </a:r>
          </a:p>
          <a:p>
            <a:endParaRPr lang="es-ES" altLang="es-ES"/>
          </a:p>
          <a:p>
            <a:r>
              <a:rPr lang="es-ES" altLang="es-ES"/>
              <a:t>Dice  que después del abrazo del Papa se sintió tan emocionado que  se volvió hacia su tía:                                      " </a:t>
            </a:r>
            <a:r>
              <a:rPr lang="es-ES" altLang="es-ES" i="1"/>
              <a:t>esto me va a matar de la emoción</a:t>
            </a:r>
            <a:r>
              <a:rPr lang="es-ES" altLang="es-ES"/>
              <a:t>".</a:t>
            </a:r>
            <a:endParaRPr lang="es-ES" altLang="es-ES" i="1"/>
          </a:p>
          <a:p>
            <a:endParaRPr lang="es-ES" altLang="es-ES"/>
          </a:p>
          <a:p>
            <a:endParaRPr lang="es-ES" altLang="es-ES"/>
          </a:p>
          <a:p>
            <a:r>
              <a:rPr lang="es-ES" altLang="es-ES"/>
              <a:t>Ya con más calma le dijo:</a:t>
            </a:r>
          </a:p>
          <a:p>
            <a:endParaRPr lang="es-ES" altLang="es-ES"/>
          </a:p>
          <a:p>
            <a:r>
              <a:rPr lang="es-ES" altLang="es-ES" i="1"/>
              <a:t>"Más tarde me dirigí a mi tía y le dije: </a:t>
            </a:r>
          </a:p>
          <a:p>
            <a:r>
              <a:rPr lang="es-ES" altLang="es-ES" i="1"/>
              <a:t>Aquí dejo mi dolor“.</a:t>
            </a:r>
          </a:p>
          <a:p>
            <a:endParaRPr lang="es-ES" altLang="es-ES" i="1"/>
          </a:p>
          <a:p>
            <a:endParaRPr lang="es-ES" altLang="es-ES" i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Vinicio Riva Foto: Reproducción/Daily Mai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1 Rectángulo"/>
          <p:cNvSpPr>
            <a:spLocks noChangeArrowheads="1"/>
          </p:cNvSpPr>
          <p:nvPr/>
        </p:nvSpPr>
        <p:spPr bwMode="auto">
          <a:xfrm>
            <a:off x="2987675" y="3284538"/>
            <a:ext cx="496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 </a:t>
            </a:r>
            <a:endParaRPr lang="es-ES" altLang="es-ES">
              <a:solidFill>
                <a:schemeClr val="bg1"/>
              </a:solidFill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708400" y="4292600"/>
            <a:ext cx="5327650" cy="2562225"/>
          </a:xfrm>
          <a:prstGeom prst="rect">
            <a:avLst/>
          </a:prstGeom>
          <a:solidFill>
            <a:srgbClr val="4F81BD">
              <a:alpha val="60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</a:rPr>
              <a:t>Para una persona que ha sido marginada y a la que la gente no se atrevía prácticamente a mirarle la cara, su encuentro con el Papa ha sido “</a:t>
            </a:r>
            <a:r>
              <a:rPr lang="es-ES" b="1" i="1" dirty="0">
                <a:solidFill>
                  <a:schemeClr val="bg1"/>
                </a:solidFill>
              </a:rPr>
              <a:t>como tocar el cielo</a:t>
            </a:r>
            <a:r>
              <a:rPr lang="es-ES" b="1" i="1" dirty="0">
                <a:solidFill>
                  <a:schemeClr val="bg1"/>
                </a:solidFill>
              </a:rPr>
              <a:t>”</a:t>
            </a:r>
            <a:r>
              <a:rPr lang="es-ES" dirty="0">
                <a:solidFill>
                  <a:schemeClr val="bg1"/>
                </a:solidFill>
              </a:rPr>
              <a:t>. </a:t>
            </a:r>
            <a:r>
              <a:rPr lang="es-ES" dirty="0"/>
              <a:t> Su propia tía asegura que estaba en "éxtasis" ante una experiencia </a:t>
            </a:r>
            <a:r>
              <a:rPr lang="es-ES" dirty="0"/>
              <a:t>que </a:t>
            </a:r>
            <a:r>
              <a:rPr lang="es-ES" dirty="0"/>
              <a:t>nunca había vivido.</a:t>
            </a:r>
            <a:endParaRPr lang="es-ES" dirty="0">
              <a:solidFill>
                <a:schemeClr val="bg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sz="800" dirty="0">
              <a:solidFill>
                <a:schemeClr val="bg1"/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dirty="0">
                <a:solidFill>
                  <a:schemeClr val="bg1"/>
                </a:solidFill>
              </a:rPr>
              <a:t> </a:t>
            </a:r>
            <a:r>
              <a:rPr lang="es-ES" dirty="0"/>
              <a:t>Y allí el Papa le dio lo que nunca había recibido de manera tan clara, ese amor que va más allá de lo humano</a:t>
            </a:r>
            <a:r>
              <a:rPr lang="es-ES" i="1" dirty="0"/>
              <a:t>. "</a:t>
            </a:r>
            <a:r>
              <a:rPr lang="es-ES" b="1" i="1" dirty="0"/>
              <a:t>Estoy en el </a:t>
            </a:r>
            <a:r>
              <a:rPr lang="es-ES" b="1" i="1" dirty="0"/>
              <a:t>Paraíso”</a:t>
            </a:r>
            <a:endParaRPr lang="es-ES" i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www.24horas.cl/internacional/article944407.ece/ALTERNATES/w1024/vinicio_riva_papa_francisco_tumo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0"/>
            <a:ext cx="7407275" cy="5554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827088" y="5554663"/>
            <a:ext cx="69850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Dice su tía que después del abrazo del Papa es otro hombre , se siente feliz e importante.  Las fotos y las entrevistas  están dando la vuelta al mundo.</a:t>
            </a:r>
            <a:endParaRPr lang="es-ES" alt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hechosdehoy.com/imagenes/fotosdeldia/40753_el_nino_se_subio_a_la_tarima__lo_abrazo__beso_la_cruz_y_se_sento_en_su_sillon_papal___foto__yt_.jpg"/>
          <p:cNvPicPr>
            <a:picLocks noChangeAspect="1" noChangeArrowheads="1"/>
          </p:cNvPicPr>
          <p:nvPr/>
        </p:nvPicPr>
        <p:blipFill>
          <a:blip r:embed="rId2"/>
          <a:srcRect r="4938"/>
          <a:stretch>
            <a:fillRect/>
          </a:stretch>
        </p:blipFill>
        <p:spPr bwMode="auto">
          <a:xfrm>
            <a:off x="0" y="0"/>
            <a:ext cx="5851525" cy="6894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>
            <a:spLocks noChangeArrowheads="1"/>
          </p:cNvSpPr>
          <p:nvPr/>
        </p:nvSpPr>
        <p:spPr bwMode="auto">
          <a:xfrm>
            <a:off x="5940425" y="2852738"/>
            <a:ext cx="3036888" cy="138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altLang="es-ES" sz="2800">
                <a:latin typeface="Comic Sans MS" pitchFamily="66" charset="0"/>
              </a:rPr>
              <a:t>Gracias Santidad</a:t>
            </a:r>
          </a:p>
          <a:p>
            <a:r>
              <a:rPr lang="es-ES" altLang="es-ES" sz="2800">
                <a:latin typeface="Comic Sans MS" pitchFamily="66" charset="0"/>
              </a:rPr>
              <a:t>por todo lo que </a:t>
            </a:r>
          </a:p>
          <a:p>
            <a:r>
              <a:rPr lang="es-ES" altLang="es-ES" sz="2800">
                <a:latin typeface="Comic Sans MS" pitchFamily="66" charset="0"/>
              </a:rPr>
              <a:t>nos regalas.</a:t>
            </a:r>
          </a:p>
        </p:txBody>
      </p:sp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6091238" y="549275"/>
            <a:ext cx="2735262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altLang="es-ES"/>
              <a:t>El Papa </a:t>
            </a:r>
            <a:r>
              <a:rPr lang="es-ES" altLang="es-ES" u="sng">
                <a:hlinkClick r:id="rId3"/>
              </a:rPr>
              <a:t>protagonizó uno de los muchos  gestos</a:t>
            </a:r>
            <a:r>
              <a:rPr lang="es-ES" altLang="es-ES"/>
              <a:t> que van marcando su pontificado.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nicio y el abrazo del Pap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Vinicio y el abrazo del Papa</Template>
  <TotalTime>2</TotalTime>
  <Words>588</Words>
  <Application>Microsoft Office PowerPoint</Application>
  <PresentationFormat>Presentación en pantalla (4:3)</PresentationFormat>
  <Paragraphs>85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1" baseType="lpstr">
      <vt:lpstr>Calibri</vt:lpstr>
      <vt:lpstr>Arial</vt:lpstr>
      <vt:lpstr>Times New Roman</vt:lpstr>
      <vt:lpstr>Comic Sans MS</vt:lpstr>
      <vt:lpstr>Vinicio y el abrazo del Papa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2013-12-17T21:33:02Z</dcterms:created>
  <dcterms:modified xsi:type="dcterms:W3CDTF">2013-12-17T21:35:31Z</dcterms:modified>
</cp:coreProperties>
</file>