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8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78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7uQYN/cPgm00gJ9q+6dqQ" hashData="wTjcj6FzIZu4q/cA05vLSNbc+d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87312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54D50-9DFB-47DD-BDEC-92F303BABCE2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29D64-C3D9-4E4B-9F6F-BA43089DF2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FBAEA-FB25-4EF8-A96E-81987CE3C0BA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F5519-E600-4F57-8E46-2EB2C36393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B26CF-363D-4A2A-81A3-D17E0F884E59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370AD-1A9C-4211-AE65-86CFE16AF9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C8883-A563-4792-93D5-A9F06834261A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0EC23-B7D7-442F-A3E3-95913F1C59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092C5-20B3-4FD7-B868-6F23B445CB07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8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15A59-B831-4B00-BFA3-E31F4DC748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5E87F-9CC4-4510-BA63-FEEE2C414060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0DF2E-33C2-4AD0-89BC-02BA2467346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7B1B-9BAC-4F05-BD83-48B004E37A66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8C840-FBAC-492A-90C6-475C386A6D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BF259-EB63-4C67-84A9-3C34021DB200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B9A44-CABA-480B-B7FC-DBBE5E7B8C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B69A2-D069-46B0-BF46-A02D71F82E85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B321A-0DA2-4875-A24D-B874887DF5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09B9C-A36D-4064-A310-5D28A9C02748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3B33B-06B3-4046-9ABD-56E222EB88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643D0-C765-4DA8-963B-3DCAC0BA3219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DD0F2-8391-469A-BE35-F95FF9FC6B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sh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D38BA5-1D8A-4687-B3E4-96FC9FFA064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27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21680F9-86D6-45DF-8BC9-328519615CA9}" type="datetimeFigureOut">
              <a:rPr lang="es-ES"/>
              <a:pPr>
                <a:defRPr/>
              </a:pPr>
              <a:t>09/04/2014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591426B-EE02-4632-AA55-0627A7BB03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9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ransition spd="slow">
    <p:push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1" fontAlgn="base" hangingPunct="1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83001D9-AE0D-4BB4-8E97-C89B8F6D2E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http://www.elarco.es/upload/9068_2007_las_cifras_de_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5" descr="http://us.123rf.com/400wm/400/400/iqoncept/iqoncept0811/iqoncept081100030/3901959-varias-cifras-se-unen-para-impulsar-una-flecha-verde-que-simboliza-el-trabajo-en-equipo-y-el-crecim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0"/>
            <a:ext cx="4643437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2 Marcador de contenido"/>
          <p:cNvSpPr>
            <a:spLocks noGrp="1"/>
          </p:cNvSpPr>
          <p:nvPr>
            <p:ph idx="1"/>
          </p:nvPr>
        </p:nvSpPr>
        <p:spPr>
          <a:xfrm>
            <a:off x="0" y="4884738"/>
            <a:ext cx="9144000" cy="1973262"/>
          </a:xfrm>
        </p:spPr>
        <p:txBody>
          <a:bodyPr/>
          <a:lstStyle/>
          <a:p>
            <a:pPr marL="176213" indent="0" eaLnBrk="1" hangingPunct="1">
              <a:buFont typeface="Wingdings 2" pitchFamily="18" charset="2"/>
              <a:buNone/>
            </a:pPr>
            <a:r>
              <a:rPr lang="es-ES" sz="4400" b="1" smtClean="0"/>
              <a:t>Estas son las desconocidas cifras de la  Iglesia Católica en España:</a:t>
            </a:r>
            <a:endParaRPr lang="es-ES" sz="4400" smtClean="0"/>
          </a:p>
        </p:txBody>
      </p:sp>
      <p:pic>
        <p:nvPicPr>
          <p:cNvPr id="7" name="1 Título"/>
          <p:cNvPicPr>
            <a:picLocks noGrp="1" noChangeArrowheads="1"/>
          </p:cNvPicPr>
          <p:nvPr>
            <p:ph type="title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390525" y="3041650"/>
            <a:ext cx="8240713" cy="1506538"/>
          </a:xfrm>
        </p:spPr>
      </p:pic>
      <p:pic>
        <p:nvPicPr>
          <p:cNvPr id="6" name="ESTRELLITAS (MANTOVANI).wav">
            <a:hlinkClick r:id="" action="ppaction://media"/>
          </p:cNvPr>
          <p:cNvPicPr>
            <a:picLocks noRot="1" noChangeAspect="1"/>
          </p:cNvPicPr>
          <p:nvPr>
            <a:wavAudioFile r:embed="rId1" name="ESTRELLITAS (MANTOVANI)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431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1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800"/>
                            </p:stCondLst>
                            <p:childTnLst>
                              <p:par>
                                <p:cTn id="2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6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12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http://www.noticiasve.com/_archivos/contenido/2009/05/aula_de_clases-390x2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8313" y="5013325"/>
            <a:ext cx="8424862" cy="2078038"/>
          </a:xfrm>
        </p:spPr>
        <p:txBody>
          <a:bodyPr>
            <a:normAutofit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s-ES" sz="4000" b="1" u="sng" dirty="0" smtClean="0"/>
              <a:t>La Iglesia tiene 5.141 Centros de enseñanza</a:t>
            </a:r>
            <a:r>
              <a:rPr lang="es-ES" sz="4000" b="1" dirty="0" smtClean="0"/>
              <a:t>: 990.774 alumnos.</a:t>
            </a:r>
            <a:endParaRPr lang="es-ES" sz="4000" b="1" dirty="0"/>
          </a:p>
        </p:txBody>
      </p:sp>
      <p:sp>
        <p:nvSpPr>
          <p:cNvPr id="6147" name="3 Marcador de contenido"/>
          <p:cNvSpPr>
            <a:spLocks noGrp="1"/>
          </p:cNvSpPr>
          <p:nvPr>
            <p:ph sz="half" idx="2"/>
          </p:nvPr>
        </p:nvSpPr>
        <p:spPr>
          <a:xfrm>
            <a:off x="-612775" y="2997200"/>
            <a:ext cx="9756775" cy="1366838"/>
          </a:xfrm>
          <a:solidFill>
            <a:schemeClr val="tx1">
              <a:lumMod val="65000"/>
              <a:alpha val="49000"/>
            </a:schemeClr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chemeClr val="bg1"/>
                </a:solidFill>
              </a:rPr>
              <a:t>Ahorran al Estado Español                       3 millones de euros por centro año.</a:t>
            </a:r>
          </a:p>
        </p:txBody>
      </p:sp>
      <p:sp>
        <p:nvSpPr>
          <p:cNvPr id="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6600" dirty="0" smtClean="0">
                <a:solidFill>
                  <a:srgbClr val="FFFF00"/>
                </a:solidFill>
                <a:latin typeface="Eras Bold ITC" pitchFamily="34" charset="0"/>
              </a:rPr>
              <a:t>¡QUE  SE  SEPA!</a:t>
            </a:r>
            <a:endParaRPr lang="es-ES" sz="6600" dirty="0">
              <a:solidFill>
                <a:srgbClr val="FFFF00"/>
              </a:solidFill>
              <a:latin typeface="Eras Bold ITC" pitchFamily="34" charset="0"/>
            </a:endParaRPr>
          </a:p>
        </p:txBody>
      </p:sp>
    </p:spTree>
  </p:cSld>
  <p:clrMapOvr>
    <a:masterClrMapping/>
  </p:clrMapOvr>
  <p:transition spd="slow" advTm="1674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http://www.doctoreladiogarciahortelano.es/wp-content/uploads/2011/02/fachada-hospital2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Marcador de contenido"/>
          <p:cNvSpPr>
            <a:spLocks noGrp="1"/>
          </p:cNvSpPr>
          <p:nvPr>
            <p:ph sz="half" idx="1"/>
          </p:nvPr>
        </p:nvSpPr>
        <p:spPr>
          <a:xfrm>
            <a:off x="539750" y="5589588"/>
            <a:ext cx="8147050" cy="863600"/>
          </a:xfrm>
        </p:spPr>
        <p:txBody>
          <a:bodyPr/>
          <a:lstStyle/>
          <a:p>
            <a:pPr algn="ctr" eaLnBrk="1" hangingPunct="1"/>
            <a:r>
              <a:rPr lang="es-ES" sz="4000" b="1" u="sng" smtClean="0"/>
              <a:t>La Iglesia tiene 107 Hospitales</a:t>
            </a:r>
            <a:r>
              <a:rPr lang="es-ES" sz="4000" u="sng" smtClean="0"/>
              <a:t>.</a:t>
            </a:r>
            <a:endParaRPr lang="es-ES" sz="4000" smtClean="0"/>
          </a:p>
        </p:txBody>
      </p:sp>
      <p:sp>
        <p:nvSpPr>
          <p:cNvPr id="2" name="3 Marcador de contenido"/>
          <p:cNvSpPr>
            <a:spLocks noGrp="1"/>
          </p:cNvSpPr>
          <p:nvPr>
            <p:ph sz="half" idx="2"/>
          </p:nvPr>
        </p:nvSpPr>
        <p:spPr>
          <a:xfrm>
            <a:off x="395288" y="3284538"/>
            <a:ext cx="8064500" cy="1397000"/>
          </a:xfrm>
          <a:solidFill>
            <a:schemeClr val="tx1">
              <a:lumMod val="65000"/>
              <a:alpha val="49000"/>
            </a:schemeClr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sz="4000" b="1" dirty="0" smtClean="0">
                <a:solidFill>
                  <a:schemeClr val="bg1"/>
                </a:solidFill>
              </a:rPr>
              <a:t>Ahorran al Estado 50 millones de euros por hospital al año.</a:t>
            </a: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17861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  <p:bldP spid="2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http://xi.bienalarquitectura.es/sites/default/files/obras/reforma-y-rehabilitacion-del-antiguo-ambulatorio-hermanos-laulhe-1954-port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16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0" y="4005263"/>
            <a:ext cx="8964613" cy="3313112"/>
          </a:xfrm>
        </p:spPr>
        <p:txBody>
          <a:bodyPr>
            <a:normAutofit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s-ES" sz="4000" b="1" u="sng" dirty="0" smtClean="0"/>
              <a:t>La Iglesia tiene 1.004 </a:t>
            </a:r>
            <a:r>
              <a:rPr lang="es-ES" sz="3600" u="sng" dirty="0" smtClean="0"/>
              <a:t>centros,</a:t>
            </a:r>
            <a:r>
              <a:rPr lang="es-ES" sz="3600" dirty="0" smtClean="0"/>
              <a:t> entre ambulatorios, dispensarios, asilos, centros de minusválidos, de transeúntes y de enfermos terminales de Sida, un total de 51.312 camas.</a:t>
            </a:r>
            <a:endParaRPr lang="es-ES" sz="4000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0" y="2708275"/>
            <a:ext cx="8893175" cy="1441450"/>
          </a:xfrm>
          <a:solidFill>
            <a:schemeClr val="tx1">
              <a:lumMod val="65000"/>
              <a:alpha val="45000"/>
            </a:schemeClr>
          </a:solidFill>
        </p:spPr>
        <p:txBody>
          <a:bodyPr>
            <a:normAutofit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s-ES" sz="4000" b="1" dirty="0" smtClean="0">
                <a:solidFill>
                  <a:schemeClr val="bg1"/>
                </a:solidFill>
              </a:rPr>
              <a:t>Ahorran</a:t>
            </a:r>
            <a:r>
              <a:rPr lang="es-ES" sz="3400" b="1" dirty="0" smtClean="0">
                <a:solidFill>
                  <a:schemeClr val="bg1"/>
                </a:solidFill>
              </a:rPr>
              <a:t> </a:t>
            </a:r>
            <a:r>
              <a:rPr lang="es-ES" sz="4000" b="1" dirty="0" smtClean="0">
                <a:solidFill>
                  <a:schemeClr val="bg1"/>
                </a:solidFill>
              </a:rPr>
              <a:t>al Estado 4 millones de euros por centro al año.</a:t>
            </a:r>
          </a:p>
        </p:txBody>
      </p:sp>
      <p:sp>
        <p:nvSpPr>
          <p:cNvPr id="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6600" dirty="0" smtClean="0">
                <a:solidFill>
                  <a:srgbClr val="FFFF00"/>
                </a:solidFill>
                <a:latin typeface="Eras Bold ITC" pitchFamily="34" charset="0"/>
              </a:rPr>
              <a:t>¡QUE  SE  SEPA!</a:t>
            </a:r>
            <a:endParaRPr lang="es-ES" sz="6600" dirty="0">
              <a:solidFill>
                <a:srgbClr val="FFFF00"/>
              </a:solidFill>
              <a:latin typeface="Eras Bold ITC" pitchFamily="34" charset="0"/>
            </a:endParaRPr>
          </a:p>
        </p:txBody>
      </p:sp>
    </p:spTree>
  </p:cSld>
  <p:clrMapOvr>
    <a:masterClrMapping/>
  </p:clrMapOvr>
  <p:transition spd="slow" advTm="20421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http://1.bp.blogspot.com/-DYfNvC1axqY/T0dtCtHUwUI/AAAAAAAAHGo/K2A0bIqE3-8/s1600/comed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Marcador de contenido"/>
          <p:cNvSpPr>
            <a:spLocks noGrp="1"/>
          </p:cNvSpPr>
          <p:nvPr>
            <p:ph sz="half" idx="1"/>
          </p:nvPr>
        </p:nvSpPr>
        <p:spPr>
          <a:xfrm>
            <a:off x="-252413" y="5084763"/>
            <a:ext cx="9396413" cy="1584325"/>
          </a:xfrm>
        </p:spPr>
        <p:txBody>
          <a:bodyPr/>
          <a:lstStyle/>
          <a:p>
            <a:pPr algn="ctr" eaLnBrk="1" hangingPunct="1"/>
            <a:r>
              <a:rPr lang="es-ES" sz="4000" b="1" u="sng" smtClean="0"/>
              <a:t>La Iglesia tiene de Gastos de Cáritas: </a:t>
            </a:r>
            <a:r>
              <a:rPr lang="es-ES" sz="4000" smtClean="0"/>
              <a:t> 155 millones de euros al año.</a:t>
            </a:r>
          </a:p>
        </p:txBody>
      </p:sp>
      <p:sp>
        <p:nvSpPr>
          <p:cNvPr id="2" name="3 Marcador de contenido"/>
          <p:cNvSpPr>
            <a:spLocks noGrp="1"/>
          </p:cNvSpPr>
          <p:nvPr>
            <p:ph sz="half" idx="2"/>
          </p:nvPr>
        </p:nvSpPr>
        <p:spPr>
          <a:xfrm>
            <a:off x="323850" y="3141663"/>
            <a:ext cx="8497888" cy="1441450"/>
          </a:xfrm>
          <a:solidFill>
            <a:schemeClr val="tx1">
              <a:lumMod val="65000"/>
              <a:alpha val="48000"/>
            </a:schemeClr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sz="4000" b="1" dirty="0" smtClean="0">
                <a:solidFill>
                  <a:schemeClr val="bg1"/>
                </a:solidFill>
              </a:rPr>
              <a:t>Salidos de los bolsillos de los católicos españoles.</a:t>
            </a:r>
          </a:p>
        </p:txBody>
      </p:sp>
      <p:sp>
        <p:nvSpPr>
          <p:cNvPr id="8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17692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2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http://1.bp.blogspot.com/-bE0xmUsuMIw/T6_S2puIjjI/AAAAAAAAA_0/5jRpWqowojA/s1600/Manos-uni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Marcador de contenido"/>
          <p:cNvSpPr>
            <a:spLocks noGrp="1"/>
          </p:cNvSpPr>
          <p:nvPr>
            <p:ph sz="half" idx="1"/>
          </p:nvPr>
        </p:nvSpPr>
        <p:spPr>
          <a:xfrm>
            <a:off x="0" y="5084763"/>
            <a:ext cx="9144000" cy="1584325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s-ES" sz="4000" b="1" u="sng" smtClean="0"/>
              <a:t>La Iglesia tiene de Gastos de Manos Unidas</a:t>
            </a:r>
            <a:r>
              <a:rPr lang="es-ES" sz="4000" smtClean="0"/>
              <a:t>: 43 millones de euros al año.</a:t>
            </a:r>
          </a:p>
        </p:txBody>
      </p:sp>
      <p:sp>
        <p:nvSpPr>
          <p:cNvPr id="2" name="3 Marcador de contenido"/>
          <p:cNvSpPr>
            <a:spLocks noGrp="1"/>
          </p:cNvSpPr>
          <p:nvPr>
            <p:ph sz="half" idx="2"/>
          </p:nvPr>
        </p:nvSpPr>
        <p:spPr>
          <a:xfrm>
            <a:off x="395288" y="3213100"/>
            <a:ext cx="8493125" cy="1511300"/>
          </a:xfrm>
          <a:solidFill>
            <a:schemeClr val="tx1">
              <a:lumMod val="65000"/>
              <a:alpha val="45000"/>
            </a:schemeClr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chemeClr val="bg1"/>
                </a:solidFill>
              </a:rPr>
              <a:t>Salidos de los bolsillos de los católicos españoles.</a:t>
            </a: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1833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2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7" descr="http://www.teatinas.com/menu/espana/misiones/imagenes/fotos/tanguieta/Hospital_Tangui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3 Marcador de contenido"/>
          <p:cNvSpPr>
            <a:spLocks noGrp="1"/>
          </p:cNvSpPr>
          <p:nvPr>
            <p:ph sz="half" idx="2"/>
          </p:nvPr>
        </p:nvSpPr>
        <p:spPr>
          <a:xfrm>
            <a:off x="0" y="3357563"/>
            <a:ext cx="8964613" cy="1439862"/>
          </a:xfrm>
          <a:solidFill>
            <a:schemeClr val="tx1">
              <a:lumMod val="65000"/>
              <a:alpha val="48000"/>
            </a:schemeClr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sz="4000" b="1" dirty="0" smtClean="0">
                <a:solidFill>
                  <a:schemeClr val="bg1"/>
                </a:solidFill>
              </a:rPr>
              <a:t>Que también salen de los bolsillos de los católicos españoles.</a:t>
            </a:r>
          </a:p>
        </p:txBody>
      </p:sp>
      <p:pic>
        <p:nvPicPr>
          <p:cNvPr id="6" name="1 Tít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54563"/>
            <a:ext cx="9144000" cy="201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18049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26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http://segurosretirada.com/files/2012/06/espa%C3%B1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64613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0" y="4652963"/>
            <a:ext cx="9144000" cy="3168650"/>
          </a:xfrm>
        </p:spPr>
        <p:txBody>
          <a:bodyPr>
            <a:normAutofit fontScale="92500"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s-ES" sz="3600" b="1" u="sng" dirty="0" smtClean="0"/>
              <a:t>La Iglesia tiene 365 Centros de reeducación para marginados sociales</a:t>
            </a:r>
            <a:r>
              <a:rPr lang="es-ES" sz="3600" dirty="0" smtClean="0"/>
              <a:t>: ex prostitutas,                 ex presidiarios y ex toxicómanos;                              53.140 personas.</a:t>
            </a:r>
            <a:endParaRPr lang="es-ES" sz="3600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23850" y="3068638"/>
            <a:ext cx="8208963" cy="1368425"/>
          </a:xfrm>
          <a:solidFill>
            <a:schemeClr val="tx1">
              <a:lumMod val="50000"/>
              <a:alpha val="36000"/>
            </a:schemeClr>
          </a:solidFill>
        </p:spPr>
        <p:txBody>
          <a:bodyPr>
            <a:normAutofit fontScale="92500"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s-ES" sz="4000" b="1" dirty="0" smtClean="0">
                <a:solidFill>
                  <a:schemeClr val="bg1"/>
                </a:solidFill>
              </a:rPr>
              <a:t>Ahorran al Estado Español medio millón de euros por centro al año.</a:t>
            </a:r>
          </a:p>
        </p:txBody>
      </p:sp>
      <p:sp>
        <p:nvSpPr>
          <p:cNvPr id="8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19063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http://4.bp.blogspot.com/_15P239rLg1E/TKSTv8tmDYI/AAAAAAAAAPs/_tUcfjekOiI/s1600/iglesia_patrimonio_cultur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50825" y="4984750"/>
            <a:ext cx="8713788" cy="1873250"/>
          </a:xfrm>
        </p:spPr>
        <p:txBody>
          <a:bodyPr>
            <a:normAutofit fontScale="92500"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s-ES" sz="4000" b="1" dirty="0" smtClean="0"/>
              <a:t>La Iglesia tiene el 80% del gasto de Conservación </a:t>
            </a:r>
            <a:r>
              <a:rPr lang="es-ES" sz="4000" dirty="0" smtClean="0"/>
              <a:t>y mantenimiento </a:t>
            </a:r>
            <a:r>
              <a:rPr lang="es-ES" sz="4000" b="1" dirty="0" smtClean="0"/>
              <a:t>del Patrimonio Histórico Artístico</a:t>
            </a:r>
            <a:r>
              <a:rPr lang="es-ES" sz="4000" dirty="0" smtClean="0"/>
              <a:t>.</a:t>
            </a:r>
            <a:endParaRPr lang="es-ES" sz="4000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-396875" y="3284538"/>
            <a:ext cx="9540875" cy="1296987"/>
          </a:xfrm>
          <a:solidFill>
            <a:schemeClr val="tx1">
              <a:lumMod val="65000"/>
              <a:alpha val="52000"/>
            </a:schemeClr>
          </a:solidFill>
        </p:spPr>
        <p:txBody>
          <a:bodyPr>
            <a:normAutofit fontScale="92500"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s-ES" sz="4000" b="1" dirty="0" smtClean="0">
                <a:solidFill>
                  <a:schemeClr val="bg1"/>
                </a:solidFill>
              </a:rPr>
              <a:t>Se calcula ahorro al Estado Español entre 32.000 y 36.000 millones de euros año.</a:t>
            </a: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21155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https://encrypted-tbn2.google.com/images?q=tbn:ANd9GcStUBvXpWHP1fkP9Pwwq3mSDiP9WLpDLDW4umAeRDe51wGgEGxnD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Marcador de contenido"/>
          <p:cNvSpPr>
            <a:spLocks noGrp="1"/>
          </p:cNvSpPr>
          <p:nvPr>
            <p:ph idx="1"/>
          </p:nvPr>
        </p:nvSpPr>
        <p:spPr>
          <a:xfrm>
            <a:off x="0" y="3357563"/>
            <a:ext cx="8893175" cy="1150937"/>
          </a:xfrm>
          <a:solidFill>
            <a:schemeClr val="bg1">
              <a:lumMod val="75000"/>
              <a:lumOff val="25000"/>
              <a:alpha val="38000"/>
            </a:schemeClr>
          </a:solidFill>
        </p:spPr>
        <p:txBody>
          <a:bodyPr/>
          <a:lstStyle/>
          <a:p>
            <a:pPr marL="176213" indent="0" algn="ctr" eaLnBrk="1" hangingPunct="1">
              <a:buFont typeface="Wingdings 2" pitchFamily="18" charset="2"/>
              <a:buNone/>
              <a:defRPr/>
            </a:pPr>
            <a:r>
              <a:rPr lang="es-ES" sz="3200" b="1" dirty="0" smtClean="0"/>
              <a:t>¿En que cifra se puede tasar esta colaboración si el Estado Español se hiciera cargo de ella?</a:t>
            </a:r>
          </a:p>
        </p:txBody>
      </p:sp>
      <p:sp>
        <p:nvSpPr>
          <p:cNvPr id="5" name="2 Marcador de contenido"/>
          <p:cNvSpPr txBox="1">
            <a:spLocks/>
          </p:cNvSpPr>
          <p:nvPr/>
        </p:nvSpPr>
        <p:spPr bwMode="auto">
          <a:xfrm>
            <a:off x="0" y="4625975"/>
            <a:ext cx="8964613" cy="2232025"/>
          </a:xfrm>
          <a:prstGeom prst="rect">
            <a:avLst/>
          </a:prstGeom>
          <a:solidFill>
            <a:schemeClr val="tx1">
              <a:lumMod val="65000"/>
              <a:alpha val="46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6213" algn="ctr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None/>
              <a:defRPr/>
            </a:pPr>
            <a:r>
              <a:rPr lang="es-ES" sz="2800" b="1" dirty="0">
                <a:latin typeface="+mn-lt"/>
              </a:rPr>
              <a:t>	A todo é</a:t>
            </a:r>
            <a:r>
              <a:rPr lang="es-ES" sz="2800" b="1" dirty="0" err="1">
                <a:latin typeface="+mn-lt"/>
              </a:rPr>
              <a:t>sto</a:t>
            </a:r>
            <a:r>
              <a:rPr lang="es-ES" sz="2800" b="1" dirty="0">
                <a:latin typeface="+mn-lt"/>
              </a:rPr>
              <a:t> tenemos que sumar que casi todas las personas que trabajan y colaboran con </a:t>
            </a:r>
            <a:r>
              <a:rPr lang="es-ES" sz="2800" b="1" dirty="0" err="1">
                <a:latin typeface="+mn-lt"/>
              </a:rPr>
              <a:t>Cáritas</a:t>
            </a:r>
            <a:r>
              <a:rPr lang="es-ES" sz="2800" b="1" dirty="0">
                <a:latin typeface="+mn-lt"/>
              </a:rPr>
              <a:t>, Manos Unidas, u otras organizaciones de la Iglesia Católica son voluntarias sin sueldo alguno, que ayudan a los demás sin pedir nada a cambio.</a:t>
            </a:r>
          </a:p>
          <a:p>
            <a:pPr marL="176213" algn="just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None/>
              <a:defRPr/>
            </a:pPr>
            <a:endParaRPr lang="es-ES" sz="2800" dirty="0">
              <a:latin typeface="+mn-lt"/>
            </a:endParaRP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20061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31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31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10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http://4.bp.blogspot.com/-Keel8Z3XXP8/Tz4dZVHtBNI/AAAAAAAAKaw/q-7_zDICa_U/s1600/IRPF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1450"/>
            <a:ext cx="91440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Marcador de contenido"/>
          <p:cNvSpPr>
            <a:spLocks noGrp="1"/>
          </p:cNvSpPr>
          <p:nvPr>
            <p:ph idx="1"/>
          </p:nvPr>
        </p:nvSpPr>
        <p:spPr>
          <a:xfrm>
            <a:off x="-180975" y="3789363"/>
            <a:ext cx="9324975" cy="719137"/>
          </a:xfrm>
          <a:solidFill>
            <a:schemeClr val="bg1">
              <a:lumMod val="75000"/>
              <a:lumOff val="25000"/>
              <a:alpha val="26000"/>
            </a:schemeClr>
          </a:solidFill>
        </p:spPr>
        <p:txBody>
          <a:bodyPr/>
          <a:lstStyle/>
          <a:p>
            <a:pPr marL="176213" indent="0" algn="ctr" eaLnBrk="1" hangingPunct="1">
              <a:buFont typeface="Wingdings 2" pitchFamily="18" charset="2"/>
              <a:buNone/>
              <a:defRPr/>
            </a:pPr>
            <a:r>
              <a:rPr lang="es-ES" sz="3600" b="1" dirty="0" smtClean="0">
                <a:solidFill>
                  <a:schemeClr val="bg1"/>
                </a:solidFill>
              </a:rPr>
              <a:t>¡PORQUE  LE  SALE  MUY  BARATO!</a:t>
            </a:r>
          </a:p>
        </p:txBody>
      </p:sp>
      <p:pic>
        <p:nvPicPr>
          <p:cNvPr id="6" name="1 Tít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525" y="669925"/>
            <a:ext cx="8240713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2 Marcador de contenido"/>
          <p:cNvSpPr txBox="1">
            <a:spLocks/>
          </p:cNvSpPr>
          <p:nvPr/>
        </p:nvSpPr>
        <p:spPr bwMode="auto">
          <a:xfrm>
            <a:off x="-180975" y="5245100"/>
            <a:ext cx="932497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6213" algn="ctr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None/>
              <a:defRPr/>
            </a:pPr>
            <a:r>
              <a:rPr lang="es-ES" sz="2800" b="1" dirty="0">
                <a:latin typeface="+mn-lt"/>
              </a:rPr>
              <a:t>La razón por la cual el estado permite que los contribuyentes aporten un poco de ayuda a la Iglesia Católica es:</a:t>
            </a:r>
          </a:p>
        </p:txBody>
      </p:sp>
    </p:spTree>
  </p:cSld>
  <p:clrMapOvr>
    <a:masterClrMapping/>
  </p:clrMapOvr>
  <p:transition spd="slow" advTm="17956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3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33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Título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0850" y="171450"/>
            <a:ext cx="8242300" cy="1255713"/>
          </a:xfrm>
        </p:spPr>
      </p:pic>
      <p:pic>
        <p:nvPicPr>
          <p:cNvPr id="14339" name="Picture 5" descr="http://img.informador.com.mx/biblioteca/imagen/370x277/553/5525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 rot="-945888">
            <a:off x="5273675" y="458788"/>
            <a:ext cx="3889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bg1"/>
                </a:solidFill>
                <a:latin typeface="Bodoni MT Condensed" pitchFamily="18" charset="0"/>
              </a:rPr>
              <a:t>Obras de la Iglesia Católica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 rot="-298243">
            <a:off x="4741863" y="1181100"/>
            <a:ext cx="43926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2800" b="1">
                <a:solidFill>
                  <a:schemeClr val="bg1"/>
                </a:solidFill>
                <a:latin typeface="Bodoni MT Condensed" pitchFamily="18" charset="0"/>
              </a:rPr>
              <a:t>Obras de la Iglesia Católica</a:t>
            </a:r>
          </a:p>
        </p:txBody>
      </p:sp>
      <p:sp>
        <p:nvSpPr>
          <p:cNvPr id="15366" name="2 Marcador de contenido"/>
          <p:cNvSpPr>
            <a:spLocks noGrp="1"/>
          </p:cNvSpPr>
          <p:nvPr>
            <p:ph idx="1"/>
          </p:nvPr>
        </p:nvSpPr>
        <p:spPr>
          <a:xfrm>
            <a:off x="0" y="4913313"/>
            <a:ext cx="9144000" cy="1944687"/>
          </a:xfrm>
        </p:spPr>
        <p:txBody>
          <a:bodyPr/>
          <a:lstStyle/>
          <a:p>
            <a:pPr marL="176213" indent="0" algn="ctr" eaLnBrk="1" hangingPunct="1">
              <a:buFont typeface="Wingdings 2" pitchFamily="18" charset="2"/>
              <a:buNone/>
            </a:pPr>
            <a:r>
              <a:rPr lang="es-ES" smtClean="0"/>
              <a:t>	</a:t>
            </a:r>
            <a:r>
              <a:rPr lang="es-ES" b="1" smtClean="0"/>
              <a:t>Muy pocos conocen este maravilloso trabajo hacia la ciudadanía española de la Iglesia Católica, que le sale tan provechoso al estado español.</a:t>
            </a:r>
          </a:p>
          <a:p>
            <a:pPr marL="176213" indent="0" algn="just" eaLnBrk="1" hangingPunct="1">
              <a:buFont typeface="Wingdings 2" pitchFamily="18" charset="2"/>
              <a:buNone/>
            </a:pPr>
            <a:endParaRPr lang="es-ES" smtClean="0"/>
          </a:p>
        </p:txBody>
      </p:sp>
      <p:sp>
        <p:nvSpPr>
          <p:cNvPr id="7" name="2 Marcador de contenido"/>
          <p:cNvSpPr txBox="1">
            <a:spLocks/>
          </p:cNvSpPr>
          <p:nvPr/>
        </p:nvSpPr>
        <p:spPr bwMode="auto">
          <a:xfrm>
            <a:off x="395288" y="3573463"/>
            <a:ext cx="8229600" cy="1079500"/>
          </a:xfrm>
          <a:prstGeom prst="rect">
            <a:avLst/>
          </a:prstGeom>
          <a:solidFill>
            <a:schemeClr val="bg1">
              <a:lumMod val="50000"/>
              <a:lumOff val="50000"/>
              <a:alpha val="46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6213" algn="ctr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None/>
              <a:defRPr/>
            </a:pPr>
            <a:r>
              <a:rPr lang="es-ES" sz="3200" b="1" dirty="0">
                <a:solidFill>
                  <a:schemeClr val="bg1"/>
                </a:solidFill>
                <a:latin typeface="+mn-lt"/>
              </a:rPr>
              <a:t>Y</a:t>
            </a:r>
            <a:r>
              <a:rPr lang="es-ES" sz="3200" b="1" dirty="0">
                <a:latin typeface="+mn-lt"/>
              </a:rPr>
              <a:t> </a:t>
            </a:r>
            <a:r>
              <a:rPr lang="es-ES" sz="3600" b="1" dirty="0">
                <a:solidFill>
                  <a:schemeClr val="bg1"/>
                </a:solidFill>
                <a:latin typeface="+mn-lt"/>
              </a:rPr>
              <a:t>conviene difundirlo para que lo sepamos todos.</a:t>
            </a:r>
            <a:endParaRPr lang="es-ES" sz="32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" name="1 Título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3250" y="188913"/>
            <a:ext cx="8242300" cy="150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89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4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4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5366" grpId="0" build="p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 descr="https://encrypted-tbn2.google.com/images?q=tbn:ANd9GcQ40WTF7mrehLn9JduEZ0dHjxZkAZl2bWO3rlL1YuMnv9WP2U-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0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Marcador de contenido"/>
          <p:cNvSpPr>
            <a:spLocks noGrp="1"/>
          </p:cNvSpPr>
          <p:nvPr>
            <p:ph idx="1"/>
          </p:nvPr>
        </p:nvSpPr>
        <p:spPr>
          <a:xfrm>
            <a:off x="0" y="5389563"/>
            <a:ext cx="9144000" cy="1468437"/>
          </a:xfrm>
        </p:spPr>
        <p:txBody>
          <a:bodyPr/>
          <a:lstStyle/>
          <a:p>
            <a:pPr marL="176213" indent="0" algn="ctr" eaLnBrk="1" hangingPunct="1">
              <a:buFont typeface="Wingdings 2" pitchFamily="18" charset="2"/>
              <a:buNone/>
            </a:pPr>
            <a:r>
              <a:rPr lang="es-ES" sz="4000" b="1" smtClean="0">
                <a:solidFill>
                  <a:srgbClr val="FFFF00"/>
                </a:solidFill>
              </a:rPr>
              <a:t>¿Cuántos  comedores  para indigentes  ha  abierto  y mantiene  C.C.O.O…?</a:t>
            </a:r>
            <a:endParaRPr lang="es-ES" sz="4000" smtClean="0">
              <a:solidFill>
                <a:srgbClr val="FFFF00"/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15304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http://www.diariosur.es/prensa/noticias/200711/30/fotos/014D5CG-GIB-P1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2 Marcador de contenido"/>
          <p:cNvSpPr>
            <a:spLocks noGrp="1"/>
          </p:cNvSpPr>
          <p:nvPr>
            <p:ph idx="1"/>
          </p:nvPr>
        </p:nvSpPr>
        <p:spPr>
          <a:xfrm>
            <a:off x="0" y="5418138"/>
            <a:ext cx="9144000" cy="1439862"/>
          </a:xfrm>
        </p:spPr>
        <p:txBody>
          <a:bodyPr/>
          <a:lstStyle/>
          <a:p>
            <a:pPr marL="176213" indent="0" algn="ctr" eaLnBrk="1" hangingPunct="1">
              <a:buFont typeface="Wingdings 2" pitchFamily="18" charset="2"/>
              <a:buNone/>
            </a:pPr>
            <a:r>
              <a:rPr lang="es-ES" sz="4000" b="1" smtClean="0">
                <a:solidFill>
                  <a:srgbClr val="FFFF00"/>
                </a:solidFill>
              </a:rPr>
              <a:t>¿Cuántos  hospitales  para enfermos  terminales  ha  abierto  UGT…?</a:t>
            </a: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15709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http://2.bp.blogspot.com/_BWzftzGxwMM/SxNGcou2LOI/AAAAAAAAAA0/zIH9KAXl8Ow/s1600/dia-si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Marcador de contenido"/>
          <p:cNvSpPr>
            <a:spLocks noGrp="1"/>
          </p:cNvSpPr>
          <p:nvPr>
            <p:ph idx="1"/>
          </p:nvPr>
        </p:nvSpPr>
        <p:spPr>
          <a:xfrm>
            <a:off x="395288" y="5300663"/>
            <a:ext cx="8229600" cy="1368425"/>
          </a:xfrm>
        </p:spPr>
        <p:txBody>
          <a:bodyPr/>
          <a:lstStyle/>
          <a:p>
            <a:pPr marL="176213" indent="0" algn="ctr" eaLnBrk="1" hangingPunct="1">
              <a:buFont typeface="Wingdings 2" pitchFamily="18" charset="2"/>
              <a:buNone/>
            </a:pPr>
            <a:r>
              <a:rPr lang="es-ES" sz="4000" b="1" smtClean="0">
                <a:solidFill>
                  <a:srgbClr val="FFFF00"/>
                </a:solidFill>
              </a:rPr>
              <a:t>¿A  cuántos  enfermos  de  SIDA  atiende y trata  IU…?</a:t>
            </a:r>
            <a:endParaRPr lang="es-ES" sz="4000" smtClean="0">
              <a:solidFill>
                <a:srgbClr val="FFFF00"/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15819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http://ep01.epimg.net/diario/imagenes/2011/12/11/negocio/1323612865_850215_0000000000_sumario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Marcador de contenido"/>
          <p:cNvSpPr>
            <a:spLocks noGrp="1"/>
          </p:cNvSpPr>
          <p:nvPr>
            <p:ph idx="1"/>
          </p:nvPr>
        </p:nvSpPr>
        <p:spPr>
          <a:xfrm>
            <a:off x="0" y="4481513"/>
            <a:ext cx="9144000" cy="2376487"/>
          </a:xfrm>
        </p:spPr>
        <p:txBody>
          <a:bodyPr/>
          <a:lstStyle/>
          <a:p>
            <a:pPr marL="176213" indent="0" algn="ctr" eaLnBrk="1" hangingPunct="1">
              <a:buFont typeface="Wingdings 2" pitchFamily="18" charset="2"/>
              <a:buNone/>
            </a:pPr>
            <a:r>
              <a:rPr lang="es-ES" sz="3600" b="1" smtClean="0">
                <a:solidFill>
                  <a:srgbClr val="FFFF00"/>
                </a:solidFill>
              </a:rPr>
              <a:t>¿A  dónde  puede  ir  un  necesitado  a  pedir  un  bocadillo  o  comida  para  su  familia?;  ¿a  la  sede  del  PSOE…?,                        ¿a  CC.OO…? A UGT…?</a:t>
            </a:r>
            <a:endParaRPr lang="es-ES" sz="3600" smtClean="0">
              <a:solidFill>
                <a:srgbClr val="FFFF00"/>
              </a:solidFill>
            </a:endParaRPr>
          </a:p>
        </p:txBody>
      </p:sp>
      <p:pic>
        <p:nvPicPr>
          <p:cNvPr id="6" name="1 Tít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525" y="523875"/>
            <a:ext cx="8240713" cy="150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37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http://sphotos.xx.fbcdn.net/hphotos-ash2/64902_10150596962282081_17692764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3505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Marcador de contenido"/>
          <p:cNvSpPr>
            <a:spLocks noGrp="1"/>
          </p:cNvSpPr>
          <p:nvPr>
            <p:ph idx="1"/>
          </p:nvPr>
        </p:nvSpPr>
        <p:spPr>
          <a:xfrm>
            <a:off x="0" y="5013325"/>
            <a:ext cx="9144000" cy="1655763"/>
          </a:xfrm>
        </p:spPr>
        <p:txBody>
          <a:bodyPr/>
          <a:lstStyle/>
          <a:p>
            <a:pPr marL="176213" indent="0" algn="ctr" eaLnBrk="1" hangingPunct="1">
              <a:buFont typeface="Wingdings 2" pitchFamily="18" charset="2"/>
              <a:buNone/>
            </a:pPr>
            <a:r>
              <a:rPr lang="es-ES" sz="3600" b="1" smtClean="0">
                <a:solidFill>
                  <a:srgbClr val="FFFF00"/>
                </a:solidFill>
              </a:rPr>
              <a:t>¡PUES TODOS ÉSTOS Y MUCHOS MÁS VIVEN DE LA AYUDA DE LA IGLESIA CATÓLICA¡</a:t>
            </a:r>
            <a:endParaRPr lang="es-ES" sz="3600" smtClean="0">
              <a:solidFill>
                <a:srgbClr val="FFFF00"/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15225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http://img.emol.com/2011/10/12/File_201110121420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23975"/>
            <a:ext cx="9144000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Marcador de contenido"/>
          <p:cNvSpPr>
            <a:spLocks noGrp="1"/>
          </p:cNvSpPr>
          <p:nvPr>
            <p:ph idx="1"/>
          </p:nvPr>
        </p:nvSpPr>
        <p:spPr>
          <a:xfrm>
            <a:off x="0" y="4913313"/>
            <a:ext cx="9144000" cy="1944687"/>
          </a:xfrm>
        </p:spPr>
        <p:txBody>
          <a:bodyPr/>
          <a:lstStyle/>
          <a:p>
            <a:pPr marL="176213" indent="0" algn="ctr" eaLnBrk="1" hangingPunct="1">
              <a:buFont typeface="Wingdings 2" pitchFamily="18" charset="2"/>
              <a:buNone/>
            </a:pPr>
            <a:r>
              <a:rPr lang="es-ES" sz="3600" smtClean="0"/>
              <a:t>Nos sentimos orgullosos de ser católicos y nos preguntamos ¿por qué ésto no se difunde por la prensa, la radio o la TV…?</a:t>
            </a:r>
            <a:endParaRPr lang="es-ES" sz="3600" smtClean="0">
              <a:solidFill>
                <a:srgbClr val="FFFF00"/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18049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 descr="http://www.teleprensa.es/imgnews/Gadorinternetencallepes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Marcador de contenido"/>
          <p:cNvSpPr>
            <a:spLocks noGrp="1"/>
          </p:cNvSpPr>
          <p:nvPr>
            <p:ph idx="1"/>
          </p:nvPr>
        </p:nvSpPr>
        <p:spPr>
          <a:xfrm>
            <a:off x="0" y="5030788"/>
            <a:ext cx="9144000" cy="1827212"/>
          </a:xfrm>
        </p:spPr>
        <p:txBody>
          <a:bodyPr/>
          <a:lstStyle/>
          <a:p>
            <a:pPr marL="176213" indent="0" algn="ctr" eaLnBrk="1" hangingPunct="1">
              <a:buFont typeface="Wingdings 2" pitchFamily="18" charset="2"/>
              <a:buNone/>
            </a:pPr>
            <a:r>
              <a:rPr lang="es-ES" sz="3600" b="1" smtClean="0"/>
              <a:t>Reenviemos esta presentación para que llegue a quienes injustamente critican a la Iglesia Católica por cualquier motivo.</a:t>
            </a:r>
            <a:endParaRPr lang="es-ES" sz="3600" b="1" smtClean="0">
              <a:solidFill>
                <a:srgbClr val="FFFF00"/>
              </a:solidFill>
            </a:endParaRPr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" sz="6600" b="1" dirty="0">
                <a:ln w="6350">
                  <a:noFill/>
                </a:ln>
                <a:solidFill>
                  <a:srgbClr val="FFFF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Eras Bold ITC" pitchFamily="34" charset="0"/>
                <a:ea typeface="+mj-ea"/>
                <a:cs typeface="+mj-cs"/>
              </a:rPr>
              <a:t>¡QUE  SE  SEPA!</a:t>
            </a:r>
          </a:p>
        </p:txBody>
      </p:sp>
    </p:spTree>
  </p:cSld>
  <p:clrMapOvr>
    <a:masterClrMapping/>
  </p:clrMapOvr>
  <p:transition spd="slow" advTm="46207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esesepa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Quesesepa</Template>
  <TotalTime>7</TotalTime>
  <Words>550</Words>
  <Application>Microsoft Office PowerPoint</Application>
  <PresentationFormat>Presentación en pantalla (4:3)</PresentationFormat>
  <Paragraphs>74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30" baseType="lpstr">
      <vt:lpstr>Arial</vt:lpstr>
      <vt:lpstr>Lucida Sans</vt:lpstr>
      <vt:lpstr>Book Antiqua</vt:lpstr>
      <vt:lpstr>Wingdings 2</vt:lpstr>
      <vt:lpstr>Wingdings</vt:lpstr>
      <vt:lpstr>Wingdings 3</vt:lpstr>
      <vt:lpstr>Calibri</vt:lpstr>
      <vt:lpstr>Bodoni MT Condensed</vt:lpstr>
      <vt:lpstr>Quesesepa</vt:lpstr>
      <vt:lpstr>Diseño predeterminado</vt:lpstr>
      <vt:lpstr>Diapositiva 1</vt:lpstr>
      <vt:lpstr>¡QUE  SE  SEPA!</vt:lpstr>
      <vt:lpstr>Diapositiva 3</vt:lpstr>
      <vt:lpstr>¡QUE  SE  SEPA!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2014-04-09T08:11:17Z</dcterms:created>
  <dcterms:modified xsi:type="dcterms:W3CDTF">2014-04-09T08:18:30Z</dcterms:modified>
</cp:coreProperties>
</file>