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6" r:id="rId2"/>
  </p:sldMasterIdLst>
  <p:sldIdLst>
    <p:sldId id="256" r:id="rId3"/>
    <p:sldId id="257" r:id="rId4"/>
    <p:sldId id="262" r:id="rId5"/>
    <p:sldId id="263" r:id="rId6"/>
    <p:sldId id="258" r:id="rId7"/>
    <p:sldId id="259" r:id="rId8"/>
    <p:sldId id="264" r:id="rId9"/>
    <p:sldId id="260" r:id="rId10"/>
    <p:sldId id="261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9144000" cy="6858000" type="screen4x3"/>
  <p:notesSz cx="6858000" cy="9144000"/>
  <p:defaultTextStyle>
    <a:defPPr>
      <a:defRPr lang="es-V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0mzcV2FYs5YVRhyx+doig" hashData="UHKIW2TDBUIGVxZUYhGzyR9vWy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57BBC-EF77-4DA8-9DF2-B21DA8CBC398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8D3D7-3236-4F43-9FD5-F025721CA814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79BDC-742E-43CE-9A14-1B6C018F82A4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AB745-A759-4739-BFD7-4D4F05B8A808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7D0A9-14DC-494D-8ABC-D6FDACEF2492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491BC-35EA-43D1-A263-AB0F6CE62C3D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2BA69-2BB6-4062-91CB-6F8C672810A7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A1171-2E91-4FE5-A3BE-BAE01B84D31E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5A989-4854-4590-995F-44BAD442F9BF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6C65E-5556-4105-9BD7-D0C5C83E86D4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C6619-553F-4834-9698-C0039E460162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866E3-354B-49AC-A624-1F749DF3E081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89C58-8B19-4403-B8A8-0546261BDB07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C099C-7D72-4C43-AFDD-EB8AFADDC88B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E8076-335A-4900-BBDC-B23D8FE8577B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69808-2F4F-4319-8827-B60F6C2D02D0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01007-6FAC-43F0-A72F-04CB5547B9F7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A72D9-DB9C-4BA4-8F6E-0FBFDF6514ED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7808B-9508-4C32-B34B-E4E5DA78D555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20097-09C1-40CE-B533-4AD183FADCBA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E1AE7-F6C8-47AE-BB0D-329BDEFB9935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CD7BC-BF4E-48D1-95D4-2CED6B5601E1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87A83E-07C5-478D-8EF8-1297B4956A9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EC551855-6108-4E48-95D6-4C9D5113491E}" type="datetimeFigureOut">
              <a:rPr lang="es-VE"/>
              <a:pPr>
                <a:defRPr/>
              </a:pPr>
              <a:t>07/03/2014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5E1F7A21-4A52-4241-903B-10AA48E89894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6" r:id="rId4"/>
    <p:sldLayoutId id="2147483697" r:id="rId5"/>
    <p:sldLayoutId id="2147483698" r:id="rId6"/>
    <p:sldLayoutId id="2147483702" r:id="rId7"/>
    <p:sldLayoutId id="2147483703" r:id="rId8"/>
    <p:sldLayoutId id="2147483704" r:id="rId9"/>
    <p:sldLayoutId id="2147483699" r:id="rId10"/>
    <p:sldLayoutId id="214748370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37A95E5-C32A-4B5F-B0D4-93495DEB45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ctrTitle"/>
          </p:nvPr>
        </p:nvSpPr>
        <p:spPr>
          <a:xfrm>
            <a:off x="685800" y="476250"/>
            <a:ext cx="7772400" cy="6192838"/>
          </a:xfrm>
        </p:spPr>
        <p:txBody>
          <a:bodyPr/>
          <a:lstStyle/>
          <a:p>
            <a:pPr eaLnBrk="1" hangingPunct="1"/>
            <a:r>
              <a:rPr lang="es-VE" sz="8000" dirty="0" smtClean="0">
                <a:solidFill>
                  <a:schemeClr val="tx1"/>
                </a:solidFill>
                <a:latin typeface="Aharoni"/>
                <a:ea typeface="Aharoni"/>
                <a:cs typeface="Aharoni"/>
              </a:rPr>
              <a:t>LOS DIEZ SECRETOS DEL ÉXITO DEL PAPA FRANCISCO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es-VE" dirty="0" smtClean="0"/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es-VE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sz="6000" b="1" dirty="0" smtClean="0">
                <a:solidFill>
                  <a:schemeClr val="tx1"/>
                </a:solidFill>
              </a:rPr>
              <a:t>1-</a:t>
            </a:r>
            <a:r>
              <a:rPr lang="es-MX" sz="6000" dirty="0" smtClean="0"/>
              <a:t> </a:t>
            </a:r>
            <a:r>
              <a:rPr lang="es-MX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SENCILLEZ</a:t>
            </a:r>
            <a:endParaRPr lang="es-VE" sz="6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704975"/>
            <a:ext cx="8475663" cy="476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3375"/>
            <a:ext cx="8229600" cy="5792788"/>
          </a:xfrm>
        </p:spPr>
        <p:txBody>
          <a:bodyPr rtlCol="0"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Desde que era profesor de filosofía y literatura, el «padre Jorge» sabe que los pedestales no sirven para nada.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Es mejor acercarse al alumno de igual a igual, a su altura.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Como párroco y obispo, aprendió a «hablar a los más chicos, y así te entienden también los mayores».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2 Marcador de contenido"/>
          <p:cNvSpPr>
            <a:spLocks noGrp="1"/>
          </p:cNvSpPr>
          <p:nvPr>
            <p:ph idx="1"/>
          </p:nvPr>
        </p:nvSpPr>
        <p:spPr>
          <a:xfrm>
            <a:off x="395288" y="260350"/>
            <a:ext cx="8229600" cy="6337300"/>
          </a:xfrm>
        </p:spPr>
        <p:txBody>
          <a:bodyPr/>
          <a:lstStyle/>
          <a:p>
            <a:pPr eaLnBrk="1" hangingPunct="1"/>
            <a:r>
              <a:rPr lang="es-VE" sz="4800" b="1" smtClean="0">
                <a:solidFill>
                  <a:schemeClr val="tx1"/>
                </a:solidFill>
              </a:rPr>
              <a:t>Los títulos y los tronos crean barreras innecesarias. </a:t>
            </a:r>
          </a:p>
          <a:p>
            <a:pPr eaLnBrk="1" hangingPunct="1"/>
            <a:r>
              <a:rPr lang="es-VE" sz="4800" b="1" smtClean="0">
                <a:solidFill>
                  <a:schemeClr val="tx1"/>
                </a:solidFill>
              </a:rPr>
              <a:t>Se llama «Francisco», en lugar de «Francisco I». </a:t>
            </a:r>
          </a:p>
          <a:p>
            <a:pPr eaLnBrk="1" hangingPunct="1"/>
            <a:r>
              <a:rPr lang="es-VE" sz="4800" b="1" smtClean="0">
                <a:solidFill>
                  <a:schemeClr val="tx1"/>
                </a:solidFill>
              </a:rPr>
              <a:t>No utiliza como antefirma «P. P.» ni «S. S.». </a:t>
            </a:r>
          </a:p>
          <a:p>
            <a:pPr eaLnBrk="1" hangingPunct="1"/>
            <a:r>
              <a:rPr lang="es-VE" sz="4800" b="1" smtClean="0">
                <a:solidFill>
                  <a:schemeClr val="tx1"/>
                </a:solidFill>
              </a:rPr>
              <a:t>Es un Papa con zapatos negros.</a:t>
            </a:r>
          </a:p>
          <a:p>
            <a:pPr eaLnBrk="1" hangingPunct="1"/>
            <a:endParaRPr lang="es-VE" sz="4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sz="6600" b="1" smtClean="0">
                <a:solidFill>
                  <a:schemeClr val="tx1"/>
                </a:solidFill>
              </a:rPr>
              <a:t>2- AFECTO</a:t>
            </a:r>
            <a:endParaRPr lang="es-VE" sz="6600" b="1" smtClean="0">
              <a:solidFill>
                <a:schemeClr val="tx1"/>
              </a:solidFill>
            </a:endParaRPr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628775"/>
            <a:ext cx="7423150" cy="503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6121400"/>
          </a:xfrm>
        </p:spPr>
        <p:txBody>
          <a:bodyPr rtlCol="0">
            <a:normAutofit fontScale="925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Es un vendaval de cariño.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Con las personas que conoce y con personas desconocidas, especialmente si son niños, pobres o enfermos.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Cada miércoles dedica 45 minutos a recorrer la plaza de San Pedro en el «papamóvil», para que todos puedan verle de cerca.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es-V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 rtlCol="0"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Sonríe, bendice, besa en un despliegue de energía asombroso, en un hombre de 76 años, con ligera insuficiencia pulmonar y que no hace deporte.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Reparte besos y abrazos sin cansarse, especialmente a los enfermos de ELA, Down, etc.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es-V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smtClean="0">
                <a:solidFill>
                  <a:schemeClr val="tx1"/>
                </a:solidFill>
              </a:rPr>
              <a:t>3- HUMILDAD</a:t>
            </a:r>
            <a:endParaRPr lang="es-VE" b="1" smtClean="0">
              <a:solidFill>
                <a:schemeClr val="tx1"/>
              </a:solidFill>
            </a:endParaRPr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4488" y="1704975"/>
            <a:ext cx="8447087" cy="474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903912"/>
          </a:xfrm>
        </p:spPr>
        <p:txBody>
          <a:bodyPr rtlCol="0">
            <a:normAutofit fontScale="8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es-VE" dirty="0" smtClean="0"/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es-VE" dirty="0" smtClean="0"/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800" b="1" dirty="0" smtClean="0">
                <a:solidFill>
                  <a:schemeClr val="tx1"/>
                </a:solidFill>
              </a:rPr>
              <a:t>Regaló a Benedicto XVI el icono de la «Virgen de la Humildad», recibido de la Iglesia Ortodoxa rusa.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800" b="1" dirty="0" smtClean="0">
                <a:solidFill>
                  <a:schemeClr val="tx1"/>
                </a:solidFill>
              </a:rPr>
              <a:t> Ambos son ejemplo de esa virtud.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800" b="1" dirty="0" smtClean="0">
                <a:solidFill>
                  <a:schemeClr val="tx1"/>
                </a:solidFill>
              </a:rPr>
              <a:t> Joseph Ratzinger fue toda su vida una persona sencilla y sobria, espartana en sus gastos personales..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es-V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2 Marcador de contenido"/>
          <p:cNvSpPr>
            <a:spLocks noGrp="1"/>
          </p:cNvSpPr>
          <p:nvPr>
            <p:ph idx="1"/>
          </p:nvPr>
        </p:nvSpPr>
        <p:spPr>
          <a:xfrm>
            <a:off x="468313" y="260350"/>
            <a:ext cx="8229600" cy="6192838"/>
          </a:xfrm>
        </p:spPr>
        <p:txBody>
          <a:bodyPr/>
          <a:lstStyle/>
          <a:p>
            <a:pPr eaLnBrk="1" hangingPunct="1"/>
            <a:r>
              <a:rPr lang="es-VE" sz="4800" b="1" smtClean="0">
                <a:solidFill>
                  <a:schemeClr val="tx1"/>
                </a:solidFill>
              </a:rPr>
              <a:t>Jorge Bergoglio siempre ha sabido cocinar, lavarse la ropa, tomar el autobús y el metro. </a:t>
            </a:r>
          </a:p>
          <a:p>
            <a:pPr eaLnBrk="1" hangingPunct="1"/>
            <a:r>
              <a:rPr lang="es-VE" sz="4800" b="1" smtClean="0">
                <a:solidFill>
                  <a:schemeClr val="tx1"/>
                </a:solidFill>
              </a:rPr>
              <a:t>Al día siguiente de ser elegido Papa, fue a la residencia del clero a recoger su maleta y pagar su factura.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smtClean="0">
                <a:solidFill>
                  <a:schemeClr val="tx1"/>
                </a:solidFill>
              </a:rPr>
              <a:t>4- FORTALEZA</a:t>
            </a:r>
            <a:endParaRPr lang="es-VE" b="1" smtClean="0">
              <a:solidFill>
                <a:schemeClr val="tx1"/>
              </a:solidFill>
            </a:endParaRP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412875"/>
            <a:ext cx="8569325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 rtlCol="0">
            <a:noAutofit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despedía a la presidenta brasileña </a:t>
            </a:r>
            <a:r>
              <a:rPr lang="es-VE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Dilma</a:t>
            </a:r>
            <a:r>
              <a:rPr lang="es-VE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VE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Roussef</a:t>
            </a:r>
            <a:r>
              <a:rPr lang="es-VE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antigua militante y prisionera política, durante la dictadura militar,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Papa le dio un consejo de su propia experiencia: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«Recuerde: fuerte, pero con ternura». </a:t>
            </a:r>
            <a:endParaRPr lang="es-VE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2 Marcador de contenido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eaLnBrk="1" hangingPunct="1"/>
            <a:r>
              <a:rPr lang="es-VE" sz="4000" b="1" smtClean="0">
                <a:solidFill>
                  <a:schemeClr val="tx1"/>
                </a:solidFill>
              </a:rPr>
              <a:t>Siempre ha sido cariñoso con todos pero, al mismo tiempo, «lo que tiene que hacer, lo hace». </a:t>
            </a:r>
          </a:p>
          <a:p>
            <a:pPr eaLnBrk="1" hangingPunct="1"/>
            <a:r>
              <a:rPr lang="es-VE" sz="4000" b="1" smtClean="0">
                <a:solidFill>
                  <a:schemeClr val="tx1"/>
                </a:solidFill>
              </a:rPr>
              <a:t>Sus antiguos colaboradores están seguros de que hará poda y limpieza en la Curia vaticana. </a:t>
            </a:r>
          </a:p>
          <a:p>
            <a:pPr eaLnBrk="1" hangingPunct="1"/>
            <a:r>
              <a:rPr lang="es-VE" sz="4000" b="1" smtClean="0">
                <a:solidFill>
                  <a:schemeClr val="tx1"/>
                </a:solidFill>
              </a:rPr>
              <a:t>Fustiga el «carrerismo», la corrupción y la hipocresía.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5- LIBERTAD</a:t>
            </a:r>
            <a:endParaRPr lang="es-VE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" y="1412875"/>
            <a:ext cx="8704263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360988"/>
          </a:xfrm>
        </p:spPr>
        <p:txBody>
          <a:bodyPr rtlCol="0"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b="1" dirty="0" smtClean="0">
                <a:solidFill>
                  <a:schemeClr val="tx1"/>
                </a:solidFill>
              </a:rPr>
              <a:t> </a:t>
            </a:r>
            <a:r>
              <a:rPr lang="es-VE" sz="4000" b="1" dirty="0" smtClean="0">
                <a:solidFill>
                  <a:schemeClr val="tx1"/>
                </a:solidFill>
              </a:rPr>
              <a:t>Francisco es un hombre libre.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No aspira a nada.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No le importa lo que digan de él.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Desde hace tiempo no se molestaba en responder a calumnias contra su persona.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Sólo responde a tergiversaciones sobre lo que decía en público o en privado. </a:t>
            </a:r>
            <a:endParaRPr lang="es-VE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 rtlCol="0"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Es un Papa «</a:t>
            </a:r>
            <a:r>
              <a:rPr lang="es-VE" sz="4400" b="1" dirty="0" err="1" smtClean="0">
                <a:solidFill>
                  <a:schemeClr val="tx1"/>
                </a:solidFill>
              </a:rPr>
              <a:t>low</a:t>
            </a:r>
            <a:r>
              <a:rPr lang="es-VE" sz="4400" b="1" dirty="0" smtClean="0">
                <a:solidFill>
                  <a:schemeClr val="tx1"/>
                </a:solidFill>
              </a:rPr>
              <a:t> </a:t>
            </a:r>
            <a:r>
              <a:rPr lang="es-VE" sz="4400" b="1" dirty="0" err="1" smtClean="0">
                <a:solidFill>
                  <a:schemeClr val="tx1"/>
                </a:solidFill>
              </a:rPr>
              <a:t>cost</a:t>
            </a:r>
            <a:r>
              <a:rPr lang="es-VE" sz="4400" b="1" dirty="0" smtClean="0">
                <a:solidFill>
                  <a:schemeClr val="tx1"/>
                </a:solidFill>
              </a:rPr>
              <a:t>».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No necesita nada.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Nunca tuvo coche oficial, ni secretarios; tan sólo una agenda.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Llama directamente por teléfono a quien quiere.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Escribe y habla con libertad,</a:t>
            </a:r>
            <a:endParaRPr lang="es-VE" sz="4400" b="1" dirty="0">
              <a:solidFill>
                <a:schemeClr val="tx1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Las críticas le importan un comino.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es-V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smtClean="0">
                <a:solidFill>
                  <a:schemeClr val="tx1"/>
                </a:solidFill>
              </a:rPr>
              <a:t>6- COLEGIALIDAD</a:t>
            </a:r>
            <a:endParaRPr lang="es-VE" b="1" smtClean="0">
              <a:solidFill>
                <a:schemeClr val="tx1"/>
              </a:solidFill>
            </a:endParaRP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" y="1412875"/>
            <a:ext cx="8604250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3375"/>
            <a:ext cx="8229600" cy="5792788"/>
          </a:xfrm>
        </p:spPr>
        <p:txBody>
          <a:bodyPr rtlCol="0"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Como superior de los jesuitas de Argentina,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Como arzobispo de Buenos Aires,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Siempre escuchaba la opinión de los interesados en cada tema y la de sus colaboradores.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Pero, después, decidía solo, asumiendo toda la responsabilidad..</a:t>
            </a:r>
            <a:endParaRPr lang="es-VE" sz="4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2 Marcador de contenido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eaLnBrk="1" hangingPunct="1"/>
            <a:r>
              <a:rPr lang="es-VE" sz="4000" b="1" smtClean="0">
                <a:solidFill>
                  <a:schemeClr val="tx1"/>
                </a:solidFill>
              </a:rPr>
              <a:t>Como presidente de la conferencia episcopal argentina, respetaba la opinión colectiva, aunque no coincidiese con la suya. </a:t>
            </a:r>
          </a:p>
          <a:p>
            <a:pPr eaLnBrk="1" hangingPunct="1"/>
            <a:r>
              <a:rPr lang="es-VE" sz="4000" b="1" smtClean="0">
                <a:solidFill>
                  <a:schemeClr val="tx1"/>
                </a:solidFill>
              </a:rPr>
              <a:t>Para la reforma de la Curia se apoyará en el trabajo del grupo de ocho cardenales, de los cinco continentes y en el Sínodo de Obispos.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smtClean="0">
                <a:solidFill>
                  <a:schemeClr val="tx1"/>
                </a:solidFill>
              </a:rPr>
              <a:t>7-ORACION</a:t>
            </a:r>
            <a:endParaRPr lang="es-VE" b="1" smtClean="0">
              <a:solidFill>
                <a:schemeClr val="tx1"/>
              </a:solidFill>
            </a:endParaRPr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484313"/>
            <a:ext cx="8208962" cy="482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8313" y="404813"/>
            <a:ext cx="8229600" cy="6048375"/>
          </a:xfrm>
        </p:spPr>
        <p:txBody>
          <a:bodyPr rtlCol="0"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800" b="1" dirty="0" smtClean="0">
                <a:solidFill>
                  <a:schemeClr val="tx1"/>
                </a:solidFill>
              </a:rPr>
              <a:t>Se levanta a las cinco de la mañana, y hace una hora de oración.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800" b="1" dirty="0" smtClean="0">
                <a:solidFill>
                  <a:schemeClr val="tx1"/>
                </a:solidFill>
              </a:rPr>
              <a:t>Después, prepara su homilía y sigue rezando, hasta la misa de las siete.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800" b="1" dirty="0" smtClean="0">
                <a:solidFill>
                  <a:schemeClr val="tx1"/>
                </a:solidFill>
              </a:rPr>
              <a:t>Acude muchas veces al sagrario. </a:t>
            </a:r>
            <a:endParaRPr lang="es-VE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2 Marcador de contenido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6453187"/>
          </a:xfrm>
        </p:spPr>
        <p:txBody>
          <a:bodyPr/>
          <a:lstStyle/>
          <a:p>
            <a:pPr eaLnBrk="1" hangingPunct="1"/>
            <a:r>
              <a:rPr lang="es-VE" sz="4000" b="1" smtClean="0">
                <a:solidFill>
                  <a:schemeClr val="tx1"/>
                </a:solidFill>
              </a:rPr>
              <a:t>A última hora de la tarde reza otra hora delante del Señor.</a:t>
            </a:r>
          </a:p>
          <a:p>
            <a:pPr eaLnBrk="1" hangingPunct="1"/>
            <a:r>
              <a:rPr lang="es-VE" sz="4000" b="1" smtClean="0">
                <a:solidFill>
                  <a:schemeClr val="tx1"/>
                </a:solidFill>
              </a:rPr>
              <a:t>«A veces me adormilo un poco, por el cansancio. </a:t>
            </a:r>
          </a:p>
          <a:p>
            <a:pPr eaLnBrk="1" hangingPunct="1"/>
            <a:r>
              <a:rPr lang="es-VE" sz="4000" b="1" smtClean="0">
                <a:solidFill>
                  <a:schemeClr val="tx1"/>
                </a:solidFill>
              </a:rPr>
              <a:t>Pero Él me comprende; me consuela pensar que Él me mira. </a:t>
            </a:r>
          </a:p>
          <a:p>
            <a:pPr eaLnBrk="1" hangingPunct="1"/>
            <a:r>
              <a:rPr lang="es-VE" sz="4000" b="1" smtClean="0">
                <a:solidFill>
                  <a:schemeClr val="tx1"/>
                </a:solidFill>
              </a:rPr>
              <a:t>A veces pensamos que debemos pedir, hablar, hablar, hablar…. </a:t>
            </a:r>
          </a:p>
          <a:p>
            <a:pPr eaLnBrk="1" hangingPunct="1"/>
            <a:r>
              <a:rPr lang="es-VE" sz="4000" b="1" smtClean="0">
                <a:solidFill>
                  <a:schemeClr val="tx1"/>
                </a:solidFill>
              </a:rPr>
              <a:t>¡No! Déjate guiar por el Señor».</a:t>
            </a:r>
          </a:p>
          <a:p>
            <a:pPr eaLnBrk="1" hangingPunct="1"/>
            <a:endParaRPr lang="es-VE" sz="4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smtClean="0">
                <a:solidFill>
                  <a:schemeClr val="tx1"/>
                </a:solidFill>
              </a:rPr>
              <a:t>8- PROFUNDIDAD</a:t>
            </a:r>
            <a:endParaRPr lang="es-VE" b="1" smtClean="0">
              <a:solidFill>
                <a:schemeClr val="tx1"/>
              </a:solidFill>
            </a:endParaRPr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341438"/>
            <a:ext cx="8467725" cy="496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8313" y="476250"/>
            <a:ext cx="8424862" cy="5976938"/>
          </a:xfrm>
        </p:spPr>
        <p:txBody>
          <a:bodyPr rtlCol="0">
            <a:normAutofit fontScale="925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El joven perito químico, Jorge </a:t>
            </a:r>
            <a:r>
              <a:rPr lang="es-VE" sz="4400" b="1" dirty="0" err="1" smtClean="0">
                <a:solidFill>
                  <a:schemeClr val="tx1"/>
                </a:solidFill>
              </a:rPr>
              <a:t>Bergoglio</a:t>
            </a:r>
            <a:r>
              <a:rPr lang="es-VE" sz="4400" b="1" dirty="0" smtClean="0">
                <a:solidFill>
                  <a:schemeClr val="tx1"/>
                </a:solidFill>
              </a:rPr>
              <a:t>, trabajó en un laboratorio de análisis de alimentos.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Allí aprendió a realizar, con exactitud, mediciones y cálculos.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Se formó en el noviciado de la Compañía de Jesús, cuando todavía se impartían clases en latín</a:t>
            </a:r>
            <a:r>
              <a:rPr lang="es-VE" b="1" dirty="0" smtClean="0">
                <a:solidFill>
                  <a:schemeClr val="tx1"/>
                </a:solidFill>
              </a:rPr>
              <a:t>. </a:t>
            </a:r>
            <a:endParaRPr lang="es-VE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 rtlCol="0"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Es licenciado en Filosofía y en Teología.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Fue un gran profesor de filosofía y literatura.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Predica y escribe con gran lucidez, vigor y belleza literaria.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Es un intelectual que, deliberadamente, omite los razonamientos complicados y presenta las conclusiones con palabras sencillas. </a:t>
            </a:r>
            <a:endParaRPr lang="es-VE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smtClean="0">
                <a:solidFill>
                  <a:schemeClr val="tx1"/>
                </a:solidFill>
              </a:rPr>
              <a:t>9- MISION</a:t>
            </a:r>
            <a:endParaRPr lang="es-VE" b="1" smtClean="0">
              <a:solidFill>
                <a:schemeClr val="tx1"/>
              </a:solidFill>
            </a:endParaRPr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4488" y="1412875"/>
            <a:ext cx="8404225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2 Marcador de contenido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6597650"/>
          </a:xfrm>
        </p:spPr>
        <p:txBody>
          <a:bodyPr/>
          <a:lstStyle/>
          <a:p>
            <a:pPr eaLnBrk="1" hangingPunct="1"/>
            <a:r>
              <a:rPr lang="es-VE" sz="4400" b="1" smtClean="0">
                <a:solidFill>
                  <a:schemeClr val="tx1"/>
                </a:solidFill>
              </a:rPr>
              <a:t>En la intervención que impresionó a los cardenales antes del Cónclave, Jorge Mario Bergoglio dijo:</a:t>
            </a:r>
          </a:p>
          <a:p>
            <a:pPr eaLnBrk="1" hangingPunct="1"/>
            <a:r>
              <a:rPr lang="es-VE" sz="4400" b="1" smtClean="0">
                <a:solidFill>
                  <a:schemeClr val="tx1"/>
                </a:solidFill>
              </a:rPr>
              <a:t>«La evangelización es la razón de ser de la Iglesia,</a:t>
            </a:r>
          </a:p>
          <a:p>
            <a:pPr eaLnBrk="1" hangingPunct="1"/>
            <a:r>
              <a:rPr lang="es-VE" sz="4400" b="1" smtClean="0">
                <a:solidFill>
                  <a:schemeClr val="tx1"/>
                </a:solidFill>
              </a:rPr>
              <a:t>Que está llamada a salir de sí misma e ir a las periferias geográficas y existenciales».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2 Marcador de contenido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/>
            <a:r>
              <a:rPr lang="es-VE" sz="4400" b="1" smtClean="0">
                <a:solidFill>
                  <a:schemeClr val="tx1"/>
                </a:solidFill>
              </a:rPr>
              <a:t>Les advirtió que «cuando la Iglesia no sale de sí misma para evangelizar,</a:t>
            </a:r>
          </a:p>
          <a:p>
            <a:pPr eaLnBrk="1" hangingPunct="1"/>
            <a:r>
              <a:rPr lang="es-VE" sz="4400" b="1" smtClean="0">
                <a:solidFill>
                  <a:schemeClr val="tx1"/>
                </a:solidFill>
              </a:rPr>
              <a:t> Se vuelve autorreferencial y se enferma y  cae en el narcisismo. </a:t>
            </a:r>
          </a:p>
          <a:p>
            <a:pPr eaLnBrk="1" hangingPunct="1"/>
            <a:r>
              <a:rPr lang="es-VE" sz="4400" b="1" smtClean="0">
                <a:solidFill>
                  <a:schemeClr val="tx1"/>
                </a:solidFill>
              </a:rPr>
              <a:t>Insiste cada día en que «hay que salir a los caminos, encontrar a la gente».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smtClean="0">
                <a:solidFill>
                  <a:schemeClr val="tx1"/>
                </a:solidFill>
              </a:rPr>
              <a:t>10- COHERENCIA</a:t>
            </a:r>
            <a:endParaRPr lang="es-VE" b="1" smtClean="0">
              <a:solidFill>
                <a:schemeClr val="tx1"/>
              </a:solidFill>
            </a:endParaRPr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4488" y="1268413"/>
            <a:ext cx="8548687" cy="524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 rtlCol="0"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Desde que era maestro de novicios, su «método» ha sido enseñar con el ejemplo.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Acompañaba a sus hermanos jesuitas más jóvenes, a alimentar a los cerdos, y cocinaba en la residencia, los domingos.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000" b="1" dirty="0" smtClean="0">
                <a:solidFill>
                  <a:schemeClr val="tx1"/>
                </a:solidFill>
              </a:rPr>
              <a:t>En 21 años de obispo visitaba a los sacerdotes en sus casas, les cuidaba cuando estaban enfermos. </a:t>
            </a:r>
            <a:endParaRPr lang="es-VE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 rtlCol="0"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Dedicaba mucho tiempo a catequesis, confesiones, confirmaciones y primeras comuniones, en las parroquias pobres.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No </a:t>
            </a:r>
            <a:r>
              <a:rPr lang="es-VE" sz="4400" b="1" smtClean="0">
                <a:solidFill>
                  <a:schemeClr val="tx1"/>
                </a:solidFill>
              </a:rPr>
              <a:t>pide nada, </a:t>
            </a:r>
            <a:r>
              <a:rPr lang="es-VE" sz="4400" b="1" dirty="0" smtClean="0">
                <a:solidFill>
                  <a:schemeClr val="tx1"/>
                </a:solidFill>
              </a:rPr>
              <a:t>que no haya hecho personalmente antes. 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s-VE" sz="4400" b="1" dirty="0" smtClean="0">
                <a:solidFill>
                  <a:schemeClr val="tx1"/>
                </a:solidFill>
              </a:rPr>
              <a:t>Por eso puede exigir. Y exigirá</a:t>
            </a:r>
            <a:r>
              <a:rPr lang="es-VE" b="1" dirty="0" smtClean="0">
                <a:solidFill>
                  <a:schemeClr val="tx1"/>
                </a:solidFill>
              </a:rPr>
              <a:t>.</a:t>
            </a:r>
            <a:endParaRPr lang="es-VE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os diez secretos del exito del Papa Francisco -Lucini (1)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Forma de onda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orma de onda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diez secretos del exito del Papa Francisco -Lucini (1)</Template>
  <TotalTime>1</TotalTime>
  <Words>1031</Words>
  <Application>Microsoft Office PowerPoint</Application>
  <PresentationFormat>Presentación en pantalla (4:3)</PresentationFormat>
  <Paragraphs>108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9" baseType="lpstr">
      <vt:lpstr>Arial</vt:lpstr>
      <vt:lpstr>Candara</vt:lpstr>
      <vt:lpstr>Symbol</vt:lpstr>
      <vt:lpstr>Calibri</vt:lpstr>
      <vt:lpstr>Aharoni</vt:lpstr>
      <vt:lpstr>Los diez secretos del exito del Papa Francisco -Lucini (1)</vt:lpstr>
      <vt:lpstr>Diseño predeterminado</vt:lpstr>
      <vt:lpstr>LOS DIEZ SECRETOS DEL ÉXITO DEL PAPA FRANCISCO</vt:lpstr>
      <vt:lpstr>1- SENCILLEZ</vt:lpstr>
      <vt:lpstr>Diapositiva 3</vt:lpstr>
      <vt:lpstr>Diapositiva 4</vt:lpstr>
      <vt:lpstr>2- AFECTO</vt:lpstr>
      <vt:lpstr>Diapositiva 6</vt:lpstr>
      <vt:lpstr>Diapositiva 7</vt:lpstr>
      <vt:lpstr>3- HUMILDAD</vt:lpstr>
      <vt:lpstr>Diapositiva 9</vt:lpstr>
      <vt:lpstr>Diapositiva 10</vt:lpstr>
      <vt:lpstr>4- FORTALEZA</vt:lpstr>
      <vt:lpstr>Diapositiva 12</vt:lpstr>
      <vt:lpstr>Diapositiva 13</vt:lpstr>
      <vt:lpstr>5- LIBERTAD</vt:lpstr>
      <vt:lpstr>Diapositiva 15</vt:lpstr>
      <vt:lpstr>Diapositiva 16</vt:lpstr>
      <vt:lpstr>6- COLEGIALIDAD</vt:lpstr>
      <vt:lpstr>Diapositiva 18</vt:lpstr>
      <vt:lpstr>Diapositiva 19</vt:lpstr>
      <vt:lpstr>7-ORACION</vt:lpstr>
      <vt:lpstr>Diapositiva 21</vt:lpstr>
      <vt:lpstr>Diapositiva 22</vt:lpstr>
      <vt:lpstr>8- PROFUNDIDAD</vt:lpstr>
      <vt:lpstr>Diapositiva 24</vt:lpstr>
      <vt:lpstr>Diapositiva 25</vt:lpstr>
      <vt:lpstr>9- MISION</vt:lpstr>
      <vt:lpstr>Diapositiva 27</vt:lpstr>
      <vt:lpstr>Diapositiva 28</vt:lpstr>
      <vt:lpstr>10- COHERENCIA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DIEZ SECRETOS DEL ÉXITO DEL PAPA FRANCISCO</dc:title>
  <dc:creator>JOSE LUIS</dc:creator>
  <cp:lastModifiedBy>JOSE LUIS</cp:lastModifiedBy>
  <cp:revision>1</cp:revision>
  <dcterms:created xsi:type="dcterms:W3CDTF">2014-03-07T18:14:56Z</dcterms:created>
  <dcterms:modified xsi:type="dcterms:W3CDTF">2014-03-07T18:16:44Z</dcterms:modified>
</cp:coreProperties>
</file>