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49" r:id="rId2"/>
  </p:sldMasterIdLst>
  <p:notesMasterIdLst>
    <p:notesMasterId r:id="rId34"/>
  </p:notesMasterIdLst>
  <p:sldIdLst>
    <p:sldId id="261" r:id="rId3"/>
    <p:sldId id="260" r:id="rId4"/>
    <p:sldId id="262" r:id="rId5"/>
    <p:sldId id="263" r:id="rId6"/>
    <p:sldId id="266" r:id="rId7"/>
    <p:sldId id="265" r:id="rId8"/>
    <p:sldId id="267" r:id="rId9"/>
    <p:sldId id="284" r:id="rId10"/>
    <p:sldId id="285" r:id="rId11"/>
    <p:sldId id="268" r:id="rId12"/>
    <p:sldId id="269" r:id="rId13"/>
    <p:sldId id="295" r:id="rId14"/>
    <p:sldId id="270" r:id="rId15"/>
    <p:sldId id="274" r:id="rId16"/>
    <p:sldId id="283" r:id="rId17"/>
    <p:sldId id="286" r:id="rId18"/>
    <p:sldId id="278" r:id="rId19"/>
    <p:sldId id="279" r:id="rId20"/>
    <p:sldId id="280" r:id="rId21"/>
    <p:sldId id="276" r:id="rId22"/>
    <p:sldId id="282" r:id="rId23"/>
    <p:sldId id="287" r:id="rId24"/>
    <p:sldId id="288" r:id="rId25"/>
    <p:sldId id="296" r:id="rId26"/>
    <p:sldId id="289" r:id="rId27"/>
    <p:sldId id="290" r:id="rId28"/>
    <p:sldId id="291" r:id="rId29"/>
    <p:sldId id="292" r:id="rId30"/>
    <p:sldId id="293" r:id="rId31"/>
    <p:sldId id="294" r:id="rId32"/>
    <p:sldId id="297" r:id="rId33"/>
  </p:sldIdLst>
  <p:sldSz cx="9144000" cy="6858000" type="screen4x3"/>
  <p:notesSz cx="6858000" cy="9144000"/>
  <p:embeddedFontLst>
    <p:embeddedFont>
      <p:font typeface="Calibri" pitchFamily="34" charset="0"/>
      <p:regular r:id="rId35"/>
      <p:bold r:id="rId36"/>
      <p:italic r:id="rId37"/>
      <p:boldItalic r:id="rId38"/>
    </p:embeddedFont>
    <p:embeddedFont>
      <p:font typeface="Harlow Solid Italic" pitchFamily="82" charset="0"/>
      <p:italic r:id="rId39"/>
    </p:embeddedFont>
    <p:embeddedFont>
      <p:font typeface="Verdana" pitchFamily="34" charset="0"/>
      <p:regular r:id="rId40"/>
      <p:bold r:id="rId41"/>
      <p:italic r:id="rId42"/>
      <p:boldItalic r:id="rId43"/>
    </p:embeddedFont>
    <p:embeddedFont>
      <p:font typeface="Aharoni" charset="-79"/>
      <p:bold r:id="rId44"/>
    </p:embeddedFont>
    <p:embeddedFont>
      <p:font typeface="Bauhaus 93" pitchFamily="82" charset="0"/>
      <p:regular r:id="rId45"/>
    </p:embeddedFont>
    <p:embeddedFont>
      <p:font typeface="Edwardian Script ITC" pitchFamily="66" charset="0"/>
      <p:regular r:id="rId46"/>
    </p:embeddedFont>
    <p:embeddedFont>
      <p:font typeface="Brush Script MT" pitchFamily="66" charset="0"/>
      <p:italic r:id="rId47"/>
    </p:embeddedFont>
    <p:embeddedFont>
      <p:font typeface="Berlin Sans FB Demi" pitchFamily="34" charset="0"/>
      <p:bold r:id="rId48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REeNmvYgF9Ej5ss2TpP9A==" hashData="CZdNyXwIRzXoz2vATd52ked6Q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0000"/>
    <a:srgbClr val="000099"/>
    <a:srgbClr val="FF9900"/>
    <a:srgbClr val="000066"/>
    <a:srgbClr val="006600"/>
    <a:srgbClr val="990033"/>
    <a:srgbClr val="6699FF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2.fntdata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0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A72BE91-BB01-44C8-ABB7-318FF03C6857}" type="datetimeFigureOut">
              <a:rPr lang="es-ES"/>
              <a:pPr>
                <a:defRPr/>
              </a:pPr>
              <a:t>30/11/2013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9D6C608-B49A-4649-B4B2-7C36E8A60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50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5E8CD1-FB28-48E6-BBCD-C9C35ADDCE1C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2B7E2-8C58-47A6-975E-C1DD8BB0D409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72BBE-67A5-4D64-93EE-334398EB322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56DA1-632C-4CF8-A3A4-9AED394405D7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F0FEC-F853-47F6-A3F8-916C0327367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A9361-6E1D-4973-BC64-D0639E698C26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9F540-BB17-48CB-8F60-D95AE5FE10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E4063-4EE4-4DA5-9E95-278CE21351F1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9B4F6-E18E-49E5-A098-D2C5499729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5C53D-2DD0-4460-A21A-E1A637545B18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5ECE2-2A5A-4BCE-8B32-36A489120AE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EC7EF-109E-4926-B846-F9192EC16EC8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8795B-E500-46C5-8A79-3AA4341E6A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580B3-49C1-4AC8-9892-8B284FF4125A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91B91-4FBE-4801-97BF-C539D33FF3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FC3E6-0A7F-490C-842D-56A9A21C4FAA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C4216-0DF0-445C-82EA-3DBFF353EA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403D0-7093-47EA-AB87-2B985954B6DA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53FE4-8FF8-4A39-9C80-C7EE69FA803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29DC3-9802-4C67-A1FB-3EAD59A3EBC6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AA841-095F-457B-921A-5B05ED485B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A480B-0827-4C38-84AB-BDCB15F81F01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80CD3-F5B5-4D46-B155-2AB3C0C0E9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DB0A8-C45B-4A3A-8BDF-27D1B9509764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8F8FA-576D-4040-9F5F-2638A507A6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F52CA9-B7F0-488B-A63E-A6C803C5E284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84022-9D0E-4532-82D1-E83C0EA010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7B7423-39C5-4B2D-9B13-274CF943A6AF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001F0-E69D-4DE4-AB04-8F5A2D632C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C3EF0E-8530-4020-996F-5735397B02C5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E6342-8313-4CC2-91FB-2C9EDFE40A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E5279-A0F2-48FB-97C2-5F1BD0404FCB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2D24F-8EBB-4D51-9ADD-0600B5A210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A4AAF2-4B4A-4C4B-A3F6-02785D9D6519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C39B0-58C6-42FE-A3A7-3294119332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A03D09-89BE-48A6-9C37-C91F0FDFCC68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1D04F5-390C-48A9-BE9E-E1589644BE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32F561-171B-41A6-B79C-4F24D6AD3D99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E2AFC-4B9C-4760-8250-E2667E5345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A4C00D-24A9-414F-9F91-A1842D2D2FF0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7F34D-DDA8-43ED-9A76-4EED76A4E3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08E03A-BC9E-484D-9484-D3F9ED061F03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65D3E-CACC-4DE5-B616-9FCF1F6987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12D794-6B79-4694-8A14-6CEB8E37B51B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B2E4D-1944-4E78-BB7D-BCC198D924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4EE6FE-1CBD-452A-8BBF-5A1098068E4F}" type="datetimeFigureOut">
              <a:rPr lang="es-ES"/>
              <a:pPr>
                <a:defRPr/>
              </a:pPr>
              <a:t>30/11/2013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CE558B-451B-41F3-AF27-80735440A27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4CECEFB-C178-4B68-801C-D2A60A897669}" type="datetimeFigureOut">
              <a:rPr lang="es-ES_tradnl"/>
              <a:pPr/>
              <a:t>30/11/2013</a:t>
            </a:fld>
            <a:endParaRPr lang="es-ES_tradnl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9F19B40-65D7-4EB8-AB04-5F18950857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8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.jpeg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jug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123728" y="476672"/>
            <a:ext cx="4742216" cy="35730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escudo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7007032" y="1"/>
            <a:ext cx="2136968" cy="32129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11560" y="4437112"/>
            <a:ext cx="7704856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MARÍA,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en la vida y en el espíritu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de las Hijas de la Caridad</a:t>
            </a:r>
            <a:r>
              <a:rPr lang="es-ES" sz="4000" b="1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oper Black" pitchFamily="18" charset="0"/>
              </a:rPr>
              <a:t>.</a:t>
            </a:r>
            <a:endParaRPr lang="es-ES" sz="4000" b="1" dirty="0">
              <a:ln w="11430">
                <a:solidFill>
                  <a:srgbClr val="FFFF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Ave MAria - Guari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ielos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5148063" cy="45811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vinnie-206x30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51520" y="-459432"/>
            <a:ext cx="2952328" cy="42995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0163" y="3668836"/>
            <a:ext cx="4320480" cy="181588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Vicente de Paúl, sitúa a María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en relación con el Hijo de Dios.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Las perfecciones infinitas del Verbo, que Jesús ha insertado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en la humanidad, se refractan más accesibles, más humanizadas  todavía en la Virgen.</a:t>
            </a:r>
            <a:endParaRPr lang="es-ES" sz="1600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pic>
        <p:nvPicPr>
          <p:cNvPr id="8" name="7 Imagen" descr="_visd_0000JPG001NY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flipH="1">
            <a:off x="4716016" y="1412776"/>
            <a:ext cx="3429550" cy="35283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4370834" y="4820964"/>
            <a:ext cx="4464496" cy="181588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Ella entrega a través de su persona y de su vida a las Hijas de la Caridad preciosas indicaciones referentes a la mejor actitud que puedan tener para acoger a Jesús, para vivir en él y obrar por él y poder así realizar lo más perfectamente posible la voluntad de Dios.</a:t>
            </a:r>
            <a:endParaRPr lang="es-ES" sz="1600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riaMediadora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364088" y="764704"/>
            <a:ext cx="3572398" cy="53285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23528" y="5157192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De los textos de Vicente de Paúl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a las Hijas de la Caridad se deduce una mariología “ascendente”.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En ellos les propone a María como madre intercesora,</a:t>
            </a:r>
            <a:endParaRPr lang="es-ES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pic>
        <p:nvPicPr>
          <p:cNvPr id="8" name="7 Imagen" descr="ju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479704" y="908720"/>
            <a:ext cx="2664296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cercana,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familiar,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compañera de camino,</a:t>
            </a:r>
            <a:endParaRPr lang="es-ES" sz="28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pic>
        <p:nvPicPr>
          <p:cNvPr id="14" name="13 Imagen" descr="Imagen6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2568"/>
            <a:ext cx="9144000" cy="6855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14 Rectángulo"/>
          <p:cNvSpPr/>
          <p:nvPr/>
        </p:nvSpPr>
        <p:spPr>
          <a:xfrm>
            <a:off x="251520" y="4221088"/>
            <a:ext cx="8424936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peregrina en la fe,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maestra de vida espiritual,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y modelo perfecto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de lo que está llamada a ser una Hija de la Caridad</a:t>
            </a:r>
            <a:endParaRPr lang="es-ES" sz="24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0"/>
                            </p:stCondLst>
                            <p:childTnLst>
                              <p:par>
                                <p:cTn id="2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1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100"/>
                            </p:stCondLst>
                            <p:childTnLst>
                              <p:par>
                                <p:cTn id="3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10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100"/>
                            </p:stCondLst>
                            <p:childTnLst>
                              <p:par>
                                <p:cTn id="4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1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100"/>
                            </p:stCondLst>
                            <p:childTnLst>
                              <p:par>
                                <p:cTn id="5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6100"/>
                            </p:stCondLst>
                            <p:childTnLst>
                              <p:par>
                                <p:cTn id="6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8100"/>
                            </p:stCondLst>
                            <p:childTnLst>
                              <p:par>
                                <p:cTn id="6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chemeClr val="accent6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31640" y="332656"/>
            <a:ext cx="643227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rgbClr val="FFFF00"/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oper Black" pitchFamily="18" charset="0"/>
              </a:rPr>
              <a:t>IMITAR A MARÍA</a:t>
            </a:r>
            <a:endParaRPr lang="es-ES" sz="5400" b="1" dirty="0">
              <a:ln w="11430">
                <a:solidFill>
                  <a:srgbClr val="FFFF00"/>
                </a:solidFill>
              </a:ln>
              <a:blipFill>
                <a:blip r:embed="rId2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42988" y="1196975"/>
            <a:ext cx="7632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A20000"/>
                </a:solidFill>
                <a:latin typeface="Harlow Solid Italic" pitchFamily="82" charset="0"/>
                <a:ea typeface="Verdana" pitchFamily="34" charset="0"/>
                <a:cs typeface="Aharoni" charset="-79"/>
              </a:rPr>
              <a:t>Tres características de María captan la atención  y orientan la reflexión,</a:t>
            </a:r>
          </a:p>
          <a:p>
            <a:r>
              <a:rPr lang="es-ES">
                <a:solidFill>
                  <a:srgbClr val="A20000"/>
                </a:solidFill>
                <a:latin typeface="Harlow Solid Italic" pitchFamily="82" charset="0"/>
                <a:ea typeface="Verdana" pitchFamily="34" charset="0"/>
                <a:cs typeface="Aharoni" charset="-79"/>
              </a:rPr>
              <a:t>la meditación y la imitación de Vicente de Paúl.</a:t>
            </a:r>
          </a:p>
          <a:p>
            <a:r>
              <a:rPr lang="es-ES">
                <a:solidFill>
                  <a:srgbClr val="A20000"/>
                </a:solidFill>
                <a:latin typeface="Harlow Solid Italic" pitchFamily="82" charset="0"/>
                <a:ea typeface="Verdana" pitchFamily="34" charset="0"/>
                <a:cs typeface="Aharoni" charset="-79"/>
              </a:rPr>
              <a:t>Ellas constituyen para él, como para las Hijas de la Caridad, las fuentes de la auténtica devoción mariana, al mismo tiempo que vivifican su espíritu:</a:t>
            </a:r>
          </a:p>
        </p:txBody>
      </p:sp>
      <p:pic>
        <p:nvPicPr>
          <p:cNvPr id="4" name="3 Imagen" descr="inmaculada_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7544" y="2492896"/>
            <a:ext cx="2701165" cy="40517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i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508104" y="2708920"/>
            <a:ext cx="3635896" cy="31683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nnun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275856" y="2852936"/>
            <a:ext cx="2612430" cy="3735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251520" y="5877272"/>
            <a:ext cx="345638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A2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La Inmaculada Concepción,</a:t>
            </a:r>
            <a:endParaRPr lang="es-ES" dirty="0">
              <a:ln>
                <a:solidFill>
                  <a:srgbClr val="A2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491880" y="2924944"/>
            <a:ext cx="252028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la Anunciación,</a:t>
            </a:r>
            <a:endParaRPr lang="es-ES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444208" y="5805264"/>
            <a:ext cx="194421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la Visitación.</a:t>
            </a:r>
            <a:endParaRPr lang="es-ES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n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nmaculada_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627784" y="188640"/>
            <a:ext cx="3672408" cy="53285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83568" y="4941168"/>
            <a:ext cx="7845032" cy="70788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isometricOffAxis1Righ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143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Cooper Black" pitchFamily="18" charset="0"/>
              </a:rPr>
              <a:t>LA INMACULADA CONCEPCIÓN</a:t>
            </a:r>
            <a:endParaRPr lang="es-ES" sz="4000" b="1" dirty="0">
              <a:ln w="1143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23528" y="4437112"/>
            <a:ext cx="619268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En el privilegio de la Inmaculada Concepción,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Vicente de paúl descubre un ejemplo excepcional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que manifiesta claramente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lo que Dios pide de “vacío” y de “pureza” , de humildad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y de transparencia, de abertura y don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para que una criatura pueda acogerle y unirse a él.</a:t>
            </a:r>
            <a:endParaRPr lang="es-ES" b="1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5" name="4 Imagen" descr="inmaculada_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76056" y="980728"/>
            <a:ext cx="2016224" cy="29255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vinnie-206x30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79512" y="-531440"/>
            <a:ext cx="2771800" cy="40366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vv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flipH="1">
            <a:off x="6192267" y="2806381"/>
            <a:ext cx="2951733" cy="405161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ustria,%20Innsbruck,%20Vincent%20hea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691616" y="-171400"/>
            <a:ext cx="2452384" cy="3456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virgen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3789040"/>
            <a:ext cx="3312368" cy="24567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8 CuadroTexto"/>
          <p:cNvSpPr txBox="1"/>
          <p:nvPr/>
        </p:nvSpPr>
        <p:spPr>
          <a:xfrm rot="20932780">
            <a:off x="2395342" y="4755837"/>
            <a:ext cx="640871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Cooper Black" pitchFamily="18" charset="0"/>
                <a:ea typeface="Verdana" pitchFamily="34" charset="0"/>
                <a:cs typeface="Verdana" pitchFamily="34" charset="0"/>
              </a:rPr>
              <a:t>De la lectura que Vicente de Paúl hace del privilegio de la Inmaculada Concepción se deduce que Dios vacía a María de si misma para que todo lo que haya en ella no sea nada de sí misma sino de Dios:</a:t>
            </a:r>
            <a:endParaRPr lang="es-ES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ooper Black" pitchFamily="18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10 Imagen" descr="inmaculada_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339752" y="980728"/>
            <a:ext cx="2835558" cy="411433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ves-pure-light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00893" y="0"/>
            <a:ext cx="4235523" cy="65973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68313" y="549275"/>
            <a:ext cx="381635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“Previó (Dios),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pues,que,como era menester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que su Hijo tomara carne humana de una mujer,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era conveniente que la tomase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de una mujer digna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 de recibirle,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una mujer que estuviera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llena de gracia, vacía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 de pecado, enriquecida de piedad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y alejada de todo afecto desordenado.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No encontró a ninguna tan digna de esta gran obra 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como la  purísima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e inmaculada Virgen María.”  </a:t>
            </a:r>
          </a:p>
          <a:p>
            <a:pPr algn="ctr"/>
            <a:r>
              <a:rPr lang="es-ES" sz="2000">
                <a:solidFill>
                  <a:srgbClr val="000066"/>
                </a:solidFill>
                <a:latin typeface="Bauhaus 93" pitchFamily="82" charset="0"/>
              </a:rPr>
              <a:t>SV XIII,35; ES X, 43.</a:t>
            </a:r>
          </a:p>
        </p:txBody>
      </p:sp>
      <p:pic>
        <p:nvPicPr>
          <p:cNvPr id="4" name="3 Imagen" descr="JNY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51520" y="0"/>
            <a:ext cx="4268962" cy="659735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51520" y="0"/>
            <a:ext cx="4571901" cy="65973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716463" y="3716338"/>
            <a:ext cx="42481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Y Vicente de Paúl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pasa a hablar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de las disposiciones 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que permiten acoger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y  recibir a Dios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en la Eucaristía: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la humildad y la pureza,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Bauhaus 93" pitchFamily="82" charset="0"/>
              </a:rPr>
              <a:t>el “vacío” y el don de nosotros mismos:</a:t>
            </a:r>
          </a:p>
        </p:txBody>
      </p:sp>
      <p:pic>
        <p:nvPicPr>
          <p:cNvPr id="7" name="6 Imagen" descr="lop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699775">
            <a:off x="4916342" y="372309"/>
            <a:ext cx="3977585" cy="288032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19672" y="332656"/>
            <a:ext cx="7344816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“Si la previsión eterna puso ya entonces sus ojos tan lejos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para descubrir esta morada para su Hijo y, después de descubrirla,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la adornó de todas las gracias que pueden embellecer a una criatura,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como él mismo lo declaró por boca del ángel que le envió como embajador, ¡con cuánta mayor razón hemos de prever nosotros el día y la disposición requerida para recibirle! ¡Cómo hemos de adornar cuidadosamente nuestra alma de las virtudes requeridas por este tan alto misterio que podemos adquirir por la devoción!” . </a:t>
            </a:r>
            <a:r>
              <a:rPr lang="es-ES" sz="12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(SV XIII,37; cf. ES X,44)</a:t>
            </a:r>
            <a:endParaRPr lang="es-ES" sz="1200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Adobe Caslon Pro Bold" pitchFamily="18" charset="0"/>
            </a:endParaRPr>
          </a:p>
        </p:txBody>
      </p:sp>
      <p:pic>
        <p:nvPicPr>
          <p:cNvPr id="6" name="5 Imagen" descr="lopm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324544" y="0"/>
            <a:ext cx="2592288" cy="388305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59024" y="5157192"/>
            <a:ext cx="878497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En esta misma línea de pensamiento se expresa cuando, hablando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a las Hijas de la Caridad de la necesidad de ser dóciles a las inspiraciones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del Espíritu Santo, les declara que la Humildad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es la característica fundamental para acoger a Dios y unirse con él:</a:t>
            </a:r>
            <a:endParaRPr lang="es-ES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Adobe Caslon Pro Bold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11960" y="4437112"/>
            <a:ext cx="4572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“Recurrid a la Santísima Virgen,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pidiéndole que os obtenga de su Hijo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la gracia de participar de su Humildad,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que le hizo llamarse la Sierva del Señor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cuando fue elegida para ser madre suya.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¿Por qué fijó Dios su mirada en la Virgen?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Ella misma lo dice: “Por mi humildad”</a:t>
            </a:r>
            <a:r>
              <a:rPr lang="es-ES" sz="1200" dirty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.(SV X,538; CE 2065)</a:t>
            </a:r>
            <a:endParaRPr lang="es-ES" sz="1200" dirty="0">
              <a:ln>
                <a:solidFill>
                  <a:srgbClr val="FF9900"/>
                </a:solidFill>
              </a:ln>
              <a:solidFill>
                <a:srgbClr val="FFFF00"/>
              </a:solidFill>
              <a:latin typeface="Adobe Caslon Pro Bold" pitchFamily="18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ijasCaridad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180528" y="-171400"/>
            <a:ext cx="3059832" cy="40797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yg5r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324544" y="3212976"/>
            <a:ext cx="5400600" cy="393305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x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907704" y="-171400"/>
            <a:ext cx="4678490" cy="327503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01-Hijas-Caridad-4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724128" y="-171400"/>
            <a:ext cx="3672408" cy="43597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13 Imagen" descr="PC033978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059832" y="692696"/>
            <a:ext cx="2971168" cy="40324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456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1403648" y="2276872"/>
            <a:ext cx="2904323" cy="21782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17 Imagen" descr="PICT0065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995936" y="2906942"/>
            <a:ext cx="5724128" cy="41850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9" name="18 Rectángulo"/>
          <p:cNvSpPr/>
          <p:nvPr/>
        </p:nvSpPr>
        <p:spPr>
          <a:xfrm>
            <a:off x="0" y="5445224"/>
            <a:ext cx="9144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A  imitación de María, inmaculada desde su concepción, las Hijas de la Caridad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se vacían de si mismas, por la humildad, para revestirse del espíritu de Cristo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y dar  lugar en ellas a Dios. Y lo hacen así para responder al plan que Dios tiene sobre ellas y sobre el mundo, para vivir en él y obrar con él y por él, como hizo María, la madre de Jesús.</a:t>
            </a:r>
            <a:endParaRPr lang="es-ES" dirty="0">
              <a:ln>
                <a:solidFill>
                  <a:srgbClr val="FFC000"/>
                </a:solidFill>
              </a:ln>
              <a:latin typeface="+mn-lt"/>
            </a:endParaRPr>
          </a:p>
        </p:txBody>
      </p:sp>
      <p:pic>
        <p:nvPicPr>
          <p:cNvPr id="20" name="19 Imagen" descr="comunidad-1345920712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4860032" y="2204864"/>
            <a:ext cx="2376264" cy="243504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nnu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3317776" cy="41788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a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-396552" y="3213230"/>
            <a:ext cx="3203848" cy="36447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flipH="1">
            <a:off x="2411760" y="260648"/>
            <a:ext cx="3203848" cy="36447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 rot="20921014">
            <a:off x="1998022" y="4059024"/>
            <a:ext cx="6503704" cy="830997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11430">
                  <a:solidFill>
                    <a:srgbClr val="FFC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Cooper Std Black" pitchFamily="18" charset="0"/>
              </a:rPr>
              <a:t>LA ANUNCIACIÓN</a:t>
            </a:r>
            <a:endParaRPr lang="es-ES" sz="4800" b="1" dirty="0">
              <a:ln w="11430">
                <a:solidFill>
                  <a:srgbClr val="FFC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Cooper Std Black" pitchFamily="18" charset="0"/>
            </a:endParaRPr>
          </a:p>
        </p:txBody>
      </p:sp>
      <p:pic>
        <p:nvPicPr>
          <p:cNvPr id="8" name="7 Imagen" descr="lio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260350"/>
            <a:ext cx="86741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nnu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20930839">
            <a:off x="183809" y="-122436"/>
            <a:ext cx="3238905" cy="40834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635896" y="476672"/>
            <a:ext cx="4392488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Esta prerrogativa ilumina otro aspecto de la experiencia de fe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dobe Caslon Pro Bold" pitchFamily="18" charset="0"/>
              </a:rPr>
              <a:t>de Vicente de Paúl y de la experiencia espiritual de las Hijas de la Caridad:</a:t>
            </a:r>
            <a:endParaRPr lang="es-ES" sz="2000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Adobe Caslon Pro Bold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499992" y="5301208"/>
            <a:ext cx="424847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+mn-lt"/>
              </a:rPr>
              <a:t>Y EL OFRECIMIENTO A DIOS,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+mn-lt"/>
              </a:rPr>
              <a:t>EL DON A DIOS</a:t>
            </a: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+mn-lt"/>
              </a:rPr>
              <a:t>.</a:t>
            </a:r>
            <a:endParaRPr lang="es-ES" sz="2000" dirty="0">
              <a:ln>
                <a:solidFill>
                  <a:srgbClr val="FFC000"/>
                </a:solidFill>
              </a:ln>
              <a:solidFill>
                <a:srgbClr val="C00000"/>
              </a:solidFill>
              <a:effectLst>
                <a:reflection blurRad="6350" stA="50000" endA="300" endPos="50000" dist="29997" dir="5400000" sy="-100000" algn="bl" rotWithShape="0"/>
              </a:effectLst>
              <a:latin typeface="+mn-lt"/>
            </a:endParaRPr>
          </a:p>
        </p:txBody>
      </p:sp>
      <p:pic>
        <p:nvPicPr>
          <p:cNvPr id="9" name="8 Imagen" descr="mansEspiga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7544" y="4293096"/>
            <a:ext cx="4392488" cy="28959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 rot="21202481">
            <a:off x="1976096" y="3503328"/>
            <a:ext cx="3308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Adobe Caslon Pro Bold" pitchFamily="18" charset="0"/>
              </a:rPr>
              <a:t>LA  ACOGIDA DE LA PALABRA</a:t>
            </a:r>
            <a:endParaRPr lang="es-ES" sz="160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>
                <a:reflection blurRad="6350" stA="55000" endA="50" endPos="85000" dist="60007" dir="5400000" sy="-100000" algn="bl" rotWithShape="0"/>
              </a:effectLst>
              <a:latin typeface="Adobe Caslon Pro Bold" pitchFamily="18" charset="0"/>
            </a:endParaRPr>
          </a:p>
        </p:txBody>
      </p:sp>
      <p:pic>
        <p:nvPicPr>
          <p:cNvPr id="12" name="11 Imagen" descr="Imagen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147668" y="2276872"/>
            <a:ext cx="3996332" cy="2666991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50825" y="692150"/>
            <a:ext cx="4572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La vida como ofrenda es la entrega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del ser  vivo y activo del hombre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 a Dios(Rom.12,1). Por esta entrega 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de si mismo a Dios, el hombre entra en el plan de Dios. Un plan de salvación que engloba toda la creación y en el cual cada uno participa personalmente.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059113" y="5589588"/>
            <a:ext cx="565308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Esta donación supone un reconocimiento de Dios,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o lo que es lo mismo, el conocimiento de Dios,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Harlow Solid Italic" pitchFamily="82" charset="0"/>
              </a:rPr>
              <a:t> de los demás  y de uno mismo.</a:t>
            </a:r>
          </a:p>
        </p:txBody>
      </p:sp>
      <p:pic>
        <p:nvPicPr>
          <p:cNvPr id="8" name="7 Imagen" descr="Imagenu7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20875135">
            <a:off x="264520" y="3158968"/>
            <a:ext cx="3923928" cy="294294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pergam0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139952" y="0"/>
            <a:ext cx="532859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572000" y="1341438"/>
            <a:ext cx="4572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Caslon Pro Bold" pitchFamily="18" charset="0"/>
              </a:rPr>
              <a:t>La experiencia de Vicente de Paúl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Caslon Pro Bold" pitchFamily="18" charset="0"/>
              </a:rPr>
              <a:t>camina por ese sendero:</a:t>
            </a:r>
            <a:endParaRPr lang="es-ES" sz="1600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Caslon Pro Bold" pitchFamily="18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5292725" y="2060575"/>
            <a:ext cx="3167063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El ofrecimiento de María a Dios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en la Anunciación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se encuentra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en el mismo movimiento 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de la entrega de Cristo al Padre.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Ambas donaciones revelan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que la vida adquiere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 su verdadero sentido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cuando se vive como don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y se entrega para vivir al servicio del plan salvador de Dios.</a:t>
            </a:r>
          </a:p>
        </p:txBody>
      </p:sp>
      <p:pic>
        <p:nvPicPr>
          <p:cNvPr id="13" name="12 Imagen" descr="yfx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372200" y="4653136"/>
            <a:ext cx="3614072" cy="24928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13 Imagen" descr="Imagengy1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4868863"/>
            <a:ext cx="1190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Imagen4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324544" y="-315416"/>
            <a:ext cx="9828584" cy="741611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011863" y="2060575"/>
            <a:ext cx="2808287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Las Hijas de la Caridad miran a María,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en su prerrogativa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de la anunciación,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para hacer, como ella,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de su vida un don a Dios 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y de este don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un compromiso de vida</a:t>
            </a:r>
          </a:p>
          <a:p>
            <a:r>
              <a:rPr lang="es-ES" sz="2000">
                <a:solidFill>
                  <a:srgbClr val="A20000"/>
                </a:solidFill>
                <a:latin typeface="Harlow Solid Italic" pitchFamily="82" charset="0"/>
                <a:cs typeface="Aharoni" charset="-79"/>
              </a:rPr>
              <a:t>en favor de los hombres.</a:t>
            </a:r>
          </a:p>
        </p:txBody>
      </p:sp>
      <p:pic>
        <p:nvPicPr>
          <p:cNvPr id="6" name="5 Imagen" descr="Imagengy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084763"/>
            <a:ext cx="1190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i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1560" y="2420888"/>
            <a:ext cx="4896544" cy="44371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979712" y="1196752"/>
            <a:ext cx="6965381" cy="923330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perspectiveContrastingRightFacing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rgbClr val="FFC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ooper Black" pitchFamily="18" charset="0"/>
              </a:rPr>
              <a:t>LA VISITACIÓN</a:t>
            </a:r>
            <a:endParaRPr lang="es-ES" sz="5400" b="1" dirty="0">
              <a:ln w="11430">
                <a:solidFill>
                  <a:srgbClr val="FFC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Cooper Black" pitchFamily="18" charset="0"/>
            </a:endParaRPr>
          </a:p>
        </p:txBody>
      </p:sp>
      <p:pic>
        <p:nvPicPr>
          <p:cNvPr id="5" name="4 Imagen" descr="aq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601075" cy="645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q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04813"/>
            <a:ext cx="8064500" cy="605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175448" y="404664"/>
            <a:ext cx="4968552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Esta característica de María, atrae la atención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 y orienta el caminar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de Vicente de Paúl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y de las Hijas de la Caridad.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Descubren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 el sentido de la acción de Dios en el hombre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y del hombre en Dios: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El don a Dios en el servicio a los pobres.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Harlow Solid Italic" pitchFamily="82" charset="0"/>
            </a:endParaRPr>
          </a:p>
        </p:txBody>
      </p:sp>
      <p:pic>
        <p:nvPicPr>
          <p:cNvPr id="5" name="4 Imagen" descr="dfsae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21253782">
            <a:off x="161624" y="186688"/>
            <a:ext cx="3885603" cy="34109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qwe.bmp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95936" y="3645024"/>
            <a:ext cx="5148064" cy="32129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gvf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21129527">
            <a:off x="803629" y="3835147"/>
            <a:ext cx="2994185" cy="302086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0px-PrimerasHijas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2420889"/>
            <a:ext cx="3241376" cy="44371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2591272" y="4797152"/>
            <a:ext cx="655272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San Francisco de Sales había deseado que las Hijas de la Visitación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o de Santa María visitaran a los pobres en su domicilio.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El arzobispo de Lyon, Dionisio de Marquement, le obligó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a enclaustrarlas. De ahí la constatación de Vicente de Paúl,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el 8 de Agosto de 1655:  “Dios ha permitido que unas pobres muchachas hayan ocupado el lugar de esas damas”.</a:t>
            </a:r>
            <a:endParaRPr lang="es-ES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Harlow Solid Italic" pitchFamily="82" charset="0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_imageCABIE0C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203848" y="2420888"/>
            <a:ext cx="1661528" cy="2304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3 Imagen" descr="_imageCAG6RD4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092280" y="3861048"/>
            <a:ext cx="1879461" cy="28191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4 Imagen" descr="_imageCAU45P3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5536" y="4052023"/>
            <a:ext cx="1728192" cy="25901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_imageCAUEJQJI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627784" y="188640"/>
            <a:ext cx="3240359" cy="21602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6 Imagen" descr="_imfage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508104" y="1988840"/>
            <a:ext cx="1728192" cy="2596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7 Imagen" descr="6yhn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0" y="476672"/>
            <a:ext cx="2483768" cy="34315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8 Imagen" descr="200px-PrimerasHijas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043956" y="188640"/>
            <a:ext cx="1865988" cy="2808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>
            <a:off x="1763713" y="4549775"/>
            <a:ext cx="5616575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Esta nueva  forma de ejercer el servicio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en la Iglesia  y en la sociedad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 una de las expresiones medulares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de las Hijas de la Caridad.</a:t>
            </a:r>
            <a:endParaRPr lang="es-ES" sz="3600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7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O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1" y="0"/>
            <a:ext cx="2747779" cy="38610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68313" y="4076700"/>
            <a:ext cx="662463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Edwardian Script ITC" pitchFamily="66" charset="0"/>
              </a:rPr>
              <a:t>El sentido de la acción de Dios en el hombre se descubre,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Edwardian Script ITC" pitchFamily="66" charset="0"/>
              </a:rPr>
              <a:t>en consecuencia, en la Encarnación: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Edwardian Script ITC" pitchFamily="66" charset="0"/>
              </a:rPr>
              <a:t>esa visita de Dios  en Cristo. Pero, igualmente,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Edwardian Script ITC" pitchFamily="66" charset="0"/>
              </a:rPr>
              <a:t>la acción del hombre en Dios 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Edwardian Script ITC" pitchFamily="66" charset="0"/>
              </a:rPr>
              <a:t>adquiere  su verdadera significación en esa misma visita.</a:t>
            </a:r>
          </a:p>
        </p:txBody>
      </p:sp>
      <p:pic>
        <p:nvPicPr>
          <p:cNvPr id="8" name="7 Imagen" descr="Imagen1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724128" y="0"/>
            <a:ext cx="3168352" cy="4582795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356100" y="1844675"/>
            <a:ext cx="45720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FFFF00"/>
                </a:solidFill>
                <a:latin typeface="Harlow Solid Italic" pitchFamily="82" charset="0"/>
              </a:rPr>
              <a:t>Por eso es necesario 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Harlow Solid Italic" pitchFamily="82" charset="0"/>
              </a:rPr>
              <a:t>que las Hijas de la Caridad se den a Dios 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Harlow Solid Italic" pitchFamily="82" charset="0"/>
              </a:rPr>
              <a:t>hasta consumirse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Harlow Solid Italic" pitchFamily="82" charset="0"/>
              </a:rPr>
              <a:t>en la visita a los necesitados, en la encarnación, en el compromiso a favor de los pobres.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i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131840" y="1052736"/>
            <a:ext cx="3679667" cy="28456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CuadroTexto"/>
          <p:cNvSpPr txBox="1"/>
          <p:nvPr/>
        </p:nvSpPr>
        <p:spPr>
          <a:xfrm>
            <a:off x="3275856" y="2996952"/>
            <a:ext cx="5616624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La visitación de María a su prima Isabel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adquiere su significación ,más profunda,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cuando se arraiga en la visita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que Dios le había hecho antes a ella en la anunciación</a:t>
            </a:r>
            <a:r>
              <a: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+mn-lt"/>
              </a:rPr>
              <a:t>.</a:t>
            </a:r>
            <a:endParaRPr lang="es-ES" sz="2000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4077072"/>
            <a:ext cx="5400600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Sólo en ese mismo arraigo se comprende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el que Vicente de Paúl recomiende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a las Hijas de la Caridad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que en sus “visitas a los pobres”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tengan muy en cuenta las disposiciones que tuvo María cuando fue a visitar a su prima Isabel: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Harlow Solid Italic" pitchFamily="82" charset="0"/>
              </a:rPr>
              <a:t>“Es menester hacer(estas visitas) con toda dulzura, con amor, con caridad.” </a:t>
            </a:r>
            <a:r>
              <a:rPr lang="es-ES" sz="1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+mn-lt"/>
              </a:rPr>
              <a:t>(SV IX,258 )</a:t>
            </a:r>
            <a:endParaRPr lang="es-ES" sz="1600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p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5536" y="0"/>
            <a:ext cx="4303266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2 Imagen" descr="_imaged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076056" y="188640"/>
            <a:ext cx="3471894" cy="26369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787900" y="2997200"/>
            <a:ext cx="4176713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C00000"/>
                </a:solidFill>
                <a:latin typeface="Harlow Solid Italic" pitchFamily="82" charset="0"/>
              </a:rPr>
              <a:t>Entrar en el dinamismo de la visitación </a:t>
            </a:r>
          </a:p>
          <a:p>
            <a:pPr algn="ctr"/>
            <a:r>
              <a:rPr lang="es-ES" sz="1600">
                <a:solidFill>
                  <a:srgbClr val="C00000"/>
                </a:solidFill>
                <a:latin typeface="Harlow Solid Italic" pitchFamily="82" charset="0"/>
              </a:rPr>
              <a:t>de María a su prima Isabel, constituye </a:t>
            </a:r>
          </a:p>
          <a:p>
            <a:pPr algn="ctr"/>
            <a:r>
              <a:rPr lang="es-ES" sz="1600">
                <a:solidFill>
                  <a:srgbClr val="C00000"/>
                </a:solidFill>
                <a:latin typeface="Harlow Solid Italic" pitchFamily="82" charset="0"/>
              </a:rPr>
              <a:t>para las Hijas de la Caridad una dimensión clave en su forma de vida evangélica centrada en el don de Dios en el servicio a los pobres.</a:t>
            </a:r>
          </a:p>
          <a:p>
            <a:pPr algn="ctr"/>
            <a:r>
              <a:rPr lang="es-ES" sz="1600">
                <a:solidFill>
                  <a:srgbClr val="C00000"/>
                </a:solidFill>
                <a:latin typeface="Harlow Solid Italic" pitchFamily="82" charset="0"/>
              </a:rPr>
              <a:t> A través de sus visitas al mundo de los empobrecidos y excluidos de la sociedad para comprometerse</a:t>
            </a:r>
          </a:p>
          <a:p>
            <a:pPr algn="ctr"/>
            <a:r>
              <a:rPr lang="es-ES" sz="1600">
                <a:solidFill>
                  <a:srgbClr val="C00000"/>
                </a:solidFill>
                <a:latin typeface="Harlow Solid Italic" pitchFamily="82" charset="0"/>
              </a:rPr>
              <a:t>en la defensa de sus derechos, ellas viven la acción de Dios en ellas y su acción en Dios a imitación de María en la visita que hizo a Isabel.</a:t>
            </a:r>
          </a:p>
        </p:txBody>
      </p:sp>
      <p:pic>
        <p:nvPicPr>
          <p:cNvPr id="5" name="4 Imagen" descr="8i6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51520" y="4463494"/>
            <a:ext cx="3096344" cy="23945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Imagengy1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6188" y="5876925"/>
            <a:ext cx="8636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nnie-206x3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9512" y="0"/>
            <a:ext cx="2225048" cy="32403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jnh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868144" y="980728"/>
            <a:ext cx="3508510" cy="5400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997200"/>
            <a:ext cx="6192838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La devoción mariana, que Vicente de Paúl transmite</a:t>
            </a:r>
          </a:p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a las Hijas de la Caridad, tiene su apoyo en las excelsas prerrogativas de María y en las virtudes</a:t>
            </a:r>
          </a:p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que la “sierva del Señor” practicó. Una devoción que tiene un fundamento sólido y adaptable al ritmo cambiante </a:t>
            </a:r>
          </a:p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de los tiempos y de la mentalidad de las personas.</a:t>
            </a:r>
          </a:p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Lo que su fundador pretende es hacer cobrar conciencia </a:t>
            </a:r>
          </a:p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a las hermanas de que la devoción mariana es un medio para ayudarles a vivir lo más cristológica y evangélicamente posible las exigencias de su vocación y de su misión</a:t>
            </a:r>
          </a:p>
          <a:p>
            <a:pPr algn="ctr"/>
            <a:r>
              <a:rPr lang="es-ES" sz="2000">
                <a:solidFill>
                  <a:srgbClr val="C00000"/>
                </a:solidFill>
                <a:latin typeface="Harlow Solid Italic" pitchFamily="82" charset="0"/>
              </a:rPr>
              <a:t>en la escuela de María.</a:t>
            </a:r>
          </a:p>
        </p:txBody>
      </p:sp>
      <p:sp>
        <p:nvSpPr>
          <p:cNvPr id="6" name="5 Rectángulo"/>
          <p:cNvSpPr/>
          <p:nvPr/>
        </p:nvSpPr>
        <p:spPr>
          <a:xfrm rot="20744117">
            <a:off x="2222379" y="878825"/>
            <a:ext cx="4665059" cy="70788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143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Cooper Std Black" pitchFamily="18" charset="0"/>
              </a:rPr>
              <a:t>ORAR A MARÍA</a:t>
            </a:r>
            <a:endParaRPr lang="es-ES" sz="4000" b="1" dirty="0">
              <a:ln w="1143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Cooper Std Black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cr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0"/>
            <a:ext cx="4417129" cy="684071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svpmk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580112" y="0"/>
            <a:ext cx="2220997" cy="302433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87900" y="2924175"/>
            <a:ext cx="4105275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Porque Vicente de Paúl 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ve en María a la Madre de Jesús,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la “llena de gracia", la sierva fiel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al plan salvador de Dios,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la mujer atenta a las necesidades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de los pobres, 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puede decir a las Hijas de la Caridad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que acudan a ella,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la “madre de misericordia",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para que les obtenga la gracia 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de vivir de la vida y del espíritu de Cristo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y así poder continuar su misión</a:t>
            </a:r>
          </a:p>
          <a:p>
            <a:pPr algn="ctr"/>
            <a:r>
              <a:rPr lang="es-ES" sz="1600">
                <a:solidFill>
                  <a:srgbClr val="A20000"/>
                </a:solidFill>
                <a:latin typeface="Harlow Solid Italic" pitchFamily="82" charset="0"/>
              </a:rPr>
              <a:t>amorosa en favor de los pobres.</a:t>
            </a:r>
          </a:p>
        </p:txBody>
      </p:sp>
      <p:pic>
        <p:nvPicPr>
          <p:cNvPr id="7" name="6 Imagen" descr="Imagengy1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021388"/>
            <a:ext cx="865187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88" y="0"/>
            <a:ext cx="91789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jug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051720" y="0"/>
            <a:ext cx="4742216" cy="35730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331640" y="3429000"/>
            <a:ext cx="6552728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MARÍA,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en la vida y en el espíritu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de las Hijas de la Caridad</a:t>
            </a:r>
            <a:r>
              <a:rPr lang="es-ES" sz="3200" b="1" dirty="0">
                <a:ln w="1143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oper Black" pitchFamily="18" charset="0"/>
              </a:rPr>
              <a:t>.</a:t>
            </a:r>
            <a:endParaRPr lang="es-ES" sz="3200" b="1" dirty="0">
              <a:ln w="11430">
                <a:solidFill>
                  <a:srgbClr val="FFFF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39750" y="5661025"/>
            <a:ext cx="324008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solidFill>
                  <a:srgbClr val="FFFF00"/>
                </a:solidFill>
                <a:latin typeface="Calibri" pitchFamily="34" charset="0"/>
              </a:rPr>
              <a:t>IMÁGENES DE INTERNET Y PERSONALES</a:t>
            </a:r>
          </a:p>
          <a:p>
            <a:endParaRPr lang="es-ES" sz="1100" b="1">
              <a:solidFill>
                <a:srgbClr val="FFFF00"/>
              </a:solidFill>
              <a:latin typeface="Calibri" pitchFamily="34" charset="0"/>
            </a:endParaRPr>
          </a:p>
          <a:p>
            <a:r>
              <a:rPr lang="es-ES" sz="1100" b="1">
                <a:solidFill>
                  <a:srgbClr val="FFFF00"/>
                </a:solidFill>
                <a:latin typeface="Calibri" pitchFamily="34" charset="0"/>
              </a:rPr>
              <a:t>MÚSICA: AVE MARÍA GUARINI - WAV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708400" y="5229225"/>
            <a:ext cx="4824413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solidFill>
                  <a:srgbClr val="FFFF00"/>
                </a:solidFill>
                <a:latin typeface="Calibri" pitchFamily="34" charset="0"/>
              </a:rPr>
              <a:t>TEXTO DEL LIBRO: </a:t>
            </a:r>
            <a:r>
              <a:rPr lang="es-ES" sz="1100" b="1" u="sng">
                <a:solidFill>
                  <a:srgbClr val="FFFF00"/>
                </a:solidFill>
                <a:latin typeface="Calibri" pitchFamily="34" charset="0"/>
              </a:rPr>
              <a:t>LA FE VERIFICADA EN EL AMOR</a:t>
            </a:r>
            <a:r>
              <a:rPr lang="es-ES" sz="1100" b="1">
                <a:solidFill>
                  <a:srgbClr val="FFFF00"/>
                </a:solidFill>
                <a:latin typeface="Calibri" pitchFamily="34" charset="0"/>
              </a:rPr>
              <a:t>  de  JOSE MARÍA IBAÑEZ C M</a:t>
            </a:r>
          </a:p>
          <a:p>
            <a:endParaRPr lang="es-ES" sz="1100" b="1">
              <a:solidFill>
                <a:srgbClr val="FFFF00"/>
              </a:solidFill>
              <a:latin typeface="Calibri" pitchFamily="34" charset="0"/>
            </a:endParaRPr>
          </a:p>
          <a:p>
            <a:r>
              <a:rPr lang="es-ES" sz="1100" b="1">
                <a:solidFill>
                  <a:srgbClr val="FFFF00"/>
                </a:solidFill>
                <a:latin typeface="Calibri" pitchFamily="34" charset="0"/>
              </a:rPr>
              <a:t>ADAPTACIÓN:  </a:t>
            </a:r>
            <a:r>
              <a:rPr lang="es-ES">
                <a:solidFill>
                  <a:srgbClr val="FFFF00"/>
                </a:solidFill>
                <a:latin typeface="Brush Script MT" pitchFamily="66" charset="0"/>
              </a:rPr>
              <a:t>Sor María Vicenta Díaz H C</a:t>
            </a:r>
          </a:p>
          <a:p>
            <a:endParaRPr lang="es-ES">
              <a:solidFill>
                <a:srgbClr val="FFFF00"/>
              </a:solidFill>
              <a:latin typeface="Brush Script MT" pitchFamily="66" charset="0"/>
            </a:endParaRPr>
          </a:p>
          <a:p>
            <a:r>
              <a:rPr lang="es-ES" sz="1100" b="1" u="sng">
                <a:solidFill>
                  <a:srgbClr val="FFFF00"/>
                </a:solidFill>
                <a:latin typeface="Calibri" pitchFamily="34" charset="0"/>
              </a:rPr>
              <a:t>GRACIAS POR RESPETARLO INTACTO</a:t>
            </a:r>
          </a:p>
        </p:txBody>
      </p:sp>
      <p:pic>
        <p:nvPicPr>
          <p:cNvPr id="8" name="7 Imagen" descr="Imagengy1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5732463"/>
            <a:ext cx="8636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0"/>
                            </p:stCondLst>
                            <p:childTnLst>
                              <p:par>
                                <p:cTn id="5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8000"/>
                            </p:stCondLst>
                            <p:childTnLst>
                              <p:par>
                                <p:cTn id="6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4711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711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47114" name="Group 10"/>
          <p:cNvGraphicFramePr>
            <a:graphicFrameLocks noGrp="1"/>
          </p:cNvGraphicFramePr>
          <p:nvPr/>
        </p:nvGraphicFramePr>
        <p:xfrm>
          <a:off x="5029200" y="3352800"/>
          <a:ext cx="3200400" cy="153193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713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713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47138" name="Group 34"/>
          <p:cNvGraphicFramePr>
            <a:graphicFrameLocks noGrp="1"/>
          </p:cNvGraphicFramePr>
          <p:nvPr/>
        </p:nvGraphicFramePr>
        <p:xfrm>
          <a:off x="914400" y="3352800"/>
          <a:ext cx="3200400" cy="1508125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716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716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MARIA</Template>
  <TotalTime>197</TotalTime>
  <Words>771</Words>
  <Application>Microsoft Office PowerPoint</Application>
  <PresentationFormat>Presentación en pantalla (4:3)</PresentationFormat>
  <Paragraphs>127</Paragraphs>
  <Slides>31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43" baseType="lpstr">
      <vt:lpstr>Calibri</vt:lpstr>
      <vt:lpstr>Arial</vt:lpstr>
      <vt:lpstr>Harlow Solid Italic</vt:lpstr>
      <vt:lpstr>Verdana</vt:lpstr>
      <vt:lpstr>Aharoni</vt:lpstr>
      <vt:lpstr>Bauhaus 93</vt:lpstr>
      <vt:lpstr>Adobe Caslon Pro Bold</vt:lpstr>
      <vt:lpstr>Edwardian Script ITC</vt:lpstr>
      <vt:lpstr>Brush Script MT</vt:lpstr>
      <vt:lpstr>Berlin Sans FB Demi</vt:lpstr>
      <vt:lpstr>MARIA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María en la vida y en el espíritu de las Hijas de la Caridad</dc:title>
  <dc:subject>Reflexión</dc:subject>
  <dc:creator>Sor Mª Vicenta Díaz H C</dc:creator>
  <cp:keywords>María</cp:keywords>
  <cp:lastModifiedBy>Usuario</cp:lastModifiedBy>
  <cp:revision>22</cp:revision>
  <dcterms:created xsi:type="dcterms:W3CDTF">2011-10-12T16:38:04Z</dcterms:created>
  <dcterms:modified xsi:type="dcterms:W3CDTF">2013-12-01T02:57:14Z</dcterms:modified>
  <cp:category>personal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