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Lst>
  <p:notesMasterIdLst>
    <p:notesMasterId r:id="rId26"/>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3" r:id="rId25"/>
  </p:sldIdLst>
  <p:sldSz cx="9144000" cy="6858000" type="screen4x3"/>
  <p:notesSz cx="6858000" cy="9144000"/>
  <p:defaultTextStyle>
    <a:defPPr>
      <a:defRPr lang="es-EC"/>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Vme3ZQtZUnIdli2OLUu1g" hashData="2GnCABfAGB837A2myoQRw4i+UT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aximized" horzBarState="maximized">
    <p:restoredLeft sz="84380"/>
    <p:restoredTop sz="94660"/>
  </p:normalViewPr>
  <p:slideViewPr>
    <p:cSldViewPr>
      <p:cViewPr varScale="1">
        <p:scale>
          <a:sx n="72" d="100"/>
          <a:sy n="72" d="100"/>
        </p:scale>
        <p:origin x="-93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C"/>
          </a:p>
        </p:txBody>
      </p:sp>
      <p:sp>
        <p:nvSpPr>
          <p:cNvPr id="307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s-EC"/>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C" smtClean="0"/>
              <a:t>Haga clic para modificar el estilo de texto del patrón</a:t>
            </a:r>
          </a:p>
          <a:p>
            <a:pPr lvl="1"/>
            <a:r>
              <a:rPr lang="es-EC" smtClean="0"/>
              <a:t>Segundo nivel</a:t>
            </a:r>
          </a:p>
          <a:p>
            <a:pPr lvl="2"/>
            <a:r>
              <a:rPr lang="es-EC" smtClean="0"/>
              <a:t>Tercer nivel</a:t>
            </a:r>
          </a:p>
          <a:p>
            <a:pPr lvl="3"/>
            <a:r>
              <a:rPr lang="es-EC" smtClean="0"/>
              <a:t>Cuarto nivel</a:t>
            </a:r>
          </a:p>
          <a:p>
            <a:pPr lvl="4"/>
            <a:r>
              <a:rPr lang="es-EC" smtClean="0"/>
              <a:t>Quinto nivel</a:t>
            </a:r>
          </a:p>
        </p:txBody>
      </p:sp>
      <p:sp>
        <p:nvSpPr>
          <p:cNvPr id="307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C"/>
          </a:p>
        </p:txBody>
      </p:sp>
      <p:sp>
        <p:nvSpPr>
          <p:cNvPr id="307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1F71AC66-95E4-4F9D-A164-4D8B5F4F72BF}" type="slidenum">
              <a:rPr lang="es-EC"/>
              <a:pPr/>
              <a:t>‹Nº›</a:t>
            </a:fld>
            <a:endParaRPr lang="es-EC"/>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A564B7-92F0-4D57-BAC4-2C9D094FBBEB}" type="slidenum">
              <a:rPr lang="es-EC"/>
              <a:pPr/>
              <a:t>1</a:t>
            </a:fld>
            <a:endParaRPr lang="es-EC"/>
          </a:p>
        </p:txBody>
      </p:sp>
      <p:sp>
        <p:nvSpPr>
          <p:cNvPr id="6146" name="Rectangle 2"/>
          <p:cNvSpPr>
            <a:spLocks noRo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01E24C-D054-4757-A0D7-90DE6319126F}" type="slidenum">
              <a:rPr lang="es-EC"/>
              <a:pPr/>
              <a:t>2</a:t>
            </a:fld>
            <a:endParaRPr lang="es-EC"/>
          </a:p>
        </p:txBody>
      </p:sp>
      <p:sp>
        <p:nvSpPr>
          <p:cNvPr id="8194" name="Rectangle 2"/>
          <p:cNvSpPr>
            <a:spLocks noRo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82FD74-4025-445F-A86D-DD669EED37B7}" type="slidenum">
              <a:rPr lang="es-EC"/>
              <a:pPr/>
              <a:t>3</a:t>
            </a:fld>
            <a:endParaRPr lang="es-EC"/>
          </a:p>
        </p:txBody>
      </p:sp>
      <p:sp>
        <p:nvSpPr>
          <p:cNvPr id="10242" name="Rectangle 2"/>
          <p:cNvSpPr>
            <a:spLocks noRot="1" noChangeArrowheads="1" noTextEdit="1"/>
          </p:cNvSpPr>
          <p:nvPr>
            <p:ph type="sldImg"/>
          </p:nvPr>
        </p:nvSpPr>
        <p:spPr>
          <a:ln/>
        </p:spPr>
      </p:sp>
      <p:sp>
        <p:nvSpPr>
          <p:cNvPr id="102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762DB2-43D3-4667-BBF8-17017955C55C}" type="slidenum">
              <a:rPr lang="es-EC"/>
              <a:pPr/>
              <a:t>4</a:t>
            </a:fld>
            <a:endParaRPr lang="es-EC"/>
          </a:p>
        </p:txBody>
      </p:sp>
      <p:sp>
        <p:nvSpPr>
          <p:cNvPr id="12290" name="Rectangle 2"/>
          <p:cNvSpPr>
            <a:spLocks noRo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9BB6B3-968E-4618-97E1-E8A46C812FE5}" type="slidenum">
              <a:rPr lang="es-EC"/>
              <a:pPr/>
              <a:t>5</a:t>
            </a:fld>
            <a:endParaRPr lang="es-EC"/>
          </a:p>
        </p:txBody>
      </p:sp>
      <p:sp>
        <p:nvSpPr>
          <p:cNvPr id="14338" name="Rectangle 2"/>
          <p:cNvSpPr>
            <a:spLocks noRo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D463F9-C430-48BE-AAF9-DF8740269BFC}" type="slidenum">
              <a:rPr lang="es-EC"/>
              <a:pPr/>
              <a:t>6</a:t>
            </a:fld>
            <a:endParaRPr lang="es-EC"/>
          </a:p>
        </p:txBody>
      </p:sp>
      <p:sp>
        <p:nvSpPr>
          <p:cNvPr id="16386" name="Rectangle 2"/>
          <p:cNvSpPr>
            <a:spLocks noRot="1" noChangeArrowheads="1" noTextEdit="1"/>
          </p:cNvSpPr>
          <p:nvPr>
            <p:ph type="sldImg"/>
          </p:nvPr>
        </p:nvSpPr>
        <p:spPr>
          <a:ln/>
        </p:spPr>
      </p:sp>
      <p:sp>
        <p:nvSpPr>
          <p:cNvPr id="163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CA303A-99FC-4CD1-8592-F16B0FAC4CB7}" type="slidenum">
              <a:rPr lang="es-EC"/>
              <a:pPr/>
              <a:t>7</a:t>
            </a:fld>
            <a:endParaRPr lang="es-EC"/>
          </a:p>
        </p:txBody>
      </p:sp>
      <p:sp>
        <p:nvSpPr>
          <p:cNvPr id="18434" name="Rectangle 2"/>
          <p:cNvSpPr>
            <a:spLocks noRo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4710B2-78CD-48B3-8EE3-1A315A7ED7BC}" type="slidenum">
              <a:rPr lang="es-EC"/>
              <a:pPr/>
              <a:t>8</a:t>
            </a:fld>
            <a:endParaRPr lang="es-EC"/>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E43045-D399-4F61-9887-D87981CC4AFC}" type="slidenum">
              <a:rPr lang="es-EC"/>
              <a:pPr/>
              <a:t>9</a:t>
            </a:fld>
            <a:endParaRPr lang="es-EC"/>
          </a:p>
        </p:txBody>
      </p:sp>
      <p:sp>
        <p:nvSpPr>
          <p:cNvPr id="22530" name="Rectangle 2"/>
          <p:cNvSpPr>
            <a:spLocks noRot="1"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3093D9-C1EB-42F2-BECC-58DC31BDEF01}" type="slidenum">
              <a:rPr lang="es-EC"/>
              <a:pPr/>
              <a:t>10</a:t>
            </a:fld>
            <a:endParaRPr lang="es-EC"/>
          </a:p>
        </p:txBody>
      </p:sp>
      <p:sp>
        <p:nvSpPr>
          <p:cNvPr id="24578" name="Rectangle 2"/>
          <p:cNvSpPr>
            <a:spLocks noRot="1"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8179C2-DEF9-47E2-B84F-548A038C25D8}" type="slidenum">
              <a:rPr lang="es-EC"/>
              <a:pPr/>
              <a:t>11</a:t>
            </a:fld>
            <a:endParaRPr lang="es-EC"/>
          </a:p>
        </p:txBody>
      </p:sp>
      <p:sp>
        <p:nvSpPr>
          <p:cNvPr id="26626" name="Rectangle 2"/>
          <p:cNvSpPr>
            <a:spLocks noRot="1"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B1F64E-6378-4D9C-B254-5C8DFBB80317}" type="slidenum">
              <a:rPr lang="es-EC"/>
              <a:pPr/>
              <a:t>12</a:t>
            </a:fld>
            <a:endParaRPr lang="es-EC"/>
          </a:p>
        </p:txBody>
      </p:sp>
      <p:sp>
        <p:nvSpPr>
          <p:cNvPr id="28674" name="Rectangle 2"/>
          <p:cNvSpPr>
            <a:spLocks noRo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8CCCB7-841E-4C30-99C3-397059FFEECD}" type="slidenum">
              <a:rPr lang="es-EC"/>
              <a:pPr/>
              <a:t>13</a:t>
            </a:fld>
            <a:endParaRPr lang="es-EC"/>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D44875-68EF-40F2-98A2-078CF27244BD}" type="slidenum">
              <a:rPr lang="es-EC"/>
              <a:pPr/>
              <a:t>14</a:t>
            </a:fld>
            <a:endParaRPr lang="es-EC"/>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AA7362-35E0-432D-A0A1-44A535FC93BC}" type="slidenum">
              <a:rPr lang="es-EC"/>
              <a:pPr/>
              <a:t>15</a:t>
            </a:fld>
            <a:endParaRPr lang="es-EC"/>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F92EB9-2527-4C0D-92E3-6A931D17BA05}" type="slidenum">
              <a:rPr lang="es-EC"/>
              <a:pPr/>
              <a:t>16</a:t>
            </a:fld>
            <a:endParaRPr lang="es-EC"/>
          </a:p>
        </p:txBody>
      </p:sp>
      <p:sp>
        <p:nvSpPr>
          <p:cNvPr id="36866" name="Rectangle 2"/>
          <p:cNvSpPr>
            <a:spLocks noRo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F1BBF0-FB4E-407B-A3CC-85226BEE4DBE}" type="slidenum">
              <a:rPr lang="es-EC"/>
              <a:pPr/>
              <a:t>17</a:t>
            </a:fld>
            <a:endParaRPr lang="es-EC"/>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982A3C-A519-4351-8C73-05701AC82089}" type="slidenum">
              <a:rPr lang="es-EC"/>
              <a:pPr/>
              <a:t>18</a:t>
            </a:fld>
            <a:endParaRPr lang="es-EC"/>
          </a:p>
        </p:txBody>
      </p:sp>
      <p:sp>
        <p:nvSpPr>
          <p:cNvPr id="40962" name="Rectangle 2"/>
          <p:cNvSpPr>
            <a:spLocks noRot="1"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E200D9-8869-4787-9DE9-366A88B5DD14}" type="slidenum">
              <a:rPr lang="es-EC"/>
              <a:pPr/>
              <a:t>19</a:t>
            </a:fld>
            <a:endParaRPr lang="es-EC"/>
          </a:p>
        </p:txBody>
      </p:sp>
      <p:sp>
        <p:nvSpPr>
          <p:cNvPr id="43010" name="Rectangle 2"/>
          <p:cNvSpPr>
            <a:spLocks noRo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35022E-ADA6-4831-8250-1149B96EEF6E}" type="slidenum">
              <a:rPr lang="es-EC"/>
              <a:pPr/>
              <a:t>20</a:t>
            </a:fld>
            <a:endParaRPr lang="es-EC"/>
          </a:p>
        </p:txBody>
      </p:sp>
      <p:sp>
        <p:nvSpPr>
          <p:cNvPr id="45058" name="Rectangle 2"/>
          <p:cNvSpPr>
            <a:spLocks noRo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678CFD-4048-4DBB-B52F-5169BA7F5A81}" type="slidenum">
              <a:rPr lang="es-EC"/>
              <a:pPr/>
              <a:t>21</a:t>
            </a:fld>
            <a:endParaRPr lang="es-EC"/>
          </a:p>
        </p:txBody>
      </p:sp>
      <p:sp>
        <p:nvSpPr>
          <p:cNvPr id="47106" name="Rectangle 2"/>
          <p:cNvSpPr>
            <a:spLocks noRo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80BC68-5716-4A45-9CEF-C1E8CE2D2675}" type="slidenum">
              <a:rPr lang="es-EC"/>
              <a:pPr/>
              <a:t>22</a:t>
            </a:fld>
            <a:endParaRPr lang="es-EC"/>
          </a:p>
        </p:txBody>
      </p:sp>
      <p:sp>
        <p:nvSpPr>
          <p:cNvPr id="59394" name="Rectangle 2"/>
          <p:cNvSpPr>
            <a:spLocks noRot="1"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C"/>
          </a:p>
        </p:txBody>
      </p:sp>
      <p:sp>
        <p:nvSpPr>
          <p:cNvPr id="5" name="4 Marcador de pie de página"/>
          <p:cNvSpPr>
            <a:spLocks noGrp="1"/>
          </p:cNvSpPr>
          <p:nvPr>
            <p:ph type="ftr" sz="quarter" idx="11"/>
          </p:nvPr>
        </p:nvSpPr>
        <p:spPr/>
        <p:txBody>
          <a:bodyPr/>
          <a:lstStyle>
            <a:lvl1pPr>
              <a:defRPr/>
            </a:lvl1pPr>
          </a:lstStyle>
          <a:p>
            <a:endParaRPr lang="es-EC"/>
          </a:p>
        </p:txBody>
      </p:sp>
      <p:sp>
        <p:nvSpPr>
          <p:cNvPr id="6" name="5 Marcador de número de diapositiva"/>
          <p:cNvSpPr>
            <a:spLocks noGrp="1"/>
          </p:cNvSpPr>
          <p:nvPr>
            <p:ph type="sldNum" sz="quarter" idx="12"/>
          </p:nvPr>
        </p:nvSpPr>
        <p:spPr/>
        <p:txBody>
          <a:bodyPr/>
          <a:lstStyle>
            <a:lvl1pPr>
              <a:defRPr/>
            </a:lvl1pPr>
          </a:lstStyle>
          <a:p>
            <a:fld id="{906BD2A4-C597-411E-8418-B1EC1C9B1CBE}" type="slidenum">
              <a:rPr lang="es-EC"/>
              <a:pPr/>
              <a:t>‹Nº›</a:t>
            </a:fld>
            <a:endParaRPr lang="es-EC"/>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C"/>
          </a:p>
        </p:txBody>
      </p:sp>
      <p:sp>
        <p:nvSpPr>
          <p:cNvPr id="5" name="4 Marcador de pie de página"/>
          <p:cNvSpPr>
            <a:spLocks noGrp="1"/>
          </p:cNvSpPr>
          <p:nvPr>
            <p:ph type="ftr" sz="quarter" idx="11"/>
          </p:nvPr>
        </p:nvSpPr>
        <p:spPr/>
        <p:txBody>
          <a:bodyPr/>
          <a:lstStyle>
            <a:lvl1pPr>
              <a:defRPr/>
            </a:lvl1pPr>
          </a:lstStyle>
          <a:p>
            <a:endParaRPr lang="es-EC"/>
          </a:p>
        </p:txBody>
      </p:sp>
      <p:sp>
        <p:nvSpPr>
          <p:cNvPr id="6" name="5 Marcador de número de diapositiva"/>
          <p:cNvSpPr>
            <a:spLocks noGrp="1"/>
          </p:cNvSpPr>
          <p:nvPr>
            <p:ph type="sldNum" sz="quarter" idx="12"/>
          </p:nvPr>
        </p:nvSpPr>
        <p:spPr/>
        <p:txBody>
          <a:bodyPr/>
          <a:lstStyle>
            <a:lvl1pPr>
              <a:defRPr/>
            </a:lvl1pPr>
          </a:lstStyle>
          <a:p>
            <a:fld id="{6A1E6AA6-5705-4833-8889-2B7555B3C2F0}" type="slidenum">
              <a:rPr lang="es-EC"/>
              <a:pPr/>
              <a:t>‹Nº›</a:t>
            </a:fld>
            <a:endParaRPr lang="es-EC"/>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C"/>
          </a:p>
        </p:txBody>
      </p:sp>
      <p:sp>
        <p:nvSpPr>
          <p:cNvPr id="5" name="4 Marcador de pie de página"/>
          <p:cNvSpPr>
            <a:spLocks noGrp="1"/>
          </p:cNvSpPr>
          <p:nvPr>
            <p:ph type="ftr" sz="quarter" idx="11"/>
          </p:nvPr>
        </p:nvSpPr>
        <p:spPr/>
        <p:txBody>
          <a:bodyPr/>
          <a:lstStyle>
            <a:lvl1pPr>
              <a:defRPr/>
            </a:lvl1pPr>
          </a:lstStyle>
          <a:p>
            <a:endParaRPr lang="es-EC"/>
          </a:p>
        </p:txBody>
      </p:sp>
      <p:sp>
        <p:nvSpPr>
          <p:cNvPr id="6" name="5 Marcador de número de diapositiva"/>
          <p:cNvSpPr>
            <a:spLocks noGrp="1"/>
          </p:cNvSpPr>
          <p:nvPr>
            <p:ph type="sldNum" sz="quarter" idx="12"/>
          </p:nvPr>
        </p:nvSpPr>
        <p:spPr/>
        <p:txBody>
          <a:bodyPr/>
          <a:lstStyle>
            <a:lvl1pPr>
              <a:defRPr/>
            </a:lvl1pPr>
          </a:lstStyle>
          <a:p>
            <a:fld id="{348F7CBE-6198-4C18-8DC0-91D7F032B916}" type="slidenum">
              <a:rPr lang="es-EC"/>
              <a:pPr/>
              <a:t>‹Nº›</a:t>
            </a:fld>
            <a:endParaRPr lang="es-EC"/>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C"/>
          </a:p>
        </p:txBody>
      </p:sp>
      <p:sp>
        <p:nvSpPr>
          <p:cNvPr id="6" name="5 Marcador de pie de página"/>
          <p:cNvSpPr>
            <a:spLocks noGrp="1"/>
          </p:cNvSpPr>
          <p:nvPr>
            <p:ph type="ftr" sz="quarter" idx="11"/>
          </p:nvPr>
        </p:nvSpPr>
        <p:spPr/>
        <p:txBody>
          <a:bodyPr/>
          <a:lstStyle>
            <a:lvl1pPr>
              <a:defRPr/>
            </a:lvl1pPr>
          </a:lstStyle>
          <a:p>
            <a:endParaRPr lang="es-EC"/>
          </a:p>
        </p:txBody>
      </p:sp>
      <p:sp>
        <p:nvSpPr>
          <p:cNvPr id="7" name="6 Marcador de número de diapositiva"/>
          <p:cNvSpPr>
            <a:spLocks noGrp="1"/>
          </p:cNvSpPr>
          <p:nvPr>
            <p:ph type="sldNum" sz="quarter" idx="12"/>
          </p:nvPr>
        </p:nvSpPr>
        <p:spPr/>
        <p:txBody>
          <a:bodyPr/>
          <a:lstStyle>
            <a:lvl1pPr>
              <a:defRPr/>
            </a:lvl1pPr>
          </a:lstStyle>
          <a:p>
            <a:fld id="{1C1827CE-409A-4706-B468-1809B73D0467}" type="slidenum">
              <a:rPr lang="es-EC"/>
              <a:pPr/>
              <a:t>‹Nº›</a:t>
            </a:fld>
            <a:endParaRPr lang="es-EC"/>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C"/>
          </a:p>
        </p:txBody>
      </p:sp>
      <p:sp>
        <p:nvSpPr>
          <p:cNvPr id="8" name="7 Marcador de pie de página"/>
          <p:cNvSpPr>
            <a:spLocks noGrp="1"/>
          </p:cNvSpPr>
          <p:nvPr>
            <p:ph type="ftr" sz="quarter" idx="11"/>
          </p:nvPr>
        </p:nvSpPr>
        <p:spPr/>
        <p:txBody>
          <a:bodyPr/>
          <a:lstStyle>
            <a:lvl1pPr>
              <a:defRPr/>
            </a:lvl1pPr>
          </a:lstStyle>
          <a:p>
            <a:endParaRPr lang="es-EC"/>
          </a:p>
        </p:txBody>
      </p:sp>
      <p:sp>
        <p:nvSpPr>
          <p:cNvPr id="9" name="8 Marcador de número de diapositiva"/>
          <p:cNvSpPr>
            <a:spLocks noGrp="1"/>
          </p:cNvSpPr>
          <p:nvPr>
            <p:ph type="sldNum" sz="quarter" idx="12"/>
          </p:nvPr>
        </p:nvSpPr>
        <p:spPr/>
        <p:txBody>
          <a:bodyPr/>
          <a:lstStyle>
            <a:lvl1pPr>
              <a:defRPr/>
            </a:lvl1pPr>
          </a:lstStyle>
          <a:p>
            <a:fld id="{459E6DE8-60FC-4C49-8AFA-A34285E52693}" type="slidenum">
              <a:rPr lang="es-EC"/>
              <a:pPr/>
              <a:t>‹Nº›</a:t>
            </a:fld>
            <a:endParaRPr lang="es-EC"/>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C"/>
          </a:p>
        </p:txBody>
      </p:sp>
      <p:sp>
        <p:nvSpPr>
          <p:cNvPr id="4" name="3 Marcador de pie de página"/>
          <p:cNvSpPr>
            <a:spLocks noGrp="1"/>
          </p:cNvSpPr>
          <p:nvPr>
            <p:ph type="ftr" sz="quarter" idx="11"/>
          </p:nvPr>
        </p:nvSpPr>
        <p:spPr/>
        <p:txBody>
          <a:bodyPr/>
          <a:lstStyle>
            <a:lvl1pPr>
              <a:defRPr/>
            </a:lvl1pPr>
          </a:lstStyle>
          <a:p>
            <a:endParaRPr lang="es-EC"/>
          </a:p>
        </p:txBody>
      </p:sp>
      <p:sp>
        <p:nvSpPr>
          <p:cNvPr id="5" name="4 Marcador de número de diapositiva"/>
          <p:cNvSpPr>
            <a:spLocks noGrp="1"/>
          </p:cNvSpPr>
          <p:nvPr>
            <p:ph type="sldNum" sz="quarter" idx="12"/>
          </p:nvPr>
        </p:nvSpPr>
        <p:spPr/>
        <p:txBody>
          <a:bodyPr/>
          <a:lstStyle>
            <a:lvl1pPr>
              <a:defRPr/>
            </a:lvl1pPr>
          </a:lstStyle>
          <a:p>
            <a:fld id="{7CD7F70F-7230-4DAC-B7E6-FF303FFF8C61}" type="slidenum">
              <a:rPr lang="es-EC"/>
              <a:pPr/>
              <a:t>‹Nº›</a:t>
            </a:fld>
            <a:endParaRPr lang="es-EC"/>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C"/>
          </a:p>
        </p:txBody>
      </p:sp>
      <p:sp>
        <p:nvSpPr>
          <p:cNvPr id="3" name="2 Marcador de pie de página"/>
          <p:cNvSpPr>
            <a:spLocks noGrp="1"/>
          </p:cNvSpPr>
          <p:nvPr>
            <p:ph type="ftr" sz="quarter" idx="11"/>
          </p:nvPr>
        </p:nvSpPr>
        <p:spPr/>
        <p:txBody>
          <a:bodyPr/>
          <a:lstStyle>
            <a:lvl1pPr>
              <a:defRPr/>
            </a:lvl1pPr>
          </a:lstStyle>
          <a:p>
            <a:endParaRPr lang="es-EC"/>
          </a:p>
        </p:txBody>
      </p:sp>
      <p:sp>
        <p:nvSpPr>
          <p:cNvPr id="4" name="3 Marcador de número de diapositiva"/>
          <p:cNvSpPr>
            <a:spLocks noGrp="1"/>
          </p:cNvSpPr>
          <p:nvPr>
            <p:ph type="sldNum" sz="quarter" idx="12"/>
          </p:nvPr>
        </p:nvSpPr>
        <p:spPr/>
        <p:txBody>
          <a:bodyPr/>
          <a:lstStyle>
            <a:lvl1pPr>
              <a:defRPr/>
            </a:lvl1pPr>
          </a:lstStyle>
          <a:p>
            <a:fld id="{115E847D-7433-4CF1-AC2A-D4E4987F2EC7}" type="slidenum">
              <a:rPr lang="es-EC"/>
              <a:pPr/>
              <a:t>‹Nº›</a:t>
            </a:fld>
            <a:endParaRPr lang="es-EC"/>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C"/>
          </a:p>
        </p:txBody>
      </p:sp>
      <p:sp>
        <p:nvSpPr>
          <p:cNvPr id="6" name="5 Marcador de pie de página"/>
          <p:cNvSpPr>
            <a:spLocks noGrp="1"/>
          </p:cNvSpPr>
          <p:nvPr>
            <p:ph type="ftr" sz="quarter" idx="11"/>
          </p:nvPr>
        </p:nvSpPr>
        <p:spPr/>
        <p:txBody>
          <a:bodyPr/>
          <a:lstStyle>
            <a:lvl1pPr>
              <a:defRPr/>
            </a:lvl1pPr>
          </a:lstStyle>
          <a:p>
            <a:endParaRPr lang="es-EC"/>
          </a:p>
        </p:txBody>
      </p:sp>
      <p:sp>
        <p:nvSpPr>
          <p:cNvPr id="7" name="6 Marcador de número de diapositiva"/>
          <p:cNvSpPr>
            <a:spLocks noGrp="1"/>
          </p:cNvSpPr>
          <p:nvPr>
            <p:ph type="sldNum" sz="quarter" idx="12"/>
          </p:nvPr>
        </p:nvSpPr>
        <p:spPr/>
        <p:txBody>
          <a:bodyPr/>
          <a:lstStyle>
            <a:lvl1pPr>
              <a:defRPr/>
            </a:lvl1pPr>
          </a:lstStyle>
          <a:p>
            <a:fld id="{97A7A73C-B29D-4813-9B7C-985948807D3A}" type="slidenum">
              <a:rPr lang="es-EC"/>
              <a:pPr/>
              <a:t>‹Nº›</a:t>
            </a:fld>
            <a:endParaRPr lang="es-EC"/>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C"/>
          </a:p>
        </p:txBody>
      </p:sp>
      <p:sp>
        <p:nvSpPr>
          <p:cNvPr id="6" name="5 Marcador de pie de página"/>
          <p:cNvSpPr>
            <a:spLocks noGrp="1"/>
          </p:cNvSpPr>
          <p:nvPr>
            <p:ph type="ftr" sz="quarter" idx="11"/>
          </p:nvPr>
        </p:nvSpPr>
        <p:spPr/>
        <p:txBody>
          <a:bodyPr/>
          <a:lstStyle>
            <a:lvl1pPr>
              <a:defRPr/>
            </a:lvl1pPr>
          </a:lstStyle>
          <a:p>
            <a:endParaRPr lang="es-EC"/>
          </a:p>
        </p:txBody>
      </p:sp>
      <p:sp>
        <p:nvSpPr>
          <p:cNvPr id="7" name="6 Marcador de número de diapositiva"/>
          <p:cNvSpPr>
            <a:spLocks noGrp="1"/>
          </p:cNvSpPr>
          <p:nvPr>
            <p:ph type="sldNum" sz="quarter" idx="12"/>
          </p:nvPr>
        </p:nvSpPr>
        <p:spPr/>
        <p:txBody>
          <a:bodyPr/>
          <a:lstStyle>
            <a:lvl1pPr>
              <a:defRPr/>
            </a:lvl1pPr>
          </a:lstStyle>
          <a:p>
            <a:fld id="{827DF6AE-35AB-4E90-BF9B-D13A1FF13748}" type="slidenum">
              <a:rPr lang="es-EC"/>
              <a:pPr/>
              <a:t>‹Nº›</a:t>
            </a:fld>
            <a:endParaRPr lang="es-EC"/>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C"/>
          </a:p>
        </p:txBody>
      </p:sp>
      <p:sp>
        <p:nvSpPr>
          <p:cNvPr id="5" name="4 Marcador de pie de página"/>
          <p:cNvSpPr>
            <a:spLocks noGrp="1"/>
          </p:cNvSpPr>
          <p:nvPr>
            <p:ph type="ftr" sz="quarter" idx="11"/>
          </p:nvPr>
        </p:nvSpPr>
        <p:spPr/>
        <p:txBody>
          <a:bodyPr/>
          <a:lstStyle>
            <a:lvl1pPr>
              <a:defRPr/>
            </a:lvl1pPr>
          </a:lstStyle>
          <a:p>
            <a:endParaRPr lang="es-EC"/>
          </a:p>
        </p:txBody>
      </p:sp>
      <p:sp>
        <p:nvSpPr>
          <p:cNvPr id="6" name="5 Marcador de número de diapositiva"/>
          <p:cNvSpPr>
            <a:spLocks noGrp="1"/>
          </p:cNvSpPr>
          <p:nvPr>
            <p:ph type="sldNum" sz="quarter" idx="12"/>
          </p:nvPr>
        </p:nvSpPr>
        <p:spPr/>
        <p:txBody>
          <a:bodyPr/>
          <a:lstStyle>
            <a:lvl1pPr>
              <a:defRPr/>
            </a:lvl1pPr>
          </a:lstStyle>
          <a:p>
            <a:fld id="{2353594C-0803-4B34-8EAE-134295DBBC59}" type="slidenum">
              <a:rPr lang="es-EC"/>
              <a:pPr/>
              <a:t>‹Nº›</a:t>
            </a:fld>
            <a:endParaRPr lang="es-EC"/>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C"/>
          </a:p>
        </p:txBody>
      </p:sp>
      <p:sp>
        <p:nvSpPr>
          <p:cNvPr id="5" name="4 Marcador de pie de página"/>
          <p:cNvSpPr>
            <a:spLocks noGrp="1"/>
          </p:cNvSpPr>
          <p:nvPr>
            <p:ph type="ftr" sz="quarter" idx="11"/>
          </p:nvPr>
        </p:nvSpPr>
        <p:spPr/>
        <p:txBody>
          <a:bodyPr/>
          <a:lstStyle>
            <a:lvl1pPr>
              <a:defRPr/>
            </a:lvl1pPr>
          </a:lstStyle>
          <a:p>
            <a:endParaRPr lang="es-EC"/>
          </a:p>
        </p:txBody>
      </p:sp>
      <p:sp>
        <p:nvSpPr>
          <p:cNvPr id="6" name="5 Marcador de número de diapositiva"/>
          <p:cNvSpPr>
            <a:spLocks noGrp="1"/>
          </p:cNvSpPr>
          <p:nvPr>
            <p:ph type="sldNum" sz="quarter" idx="12"/>
          </p:nvPr>
        </p:nvSpPr>
        <p:spPr/>
        <p:txBody>
          <a:bodyPr/>
          <a:lstStyle>
            <a:lvl1pPr>
              <a:defRPr/>
            </a:lvl1pPr>
          </a:lstStyle>
          <a:p>
            <a:fld id="{5F123385-ED18-4957-8B8D-D8C4ED06E9A6}" type="slidenum">
              <a:rPr lang="es-EC"/>
              <a:pPr/>
              <a:t>‹Nº›</a:t>
            </a:fld>
            <a:endParaRPr lang="es-EC"/>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3CD5B42-F245-49F6-9F6D-4543A7D79D5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C"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C" smtClean="0"/>
              <a:t>Haga clic para modificar el estilo de texto del patrón</a:t>
            </a:r>
          </a:p>
          <a:p>
            <a:pPr lvl="1"/>
            <a:r>
              <a:rPr lang="es-EC" smtClean="0"/>
              <a:t>Segundo nivel</a:t>
            </a:r>
          </a:p>
          <a:p>
            <a:pPr lvl="2"/>
            <a:r>
              <a:rPr lang="es-EC" smtClean="0"/>
              <a:t>Tercer nivel</a:t>
            </a:r>
          </a:p>
          <a:p>
            <a:pPr lvl="3"/>
            <a:r>
              <a:rPr lang="es-EC" smtClean="0"/>
              <a:t>Cuarto nivel</a:t>
            </a:r>
          </a:p>
          <a:p>
            <a:pPr lvl="4"/>
            <a:r>
              <a:rPr lang="es-EC" smtClean="0"/>
              <a:t>Quinto nivel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C"/>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C"/>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FBF1E634-10D4-4B8F-8778-E9FC01143F32}" type="slidenum">
              <a:rPr lang="es-EC"/>
              <a:pPr/>
              <a:t>‹Nº›</a:t>
            </a:fld>
            <a:endParaRPr lang="es-EC"/>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D22E059-A9A3-45B1-B54E-8F2002D1B5D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0" y="457200"/>
            <a:ext cx="9144000" cy="2536825"/>
          </a:xfrm>
        </p:spPr>
        <p:txBody>
          <a:bodyPr/>
          <a:lstStyle/>
          <a:p>
            <a:r>
              <a:rPr lang="es-EC" sz="4800" dirty="0">
                <a:solidFill>
                  <a:schemeClr val="bg1"/>
                </a:solidFill>
                <a:latin typeface="Comic Sans MS" pitchFamily="66" charset="0"/>
              </a:rPr>
              <a:t>San Martín de </a:t>
            </a:r>
            <a:r>
              <a:rPr lang="es-EC" sz="4800" dirty="0" smtClean="0">
                <a:solidFill>
                  <a:schemeClr val="bg1"/>
                </a:solidFill>
                <a:latin typeface="Comic Sans MS" pitchFamily="66" charset="0"/>
              </a:rPr>
              <a:t>Porres</a:t>
            </a:r>
            <a:br>
              <a:rPr lang="es-EC" sz="4800" dirty="0" smtClean="0">
                <a:solidFill>
                  <a:schemeClr val="bg1"/>
                </a:solidFill>
                <a:latin typeface="Comic Sans MS" pitchFamily="66" charset="0"/>
              </a:rPr>
            </a:br>
            <a:r>
              <a:rPr lang="es-EC" sz="4800" dirty="0" smtClean="0">
                <a:solidFill>
                  <a:schemeClr val="bg1"/>
                </a:solidFill>
                <a:latin typeface="Comic Sans MS" pitchFamily="66" charset="0"/>
              </a:rPr>
              <a:t>(Fray Escoba)</a:t>
            </a:r>
            <a:r>
              <a:rPr lang="ar-SA" sz="6000" dirty="0">
                <a:solidFill>
                  <a:schemeClr val="tx1"/>
                </a:solidFill>
                <a:latin typeface="Monotype Corsiva" pitchFamily="66" charset="0"/>
              </a:rPr>
              <a:t/>
            </a:r>
            <a:br>
              <a:rPr lang="ar-SA" sz="6000" dirty="0">
                <a:solidFill>
                  <a:schemeClr val="tx1"/>
                </a:solidFill>
                <a:latin typeface="Monotype Corsiva" pitchFamily="66" charset="0"/>
              </a:rPr>
            </a:br>
            <a:r>
              <a:rPr lang="ar-SA" sz="6000" dirty="0">
                <a:solidFill>
                  <a:schemeClr val="tx1"/>
                </a:solidFill>
                <a:latin typeface="Monotype Corsiva" pitchFamily="66" charset="0"/>
              </a:rPr>
              <a:t/>
            </a:r>
            <a:br>
              <a:rPr lang="ar-SA" sz="6000" dirty="0">
                <a:solidFill>
                  <a:schemeClr val="tx1"/>
                </a:solidFill>
                <a:latin typeface="Monotype Corsiva" pitchFamily="66" charset="0"/>
              </a:rPr>
            </a:br>
            <a:endParaRPr lang="en-US" sz="6000" dirty="0">
              <a:solidFill>
                <a:schemeClr val="tx1"/>
              </a:solidFill>
              <a:latin typeface="Monotype Corsiva" pitchFamily="66" charset="0"/>
            </a:endParaRPr>
          </a:p>
        </p:txBody>
      </p:sp>
      <p:sp>
        <p:nvSpPr>
          <p:cNvPr id="5123" name="WordArt 3"/>
          <p:cNvSpPr>
            <a:spLocks noChangeArrowheads="1" noChangeShapeType="1" noTextEdit="1"/>
          </p:cNvSpPr>
          <p:nvPr/>
        </p:nvSpPr>
        <p:spPr bwMode="auto">
          <a:xfrm>
            <a:off x="457200" y="3962400"/>
            <a:ext cx="1905000" cy="314325"/>
          </a:xfrm>
          <a:prstGeom prst="rect">
            <a:avLst/>
          </a:prstGeom>
        </p:spPr>
        <p:txBody>
          <a:bodyPr wrap="none" fromWordArt="1">
            <a:prstTxWarp prst="textPlain">
              <a:avLst>
                <a:gd name="adj" fmla="val 50000"/>
              </a:avLst>
            </a:prstTxWarp>
          </a:bodyPr>
          <a:lstStyle/>
          <a:p>
            <a:pPr algn="ctr" rtl="0"/>
            <a:r>
              <a:rPr lang="es-ES" kern="10">
                <a:ln w="9525">
                  <a:solidFill>
                    <a:schemeClr val="bg1"/>
                  </a:solidFill>
                  <a:round/>
                  <a:headEnd/>
                  <a:tailEnd/>
                </a:ln>
                <a:solidFill>
                  <a:srgbClr val="FFFFFF"/>
                </a:solidFill>
                <a:latin typeface="Comic Sans MS"/>
              </a:rPr>
              <a:t>Clic para pasar</a:t>
            </a:r>
          </a:p>
        </p:txBody>
      </p:sp>
      <p:sp>
        <p:nvSpPr>
          <p:cNvPr id="5124" name="Rectangle 4"/>
          <p:cNvSpPr>
            <a:spLocks noGrp="1" noChangeArrowheads="1"/>
          </p:cNvSpPr>
          <p:nvPr>
            <p:ph type="subTitle" idx="1"/>
          </p:nvPr>
        </p:nvSpPr>
        <p:spPr>
          <a:xfrm>
            <a:off x="6248400" y="3733800"/>
            <a:ext cx="6248400" cy="533400"/>
          </a:xfrm>
        </p:spPr>
        <p:txBody>
          <a:bodyPr/>
          <a:lstStyle/>
          <a:p>
            <a:pPr algn="l">
              <a:lnSpc>
                <a:spcPct val="90000"/>
              </a:lnSpc>
            </a:pPr>
            <a:r>
              <a:rPr lang="es-EC" sz="2000">
                <a:solidFill>
                  <a:schemeClr val="bg1"/>
                </a:solidFill>
                <a:latin typeface="Comic Sans MS" pitchFamily="66" charset="0"/>
              </a:rPr>
              <a:t>Fiesta:</a:t>
            </a:r>
          </a:p>
          <a:p>
            <a:pPr algn="l">
              <a:lnSpc>
                <a:spcPct val="90000"/>
              </a:lnSpc>
            </a:pPr>
            <a:r>
              <a:rPr lang="es-EC" sz="2000">
                <a:solidFill>
                  <a:schemeClr val="bg1"/>
                </a:solidFill>
                <a:latin typeface="Comic Sans MS" pitchFamily="66" charset="0"/>
              </a:rPr>
              <a:t>03  de noviembre</a:t>
            </a:r>
            <a:endParaRPr lang="en-US" sz="2800">
              <a:latin typeface="Comic Sans MS" pitchFamily="66" charset="0"/>
            </a:endParaRPr>
          </a:p>
        </p:txBody>
      </p:sp>
      <p:pic>
        <p:nvPicPr>
          <p:cNvPr id="5128" name="Picture 8" descr="San+Martin+de+Porres+2"/>
          <p:cNvPicPr>
            <a:picLocks noChangeAspect="1" noChangeArrowheads="1"/>
          </p:cNvPicPr>
          <p:nvPr/>
        </p:nvPicPr>
        <p:blipFill>
          <a:blip r:embed="rId4"/>
          <a:srcRect/>
          <a:stretch>
            <a:fillRect/>
          </a:stretch>
        </p:blipFill>
        <p:spPr bwMode="auto">
          <a:xfrm>
            <a:off x="2514600" y="1838325"/>
            <a:ext cx="3724275" cy="5019675"/>
          </a:xfrm>
          <a:prstGeom prst="rect">
            <a:avLst/>
          </a:prstGeom>
          <a:noFill/>
        </p:spPr>
      </p:pic>
    </p:spTree>
  </p:cSld>
  <p:clrMapOvr>
    <a:masterClrMapping/>
  </p:clrMapOvr>
  <p:transition spd="slow" advClick="0">
    <p:fade thruBlk="1"/>
    <p:sndAc>
      <p:stSnd loop="1">
        <p:snd r:embed="rId3" name="Dreaming - Ernesto Cortá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124">
                                            <p:txEl>
                                              <p:pRg st="0" end="0"/>
                                            </p:txEl>
                                          </p:spTgt>
                                        </p:tgtEl>
                                        <p:attrNameLst>
                                          <p:attrName>style.visibility</p:attrName>
                                        </p:attrNameLst>
                                      </p:cBhvr>
                                      <p:to>
                                        <p:strVal val="visible"/>
                                      </p:to>
                                    </p:set>
                                    <p:animEffect transition="in" filter="fade">
                                      <p:cBhvr>
                                        <p:cTn id="11" dur="2000"/>
                                        <p:tgtEl>
                                          <p:spTgt spid="5124">
                                            <p:txEl>
                                              <p:pRg st="0" end="0"/>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124">
                                            <p:txEl>
                                              <p:pRg st="1" end="1"/>
                                            </p:txEl>
                                          </p:spTgt>
                                        </p:tgtEl>
                                        <p:attrNameLst>
                                          <p:attrName>style.visibility</p:attrName>
                                        </p:attrNameLst>
                                      </p:cBhvr>
                                      <p:to>
                                        <p:strVal val="visible"/>
                                      </p:to>
                                    </p:set>
                                    <p:animEffect transition="in" filter="fade">
                                      <p:cBhvr>
                                        <p:cTn id="15" dur="2000"/>
                                        <p:tgtEl>
                                          <p:spTgt spid="51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2971800"/>
            <a:ext cx="4114800" cy="1981200"/>
          </a:xfrm>
        </p:spPr>
        <p:txBody>
          <a:bodyPr/>
          <a:lstStyle/>
          <a:p>
            <a:pPr rtl="0"/>
            <a:r>
              <a:rPr lang="es-EC" sz="1900" b="1">
                <a:solidFill>
                  <a:schemeClr val="bg1"/>
                </a:solidFill>
                <a:latin typeface="Comic Sans MS" pitchFamily="66" charset="0"/>
                <a:cs typeface="Tahoma" pitchFamily="34" charset="0"/>
              </a:rPr>
              <a:t>SAN MARTIN DE PORRES fue un mulato, nacido en Lima,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capital del Perú,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en el 9 de diciembre de 1579.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En el libro de bautismo fue inscrito como "hijo de padre desconocido".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Era hijo natural del caballero español Juan de Porres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(o Porras según algunos)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y de una  mulata panameña libre,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llamada Ana Velásquez.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Martín heredó los rasgos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y el color de la piel de su madre, </a:t>
            </a:r>
            <a:br>
              <a:rPr lang="es-EC" sz="1900" b="1">
                <a:solidFill>
                  <a:schemeClr val="bg1"/>
                </a:solidFill>
                <a:latin typeface="Comic Sans MS" pitchFamily="66" charset="0"/>
                <a:cs typeface="Tahoma" pitchFamily="34" charset="0"/>
              </a:rPr>
            </a:br>
            <a:r>
              <a:rPr lang="es-EC" sz="1900" b="1">
                <a:solidFill>
                  <a:schemeClr val="bg1"/>
                </a:solidFill>
                <a:latin typeface="Comic Sans MS" pitchFamily="66" charset="0"/>
                <a:cs typeface="Tahoma" pitchFamily="34" charset="0"/>
              </a:rPr>
              <a:t>lo cual vio don Juan de Porres como una humillación</a:t>
            </a:r>
            <a:br>
              <a:rPr lang="es-EC" sz="1900" b="1">
                <a:solidFill>
                  <a:schemeClr val="bg1"/>
                </a:solidFill>
                <a:latin typeface="Comic Sans MS" pitchFamily="66" charset="0"/>
                <a:cs typeface="Tahoma" pitchFamily="34" charset="0"/>
              </a:rPr>
            </a:br>
            <a:r>
              <a:rPr lang="es-EC" sz="2500" b="1" i="1">
                <a:solidFill>
                  <a:schemeClr val="bg1"/>
                </a:solidFill>
                <a:latin typeface="Monotype Corsiva" pitchFamily="66" charset="0"/>
                <a:cs typeface="Tahoma" pitchFamily="34" charset="0"/>
              </a:rPr>
              <a:t/>
            </a:r>
            <a:br>
              <a:rPr lang="es-EC" sz="2500" b="1" i="1">
                <a:solidFill>
                  <a:schemeClr val="bg1"/>
                </a:solidFill>
                <a:latin typeface="Monotype Corsiva" pitchFamily="66" charset="0"/>
                <a:cs typeface="Tahoma" pitchFamily="34" charset="0"/>
              </a:rPr>
            </a:br>
            <a:endParaRPr lang="en-US" sz="2500" b="1" i="1">
              <a:solidFill>
                <a:schemeClr val="bg1"/>
              </a:solidFill>
              <a:latin typeface="Monotype Corsiva" pitchFamily="66" charset="0"/>
              <a:cs typeface="Tahoma" pitchFamily="34" charset="0"/>
            </a:endParaRPr>
          </a:p>
        </p:txBody>
      </p:sp>
      <p:pic>
        <p:nvPicPr>
          <p:cNvPr id="7173" name="Picture 5" descr="porres1"/>
          <p:cNvPicPr>
            <a:picLocks noChangeAspect="1" noChangeArrowheads="1"/>
          </p:cNvPicPr>
          <p:nvPr/>
        </p:nvPicPr>
        <p:blipFill>
          <a:blip r:embed="rId3"/>
          <a:srcRect/>
          <a:stretch>
            <a:fillRect/>
          </a:stretch>
        </p:blipFill>
        <p:spPr bwMode="auto">
          <a:xfrm>
            <a:off x="5029200" y="228600"/>
            <a:ext cx="3886200" cy="6248400"/>
          </a:xfrm>
          <a:prstGeom prst="rect">
            <a:avLst/>
          </a:prstGeom>
          <a:noFill/>
        </p:spPr>
      </p:pic>
    </p:spTree>
  </p:cSld>
  <p:clrMapOvr>
    <a:masterClrMapping/>
  </p:clrMapOvr>
  <p:transition spd="slow" advClick="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5800" y="3406775"/>
            <a:ext cx="4191000" cy="2384425"/>
          </a:xfrm>
        </p:spPr>
        <p:txBody>
          <a:bodyPr/>
          <a:lstStyle/>
          <a:p>
            <a:r>
              <a:rPr lang="es-EC" sz="1800" b="1">
                <a:solidFill>
                  <a:schemeClr val="bg1"/>
                </a:solidFill>
                <a:latin typeface="Comic Sans MS" pitchFamily="66" charset="0"/>
                <a:cs typeface="Tahoma" pitchFamily="34" charset="0"/>
              </a:rPr>
              <a:t>Vivió pobremente hasta los ocho años en compañía de la madre y de una hermanita que nació dos años después.  Estuvo un breve tiempo con su padre en el Ecuador ya que este llegó a reconocerlo y también a la hermanita.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 Martín era inteligente y tenía inclinación por la medicina.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Había aprendido las primeras nociones en la droguería-ambulatorio de dos vecinos de casa.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La profesión de barbero en aquella época estaba ligada con la medicina.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Así adquirió conocimientos de medicina y durante algún tiempo,</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 ejerció esta doble carrera.</a:t>
            </a:r>
            <a:r>
              <a:rPr lang="es-EC" sz="2200" b="1" i="1">
                <a:solidFill>
                  <a:schemeClr val="bg1"/>
                </a:solidFill>
                <a:latin typeface="Monotype Corsiva" pitchFamily="66" charset="0"/>
                <a:cs typeface="Tahoma" pitchFamily="34" charset="0"/>
              </a:rPr>
              <a:t> </a:t>
            </a:r>
            <a:r>
              <a:rPr lang="ar-SA" sz="2200" b="1" i="1">
                <a:solidFill>
                  <a:schemeClr val="bg1"/>
                </a:solidFill>
                <a:latin typeface="Monotype Corsiva" pitchFamily="66" charset="0"/>
                <a:cs typeface="Tahoma" pitchFamily="34" charset="0"/>
              </a:rPr>
              <a:t/>
            </a:r>
            <a:br>
              <a:rPr lang="ar-SA" sz="2200" b="1" i="1">
                <a:solidFill>
                  <a:schemeClr val="bg1"/>
                </a:solidFill>
                <a:latin typeface="Monotype Corsiva" pitchFamily="66" charset="0"/>
                <a:cs typeface="Tahoma" pitchFamily="34" charset="0"/>
              </a:rPr>
            </a:br>
            <a:r>
              <a:rPr lang="ar-SA" sz="2200" b="1" i="1">
                <a:solidFill>
                  <a:schemeClr val="bg1"/>
                </a:solidFill>
                <a:latin typeface="Monotype Corsiva" pitchFamily="66" charset="0"/>
                <a:cs typeface="Tahoma" pitchFamily="34" charset="0"/>
              </a:rPr>
              <a:t/>
            </a:r>
            <a:br>
              <a:rPr lang="ar-SA" sz="2200" b="1" i="1">
                <a:solidFill>
                  <a:schemeClr val="bg1"/>
                </a:solidFill>
                <a:latin typeface="Monotype Corsiva" pitchFamily="66" charset="0"/>
                <a:cs typeface="Tahoma" pitchFamily="34" charset="0"/>
              </a:rPr>
            </a:br>
            <a:r>
              <a:rPr lang="ar-SA" sz="2600" b="1" i="1">
                <a:solidFill>
                  <a:schemeClr val="bg1"/>
                </a:solidFill>
                <a:latin typeface="Monotype Corsiva" pitchFamily="66" charset="0"/>
                <a:cs typeface="Tahoma" pitchFamily="34" charset="0"/>
              </a:rPr>
              <a:t/>
            </a:r>
            <a:br>
              <a:rPr lang="ar-SA" sz="2600" b="1" i="1">
                <a:solidFill>
                  <a:schemeClr val="bg1"/>
                </a:solidFill>
                <a:latin typeface="Monotype Corsiva" pitchFamily="66" charset="0"/>
                <a:cs typeface="Tahoma" pitchFamily="34" charset="0"/>
              </a:rPr>
            </a:br>
            <a:r>
              <a:rPr lang="ar-SA" sz="2600" b="1" i="1">
                <a:solidFill>
                  <a:schemeClr val="bg1"/>
                </a:solidFill>
                <a:latin typeface="Monotype Corsiva" pitchFamily="66" charset="0"/>
                <a:cs typeface="Tahoma" pitchFamily="34" charset="0"/>
              </a:rPr>
              <a:t/>
            </a:r>
            <a:br>
              <a:rPr lang="ar-SA" sz="2600" b="1" i="1">
                <a:solidFill>
                  <a:schemeClr val="bg1"/>
                </a:solidFill>
                <a:latin typeface="Monotype Corsiva" pitchFamily="66" charset="0"/>
                <a:cs typeface="Tahoma" pitchFamily="34" charset="0"/>
              </a:rPr>
            </a:br>
            <a:r>
              <a:rPr lang="ar-SA" sz="2600" b="1" i="1">
                <a:solidFill>
                  <a:schemeClr val="bg1"/>
                </a:solidFill>
                <a:latin typeface="Monotype Corsiva" pitchFamily="66" charset="0"/>
                <a:cs typeface="Tahoma" pitchFamily="34" charset="0"/>
              </a:rPr>
              <a:t/>
            </a:r>
            <a:br>
              <a:rPr lang="ar-SA" sz="2600" b="1" i="1">
                <a:solidFill>
                  <a:schemeClr val="bg1"/>
                </a:solidFill>
                <a:latin typeface="Monotype Corsiva" pitchFamily="66" charset="0"/>
                <a:cs typeface="Tahoma" pitchFamily="34" charset="0"/>
              </a:rPr>
            </a:br>
            <a:r>
              <a:rPr lang="ar-SA" sz="2600" b="1" i="1">
                <a:solidFill>
                  <a:schemeClr val="bg1"/>
                </a:solidFill>
                <a:latin typeface="Monotype Corsiva" pitchFamily="66" charset="0"/>
                <a:cs typeface="Tahoma" pitchFamily="34" charset="0"/>
              </a:rPr>
              <a:t/>
            </a:r>
            <a:br>
              <a:rPr lang="ar-SA" sz="2600" b="1" i="1">
                <a:solidFill>
                  <a:schemeClr val="bg1"/>
                </a:solidFill>
                <a:latin typeface="Monotype Corsiva" pitchFamily="66" charset="0"/>
                <a:cs typeface="Tahoma" pitchFamily="34" charset="0"/>
              </a:rPr>
            </a:br>
            <a:endParaRPr lang="en-US" sz="2600" b="1" i="1">
              <a:solidFill>
                <a:schemeClr val="bg1"/>
              </a:solidFill>
              <a:latin typeface="Monotype Corsiva" pitchFamily="66" charset="0"/>
              <a:cs typeface="Tahoma" pitchFamily="34" charset="0"/>
            </a:endParaRPr>
          </a:p>
        </p:txBody>
      </p:sp>
      <p:pic>
        <p:nvPicPr>
          <p:cNvPr id="9225" name="Picture 9" descr="z_martin_porres"/>
          <p:cNvPicPr>
            <a:picLocks noChangeAspect="1" noChangeArrowheads="1"/>
          </p:cNvPicPr>
          <p:nvPr/>
        </p:nvPicPr>
        <p:blipFill>
          <a:blip r:embed="rId3"/>
          <a:srcRect/>
          <a:stretch>
            <a:fillRect/>
          </a:stretch>
        </p:blipFill>
        <p:spPr bwMode="auto">
          <a:xfrm>
            <a:off x="5448300" y="228600"/>
            <a:ext cx="3467100" cy="64770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648200" y="2263775"/>
            <a:ext cx="3962400" cy="2689225"/>
          </a:xfrm>
        </p:spPr>
        <p:txBody>
          <a:bodyPr/>
          <a:lstStyle/>
          <a:p>
            <a:r>
              <a:rPr lang="es-EC" sz="2400" b="1">
                <a:solidFill>
                  <a:schemeClr val="bg1"/>
                </a:solidFill>
                <a:latin typeface="Comic Sans MS" pitchFamily="66" charset="0"/>
                <a:cs typeface="Tahoma" pitchFamily="34" charset="0"/>
              </a:rPr>
              <a:t>Sintiendo grandes deseos de perfección,</a:t>
            </a:r>
            <a:br>
              <a:rPr lang="es-EC" sz="2400" b="1">
                <a:solidFill>
                  <a:schemeClr val="bg1"/>
                </a:solidFill>
                <a:latin typeface="Comic Sans MS" pitchFamily="66" charset="0"/>
                <a:cs typeface="Tahoma" pitchFamily="34" charset="0"/>
              </a:rPr>
            </a:br>
            <a:r>
              <a:rPr lang="es-EC" sz="2400" b="1">
                <a:solidFill>
                  <a:schemeClr val="bg1"/>
                </a:solidFill>
                <a:latin typeface="Comic Sans MS" pitchFamily="66" charset="0"/>
                <a:cs typeface="Tahoma" pitchFamily="34" charset="0"/>
              </a:rPr>
              <a:t>pidió ser admitido como donado en el convento de los dominicos del Rosario en Lima. </a:t>
            </a:r>
            <a:br>
              <a:rPr lang="es-EC" sz="2400" b="1">
                <a:solidFill>
                  <a:schemeClr val="bg1"/>
                </a:solidFill>
                <a:latin typeface="Comic Sans MS" pitchFamily="66" charset="0"/>
                <a:cs typeface="Tahoma" pitchFamily="34" charset="0"/>
              </a:rPr>
            </a:br>
            <a:r>
              <a:rPr lang="es-EC" sz="2400" b="1">
                <a:solidFill>
                  <a:schemeClr val="bg1"/>
                </a:solidFill>
                <a:latin typeface="Comic Sans MS" pitchFamily="66" charset="0"/>
                <a:cs typeface="Tahoma" pitchFamily="34" charset="0"/>
              </a:rPr>
              <a:t>Su misma madre apoyó la petición del santo</a:t>
            </a:r>
            <a:br>
              <a:rPr lang="es-EC" sz="2400" b="1">
                <a:solidFill>
                  <a:schemeClr val="bg1"/>
                </a:solidFill>
                <a:latin typeface="Comic Sans MS" pitchFamily="66" charset="0"/>
                <a:cs typeface="Tahoma" pitchFamily="34" charset="0"/>
              </a:rPr>
            </a:br>
            <a:r>
              <a:rPr lang="es-EC" sz="2400" b="1">
                <a:solidFill>
                  <a:schemeClr val="bg1"/>
                </a:solidFill>
                <a:latin typeface="Comic Sans MS" pitchFamily="66" charset="0"/>
                <a:cs typeface="Tahoma" pitchFamily="34" charset="0"/>
              </a:rPr>
              <a:t> y éste consiguió lo que deseaba cuando tenía unos quince años de edad.</a:t>
            </a:r>
            <a:r>
              <a:rPr lang="ar-SA" sz="2800" i="1">
                <a:solidFill>
                  <a:schemeClr val="bg1"/>
                </a:solidFill>
                <a:latin typeface="Monotype Corsiva" pitchFamily="66" charset="0"/>
                <a:cs typeface="Tahoma" pitchFamily="34" charset="0"/>
              </a:rPr>
              <a:t/>
            </a:r>
            <a:br>
              <a:rPr lang="ar-SA" sz="2800" i="1">
                <a:solidFill>
                  <a:schemeClr val="bg1"/>
                </a:solidFill>
                <a:latin typeface="Monotype Corsiva" pitchFamily="66" charset="0"/>
                <a:cs typeface="Tahoma" pitchFamily="34" charset="0"/>
              </a:rPr>
            </a:br>
            <a:r>
              <a:rPr lang="ar-SA" sz="1800" i="1">
                <a:solidFill>
                  <a:schemeClr val="bg1"/>
                </a:solidFill>
                <a:latin typeface="Monotype Corsiva" pitchFamily="66" charset="0"/>
                <a:cs typeface="Tahoma" pitchFamily="34" charset="0"/>
              </a:rPr>
              <a:t/>
            </a:r>
            <a:br>
              <a:rPr lang="ar-SA" sz="1800" i="1">
                <a:solidFill>
                  <a:schemeClr val="bg1"/>
                </a:solidFill>
                <a:latin typeface="Monotype Corsiva" pitchFamily="66" charset="0"/>
                <a:cs typeface="Tahoma" pitchFamily="34" charset="0"/>
              </a:rPr>
            </a:br>
            <a:endParaRPr lang="en-US" sz="1800" i="1">
              <a:solidFill>
                <a:schemeClr val="bg1"/>
              </a:solidFill>
              <a:latin typeface="Monotype Corsiva" pitchFamily="66" charset="0"/>
              <a:cs typeface="Tahoma" pitchFamily="34" charset="0"/>
            </a:endParaRPr>
          </a:p>
        </p:txBody>
      </p:sp>
      <p:sp>
        <p:nvSpPr>
          <p:cNvPr id="11267" name="WordArt 3"/>
          <p:cNvSpPr>
            <a:spLocks noChangeArrowheads="1" noChangeShapeType="1" noTextEdit="1"/>
          </p:cNvSpPr>
          <p:nvPr/>
        </p:nvSpPr>
        <p:spPr bwMode="auto">
          <a:xfrm>
            <a:off x="381000" y="5638800"/>
            <a:ext cx="2209800" cy="495300"/>
          </a:xfrm>
          <a:prstGeom prst="rect">
            <a:avLst/>
          </a:prstGeom>
        </p:spPr>
        <p:txBody>
          <a:bodyPr wrap="none" fromWordArt="1">
            <a:prstTxWarp prst="textPlain">
              <a:avLst>
                <a:gd name="adj" fmla="val 50000"/>
              </a:avLst>
            </a:prstTxWarp>
          </a:bodyPr>
          <a:lstStyle/>
          <a:p>
            <a:pPr algn="ctr" rtl="0"/>
            <a:r>
              <a:rPr lang="es-ES" sz="2800" kern="10">
                <a:ln w="9525">
                  <a:solidFill>
                    <a:schemeClr val="tx1"/>
                  </a:solidFill>
                  <a:round/>
                  <a:headEnd/>
                  <a:tailEnd/>
                </a:ln>
                <a:solidFill>
                  <a:srgbClr val="FFFFFF"/>
                </a:solidFill>
                <a:latin typeface="Comic Sans MS"/>
              </a:rPr>
              <a:t>Cascia</a:t>
            </a:r>
          </a:p>
        </p:txBody>
      </p:sp>
      <p:pic>
        <p:nvPicPr>
          <p:cNvPr id="11273" name="Picture 9" descr="vs11c"/>
          <p:cNvPicPr>
            <a:picLocks noChangeAspect="1" noChangeArrowheads="1"/>
          </p:cNvPicPr>
          <p:nvPr/>
        </p:nvPicPr>
        <p:blipFill>
          <a:blip r:embed="rId3"/>
          <a:srcRect/>
          <a:stretch>
            <a:fillRect/>
          </a:stretch>
        </p:blipFill>
        <p:spPr bwMode="auto">
          <a:xfrm>
            <a:off x="228600" y="228600"/>
            <a:ext cx="4267200" cy="64008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2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3429000" y="3200400"/>
            <a:ext cx="4953000" cy="1828800"/>
          </a:xfrm>
        </p:spPr>
        <p:txBody>
          <a:bodyPr/>
          <a:lstStyle/>
          <a:p>
            <a:r>
              <a:rPr lang="es-EC" sz="1800" b="1">
                <a:solidFill>
                  <a:schemeClr val="bg1"/>
                </a:solidFill>
                <a:latin typeface="Comic Sans MS" pitchFamily="66" charset="0"/>
                <a:cs typeface="Tahoma" pitchFamily="34" charset="0"/>
              </a:rPr>
              <a:t>En el convento su vida de heroica virtud fue pronto conocida de muchos.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Fue admitido sólo como "donado",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es decir,</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 como terciario y le confiaron los trabajos más humildes de la comunidad.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Martín es recordado con la escoba,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símbolo de su humilde servicio.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 Su humildad era tan ejemplar, que se alegraba de las injurias que recibía,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incluso alguna vez de parte de otros religiosos dominicos, como uno que, enfermo e irritado,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lo trató de perro mulato.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En una ocasión, cuando el convento estaba en situación económica muy apurada, Fray Martín, espontáneamente se ofreció al Padre Prior para ser vendido como esclavo, ya que era mulato,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a fin de remediar la situación.</a:t>
            </a:r>
            <a:r>
              <a:rPr lang="ar-SA" sz="2000">
                <a:solidFill>
                  <a:schemeClr val="bg1"/>
                </a:solidFill>
                <a:latin typeface="Comic Sans MS" pitchFamily="66" charset="0"/>
              </a:rPr>
              <a:t/>
            </a:r>
            <a:br>
              <a:rPr lang="ar-SA" sz="2000">
                <a:solidFill>
                  <a:schemeClr val="bg1"/>
                </a:solidFill>
                <a:latin typeface="Comic Sans MS" pitchFamily="66" charset="0"/>
              </a:rPr>
            </a:br>
            <a:r>
              <a:rPr lang="ar-SA" sz="2400">
                <a:solidFill>
                  <a:schemeClr val="bg1"/>
                </a:solidFill>
                <a:latin typeface="Monotype Corsiva" pitchFamily="66" charset="0"/>
              </a:rPr>
              <a:t/>
            </a:r>
            <a:br>
              <a:rPr lang="ar-SA" sz="2400">
                <a:solidFill>
                  <a:schemeClr val="bg1"/>
                </a:solidFill>
                <a:latin typeface="Monotype Corsiva" pitchFamily="66" charset="0"/>
              </a:rPr>
            </a:br>
            <a:r>
              <a:rPr lang="ar-SA" sz="3200" b="1" i="1">
                <a:solidFill>
                  <a:schemeClr val="tx1"/>
                </a:solidFill>
                <a:latin typeface="Monotype Corsiva" pitchFamily="66" charset="0"/>
              </a:rPr>
              <a:t/>
            </a:r>
            <a:br>
              <a:rPr lang="ar-SA" sz="3200" b="1" i="1">
                <a:solidFill>
                  <a:schemeClr val="tx1"/>
                </a:solidFill>
                <a:latin typeface="Monotype Corsiva" pitchFamily="66" charset="0"/>
              </a:rPr>
            </a:br>
            <a:endParaRPr lang="en-US" sz="3200" b="1" i="1">
              <a:solidFill>
                <a:schemeClr val="tx1"/>
              </a:solidFill>
              <a:latin typeface="Monotype Corsiva" pitchFamily="66" charset="0"/>
            </a:endParaRPr>
          </a:p>
        </p:txBody>
      </p:sp>
      <p:pic>
        <p:nvPicPr>
          <p:cNvPr id="13317" name="Picture 5" descr="fray_escoba_trabajando"/>
          <p:cNvPicPr>
            <a:picLocks noChangeAspect="1" noChangeArrowheads="1"/>
          </p:cNvPicPr>
          <p:nvPr/>
        </p:nvPicPr>
        <p:blipFill>
          <a:blip r:embed="rId3"/>
          <a:srcRect/>
          <a:stretch>
            <a:fillRect/>
          </a:stretch>
        </p:blipFill>
        <p:spPr bwMode="auto">
          <a:xfrm>
            <a:off x="1371600" y="685800"/>
            <a:ext cx="1946275" cy="5548313"/>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457200" y="2416175"/>
            <a:ext cx="4114800" cy="2613025"/>
          </a:xfrm>
        </p:spPr>
        <p:txBody>
          <a:bodyPr/>
          <a:lstStyle/>
          <a:p>
            <a:r>
              <a:rPr lang="es-EC" sz="2100" b="1">
                <a:solidFill>
                  <a:schemeClr val="bg1"/>
                </a:solidFill>
                <a:latin typeface="Comic Sans MS" pitchFamily="66" charset="0"/>
              </a:rPr>
              <a:t>Advirtiendo los superiores de Fray Martín su índole mansa </a:t>
            </a:r>
            <a:br>
              <a:rPr lang="es-EC" sz="2100" b="1">
                <a:solidFill>
                  <a:schemeClr val="bg1"/>
                </a:solidFill>
                <a:latin typeface="Comic Sans MS" pitchFamily="66" charset="0"/>
              </a:rPr>
            </a:br>
            <a:r>
              <a:rPr lang="es-EC" sz="2100" b="1">
                <a:solidFill>
                  <a:schemeClr val="bg1"/>
                </a:solidFill>
                <a:latin typeface="Comic Sans MS" pitchFamily="66" charset="0"/>
              </a:rPr>
              <a:t>y su mucha caridad,</a:t>
            </a:r>
            <a:br>
              <a:rPr lang="es-EC" sz="2100" b="1">
                <a:solidFill>
                  <a:schemeClr val="bg1"/>
                </a:solidFill>
                <a:latin typeface="Comic Sans MS" pitchFamily="66" charset="0"/>
              </a:rPr>
            </a:br>
            <a:r>
              <a:rPr lang="es-EC" sz="2100" b="1">
                <a:solidFill>
                  <a:schemeClr val="bg1"/>
                </a:solidFill>
                <a:latin typeface="Comic Sans MS" pitchFamily="66" charset="0"/>
              </a:rPr>
              <a:t>le confiaron, </a:t>
            </a:r>
            <a:br>
              <a:rPr lang="es-EC" sz="2100" b="1">
                <a:solidFill>
                  <a:schemeClr val="bg1"/>
                </a:solidFill>
                <a:latin typeface="Comic Sans MS" pitchFamily="66" charset="0"/>
              </a:rPr>
            </a:br>
            <a:r>
              <a:rPr lang="es-EC" sz="2100" b="1">
                <a:solidFill>
                  <a:schemeClr val="bg1"/>
                </a:solidFill>
                <a:latin typeface="Comic Sans MS" pitchFamily="66" charset="0"/>
              </a:rPr>
              <a:t>junto con otros oficios, </a:t>
            </a:r>
            <a:br>
              <a:rPr lang="es-EC" sz="2100" b="1">
                <a:solidFill>
                  <a:schemeClr val="bg1"/>
                </a:solidFill>
                <a:latin typeface="Comic Sans MS" pitchFamily="66" charset="0"/>
              </a:rPr>
            </a:br>
            <a:r>
              <a:rPr lang="es-EC" sz="2100" b="1">
                <a:solidFill>
                  <a:schemeClr val="bg1"/>
                </a:solidFill>
                <a:latin typeface="Comic Sans MS" pitchFamily="66" charset="0"/>
              </a:rPr>
              <a:t>el de enfermero, </a:t>
            </a:r>
            <a:br>
              <a:rPr lang="es-EC" sz="2100" b="1">
                <a:solidFill>
                  <a:schemeClr val="bg1"/>
                </a:solidFill>
                <a:latin typeface="Comic Sans MS" pitchFamily="66" charset="0"/>
              </a:rPr>
            </a:br>
            <a:r>
              <a:rPr lang="es-EC" sz="2100" b="1">
                <a:solidFill>
                  <a:schemeClr val="bg1"/>
                </a:solidFill>
                <a:latin typeface="Comic Sans MS" pitchFamily="66" charset="0"/>
              </a:rPr>
              <a:t>en una comunidad que solía contar con doscientos religiosos, </a:t>
            </a:r>
            <a:br>
              <a:rPr lang="es-EC" sz="2100" b="1">
                <a:solidFill>
                  <a:schemeClr val="bg1"/>
                </a:solidFill>
                <a:latin typeface="Comic Sans MS" pitchFamily="66" charset="0"/>
              </a:rPr>
            </a:br>
            <a:r>
              <a:rPr lang="es-EC" sz="2100" b="1">
                <a:solidFill>
                  <a:schemeClr val="bg1"/>
                </a:solidFill>
                <a:latin typeface="Comic Sans MS" pitchFamily="66" charset="0"/>
              </a:rPr>
              <a:t>sin tomar en consideración a los criados del convento ni a los religiosos de otras casas que, informados de la habilidad del hermano,</a:t>
            </a:r>
            <a:br>
              <a:rPr lang="es-EC" sz="2100" b="1">
                <a:solidFill>
                  <a:schemeClr val="bg1"/>
                </a:solidFill>
                <a:latin typeface="Comic Sans MS" pitchFamily="66" charset="0"/>
              </a:rPr>
            </a:br>
            <a:r>
              <a:rPr lang="es-EC" sz="2100" b="1">
                <a:solidFill>
                  <a:schemeClr val="bg1"/>
                </a:solidFill>
                <a:latin typeface="Comic Sans MS" pitchFamily="66" charset="0"/>
              </a:rPr>
              <a:t> acudían a curarse a Lima.</a:t>
            </a:r>
            <a:r>
              <a:rPr lang="ar-SA" sz="1900" i="1">
                <a:solidFill>
                  <a:schemeClr val="bg1"/>
                </a:solidFill>
                <a:latin typeface="Monotype Corsiva" pitchFamily="66" charset="0"/>
              </a:rPr>
              <a:t/>
            </a:r>
            <a:br>
              <a:rPr lang="ar-SA" sz="1900" i="1">
                <a:solidFill>
                  <a:schemeClr val="bg1"/>
                </a:solidFill>
                <a:latin typeface="Monotype Corsiva" pitchFamily="66" charset="0"/>
              </a:rPr>
            </a:br>
            <a:r>
              <a:rPr lang="ar-SA" sz="1900" i="1">
                <a:solidFill>
                  <a:schemeClr val="bg1"/>
                </a:solidFill>
                <a:latin typeface="Monotype Corsiva" pitchFamily="66" charset="0"/>
              </a:rPr>
              <a:t/>
            </a:r>
            <a:br>
              <a:rPr lang="ar-SA" sz="1900" i="1">
                <a:solidFill>
                  <a:schemeClr val="bg1"/>
                </a:solidFill>
                <a:latin typeface="Monotype Corsiva" pitchFamily="66" charset="0"/>
              </a:rPr>
            </a:br>
            <a:endParaRPr lang="en-US" sz="1900" i="1">
              <a:solidFill>
                <a:schemeClr val="bg1"/>
              </a:solidFill>
              <a:latin typeface="Monotype Corsiva" pitchFamily="66" charset="0"/>
            </a:endParaRPr>
          </a:p>
        </p:txBody>
      </p:sp>
      <p:pic>
        <p:nvPicPr>
          <p:cNvPr id="15366" name="Picture 6" descr="29900"/>
          <p:cNvPicPr>
            <a:picLocks noChangeAspect="1" noChangeArrowheads="1"/>
          </p:cNvPicPr>
          <p:nvPr/>
        </p:nvPicPr>
        <p:blipFill>
          <a:blip r:embed="rId3"/>
          <a:srcRect/>
          <a:stretch>
            <a:fillRect/>
          </a:stretch>
        </p:blipFill>
        <p:spPr bwMode="auto">
          <a:xfrm>
            <a:off x="4724400" y="228600"/>
            <a:ext cx="4267200" cy="64008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4648200" y="2492375"/>
            <a:ext cx="3962400" cy="2613025"/>
          </a:xfrm>
        </p:spPr>
        <p:txBody>
          <a:bodyPr/>
          <a:lstStyle/>
          <a:p>
            <a:r>
              <a:rPr lang="es-EC" sz="2000">
                <a:solidFill>
                  <a:schemeClr val="bg1"/>
                </a:solidFill>
                <a:latin typeface="Comic Sans MS" pitchFamily="66" charset="0"/>
              </a:rPr>
              <a:t>Bastante trabajo tenía el joven hermano,</a:t>
            </a:r>
            <a:br>
              <a:rPr lang="es-EC" sz="2000">
                <a:solidFill>
                  <a:schemeClr val="bg1"/>
                </a:solidFill>
                <a:latin typeface="Comic Sans MS" pitchFamily="66" charset="0"/>
              </a:rPr>
            </a:br>
            <a:r>
              <a:rPr lang="es-EC" sz="2000">
                <a:solidFill>
                  <a:schemeClr val="bg1"/>
                </a:solidFill>
                <a:latin typeface="Comic Sans MS" pitchFamily="66" charset="0"/>
              </a:rPr>
              <a:t> pero no por eso limitaba su compasión a los de su orden, sino que atendía a muchos enfermos pobres de la ciudad. </a:t>
            </a:r>
            <a:br>
              <a:rPr lang="es-EC" sz="2000">
                <a:solidFill>
                  <a:schemeClr val="bg1"/>
                </a:solidFill>
                <a:latin typeface="Comic Sans MS" pitchFamily="66" charset="0"/>
              </a:rPr>
            </a:br>
            <a:r>
              <a:rPr lang="es-EC" sz="2000">
                <a:solidFill>
                  <a:schemeClr val="bg1"/>
                </a:solidFill>
                <a:latin typeface="Comic Sans MS" pitchFamily="66" charset="0"/>
              </a:rPr>
              <a:t>El día 2 de junio de 1603, después de nueve años de servir a la orden como donado, le fue concedida la profesión religiosa y pronunció los votos de pobreza, obediencia y castidad.</a:t>
            </a:r>
            <a:r>
              <a:rPr lang="ar-SA" sz="2400" i="1">
                <a:solidFill>
                  <a:schemeClr val="bg1"/>
                </a:solidFill>
                <a:latin typeface="Monotype Corsiva" pitchFamily="66" charset="0"/>
              </a:rPr>
              <a:t/>
            </a:r>
            <a:br>
              <a:rPr lang="ar-SA" sz="2400" i="1">
                <a:solidFill>
                  <a:schemeClr val="bg1"/>
                </a:solidFill>
                <a:latin typeface="Monotype Corsiva" pitchFamily="66" charset="0"/>
              </a:rPr>
            </a:br>
            <a:r>
              <a:rPr lang="ar-SA" sz="2400" i="1">
                <a:solidFill>
                  <a:schemeClr val="bg1"/>
                </a:solidFill>
                <a:latin typeface="Monotype Corsiva" pitchFamily="66" charset="0"/>
              </a:rPr>
              <a:t/>
            </a:r>
            <a:br>
              <a:rPr lang="ar-SA" sz="2400" i="1">
                <a:solidFill>
                  <a:schemeClr val="bg1"/>
                </a:solidFill>
                <a:latin typeface="Monotype Corsiva" pitchFamily="66" charset="0"/>
              </a:rPr>
            </a:br>
            <a:endParaRPr lang="en-US" sz="2400" i="1">
              <a:solidFill>
                <a:schemeClr val="bg1"/>
              </a:solidFill>
              <a:latin typeface="Monotype Corsiva" pitchFamily="66" charset="0"/>
            </a:endParaRPr>
          </a:p>
        </p:txBody>
      </p:sp>
      <p:pic>
        <p:nvPicPr>
          <p:cNvPr id="17414" name="Picture 6" descr="1201205444625olvidados-detdn"/>
          <p:cNvPicPr>
            <a:picLocks noChangeAspect="1" noChangeArrowheads="1"/>
          </p:cNvPicPr>
          <p:nvPr/>
        </p:nvPicPr>
        <p:blipFill>
          <a:blip r:embed="rId3"/>
          <a:srcRect/>
          <a:stretch>
            <a:fillRect/>
          </a:stretch>
        </p:blipFill>
        <p:spPr bwMode="auto">
          <a:xfrm>
            <a:off x="304800" y="228600"/>
            <a:ext cx="4267200" cy="62484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2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4191000" y="2514600"/>
            <a:ext cx="4495800" cy="2613025"/>
          </a:xfrm>
        </p:spPr>
        <p:txBody>
          <a:bodyPr/>
          <a:lstStyle/>
          <a:p>
            <a:pPr rtl="0"/>
            <a:r>
              <a:rPr lang="es-EC" sz="1900">
                <a:solidFill>
                  <a:schemeClr val="bg1"/>
                </a:solidFill>
                <a:latin typeface="Comic Sans MS" pitchFamily="66" charset="0"/>
              </a:rPr>
              <a:t>Juntaba a su abnegada vida una penitencia austerísima, </a:t>
            </a:r>
            <a:br>
              <a:rPr lang="es-EC" sz="1900">
                <a:solidFill>
                  <a:schemeClr val="bg1"/>
                </a:solidFill>
                <a:latin typeface="Comic Sans MS" pitchFamily="66" charset="0"/>
              </a:rPr>
            </a:br>
            <a:r>
              <a:rPr lang="es-EC" sz="1900">
                <a:solidFill>
                  <a:schemeClr val="bg1"/>
                </a:solidFill>
                <a:latin typeface="Comic Sans MS" pitchFamily="66" charset="0"/>
              </a:rPr>
              <a:t>dormía debajo de una escalera unas cuantas horas y sólo comía lo indispensable. </a:t>
            </a:r>
            <a:br>
              <a:rPr lang="es-EC" sz="1900">
                <a:solidFill>
                  <a:schemeClr val="bg1"/>
                </a:solidFill>
                <a:latin typeface="Comic Sans MS" pitchFamily="66" charset="0"/>
              </a:rPr>
            </a:br>
            <a:r>
              <a:rPr lang="es-EC" sz="1900">
                <a:solidFill>
                  <a:schemeClr val="bg1"/>
                </a:solidFill>
                <a:latin typeface="Comic Sans MS" pitchFamily="66" charset="0"/>
              </a:rPr>
              <a:t>Pasaba la mitad de la noche rezando a un crucifijo grande que había en su convento iba y le contaba sus penas y sus problemas, </a:t>
            </a:r>
            <a:br>
              <a:rPr lang="es-EC" sz="1900">
                <a:solidFill>
                  <a:schemeClr val="bg1"/>
                </a:solidFill>
                <a:latin typeface="Comic Sans MS" pitchFamily="66" charset="0"/>
              </a:rPr>
            </a:br>
            <a:r>
              <a:rPr lang="es-EC" sz="1900">
                <a:solidFill>
                  <a:schemeClr val="bg1"/>
                </a:solidFill>
                <a:latin typeface="Comic Sans MS" pitchFamily="66" charset="0"/>
              </a:rPr>
              <a:t>y ante el Santísimo Sacramento y arrodillado ante la imagen de la Virgen María pasaba largos tiempos rezando con fervor. </a:t>
            </a:r>
            <a:br>
              <a:rPr lang="es-EC" sz="1900">
                <a:solidFill>
                  <a:schemeClr val="bg1"/>
                </a:solidFill>
                <a:latin typeface="Comic Sans MS" pitchFamily="66" charset="0"/>
              </a:rPr>
            </a:br>
            <a:r>
              <a:rPr lang="es-EC" sz="1900">
                <a:solidFill>
                  <a:schemeClr val="bg1"/>
                </a:solidFill>
                <a:latin typeface="Comic Sans MS" pitchFamily="66" charset="0"/>
              </a:rPr>
              <a:t>Añadía a esto un espíritu de oración y unión con Dios que lo asemejaba a otros grandes contemplativos.</a:t>
            </a:r>
            <a:r>
              <a:rPr lang="es-EC" sz="2800" i="1">
                <a:solidFill>
                  <a:schemeClr val="bg1"/>
                </a:solidFill>
                <a:latin typeface="Monotype Corsiva" pitchFamily="66" charset="0"/>
              </a:rPr>
              <a:t> </a:t>
            </a:r>
            <a:r>
              <a:rPr lang="ar-SA" sz="2800" i="1">
                <a:solidFill>
                  <a:schemeClr val="bg1"/>
                </a:solidFill>
                <a:latin typeface="Monotype Corsiva" pitchFamily="66" charset="0"/>
              </a:rPr>
              <a:t/>
            </a:r>
            <a:br>
              <a:rPr lang="ar-SA" sz="2800" i="1">
                <a:solidFill>
                  <a:schemeClr val="bg1"/>
                </a:solidFill>
                <a:latin typeface="Monotype Corsiva" pitchFamily="66" charset="0"/>
              </a:rPr>
            </a:br>
            <a:r>
              <a:rPr lang="ar-SA" sz="2800" i="1">
                <a:solidFill>
                  <a:schemeClr val="bg1"/>
                </a:solidFill>
                <a:latin typeface="Monotype Corsiva" pitchFamily="66" charset="0"/>
              </a:rPr>
              <a:t/>
            </a:r>
            <a:br>
              <a:rPr lang="ar-SA" sz="2800" i="1">
                <a:solidFill>
                  <a:schemeClr val="bg1"/>
                </a:solidFill>
                <a:latin typeface="Monotype Corsiva" pitchFamily="66" charset="0"/>
              </a:rPr>
            </a:br>
            <a:endParaRPr lang="en-US" sz="2800" i="1">
              <a:solidFill>
                <a:schemeClr val="bg1"/>
              </a:solidFill>
              <a:latin typeface="Monotype Corsiva" pitchFamily="66" charset="0"/>
            </a:endParaRPr>
          </a:p>
        </p:txBody>
      </p:sp>
      <p:pic>
        <p:nvPicPr>
          <p:cNvPr id="19461" name="Picture 5" descr="orando"/>
          <p:cNvPicPr>
            <a:picLocks noChangeAspect="1" noChangeArrowheads="1"/>
          </p:cNvPicPr>
          <p:nvPr/>
        </p:nvPicPr>
        <p:blipFill>
          <a:blip r:embed="rId3"/>
          <a:srcRect/>
          <a:stretch>
            <a:fillRect/>
          </a:stretch>
        </p:blipFill>
        <p:spPr bwMode="auto">
          <a:xfrm>
            <a:off x="76200" y="152400"/>
            <a:ext cx="3886200" cy="64770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2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457200" y="2133600"/>
            <a:ext cx="4800600" cy="3886200"/>
          </a:xfrm>
        </p:spPr>
        <p:txBody>
          <a:bodyPr/>
          <a:lstStyle/>
          <a:p>
            <a:r>
              <a:rPr lang="es-EC" sz="1800" b="1">
                <a:solidFill>
                  <a:schemeClr val="bg1"/>
                </a:solidFill>
                <a:latin typeface="Comic Sans MS" pitchFamily="66" charset="0"/>
                <a:cs typeface="Tahoma" pitchFamily="34" charset="0"/>
              </a:rPr>
              <a:t>Dios quiso que su santidad se conociera fuera de las paredes del monasterio,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por los extraordinarios carismas con que lo había enriquecido, entre ellos,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la profecía, éxtasis y la bilocación.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Sin salir de Lima, fue visto en África,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en China y en Japón,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animando a los misioneros que se encontraban en dificultad.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Mientras permanecía encerrado en su celda lo veían llegar junto a la cama de ciertos moribundos a consolarlos.  </a:t>
            </a:r>
            <a:br>
              <a:rPr lang="es-EC" sz="1800" b="1">
                <a:solidFill>
                  <a:schemeClr val="bg1"/>
                </a:solidFill>
                <a:latin typeface="Comic Sans MS" pitchFamily="66" charset="0"/>
                <a:cs typeface="Tahoma" pitchFamily="34" charset="0"/>
              </a:rPr>
            </a:br>
            <a:r>
              <a:rPr lang="es-EC" sz="1800" b="1">
                <a:solidFill>
                  <a:schemeClr val="bg1"/>
                </a:solidFill>
                <a:latin typeface="Comic Sans MS" pitchFamily="66" charset="0"/>
                <a:cs typeface="Tahoma" pitchFamily="34" charset="0"/>
              </a:rPr>
              <a:t>En ocasiones salía del convento a atender a un enfermo grave, y volvía luego a entrar sin tener llave de la puerta y sin que nadie le abriera. </a:t>
            </a:r>
            <a:br>
              <a:rPr lang="es-EC" sz="1800" b="1">
                <a:solidFill>
                  <a:schemeClr val="bg1"/>
                </a:solidFill>
                <a:latin typeface="Comic Sans MS" pitchFamily="66" charset="0"/>
                <a:cs typeface="Tahoma" pitchFamily="34" charset="0"/>
              </a:rPr>
            </a:br>
            <a:r>
              <a:rPr lang="ar-SA" sz="2400" b="1">
                <a:solidFill>
                  <a:srgbClr val="FFFF99"/>
                </a:solidFill>
                <a:latin typeface="Monotype Corsiva" pitchFamily="66" charset="0"/>
                <a:cs typeface="Tahoma" pitchFamily="34" charset="0"/>
              </a:rPr>
              <a:t/>
            </a:r>
            <a:br>
              <a:rPr lang="ar-SA" sz="2400" b="1">
                <a:solidFill>
                  <a:srgbClr val="FFFF99"/>
                </a:solidFill>
                <a:latin typeface="Monotype Corsiva" pitchFamily="66" charset="0"/>
                <a:cs typeface="Tahoma" pitchFamily="34" charset="0"/>
              </a:rPr>
            </a:br>
            <a:r>
              <a:rPr lang="ar-SA" sz="2400" b="1">
                <a:solidFill>
                  <a:srgbClr val="FFFF99"/>
                </a:solidFill>
                <a:latin typeface="Monotype Corsiva" pitchFamily="66" charset="0"/>
                <a:cs typeface="Tahoma" pitchFamily="34" charset="0"/>
              </a:rPr>
              <a:t/>
            </a:r>
            <a:br>
              <a:rPr lang="ar-SA" sz="2400" b="1">
                <a:solidFill>
                  <a:srgbClr val="FFFF99"/>
                </a:solidFill>
                <a:latin typeface="Monotype Corsiva" pitchFamily="66" charset="0"/>
                <a:cs typeface="Tahoma" pitchFamily="34" charset="0"/>
              </a:rPr>
            </a:br>
            <a:r>
              <a:rPr lang="ar-SA" sz="2400" i="1">
                <a:solidFill>
                  <a:srgbClr val="FFFF99"/>
                </a:solidFill>
                <a:latin typeface="Monotype Corsiva" pitchFamily="66" charset="0"/>
                <a:cs typeface="Tahoma" pitchFamily="34" charset="0"/>
              </a:rPr>
              <a:t/>
            </a:r>
            <a:br>
              <a:rPr lang="ar-SA" sz="2400" i="1">
                <a:solidFill>
                  <a:srgbClr val="FFFF99"/>
                </a:solidFill>
                <a:latin typeface="Monotype Corsiva" pitchFamily="66" charset="0"/>
                <a:cs typeface="Tahoma" pitchFamily="34" charset="0"/>
              </a:rPr>
            </a:br>
            <a:endParaRPr lang="en-US" sz="2400" i="1">
              <a:solidFill>
                <a:srgbClr val="FFFF99"/>
              </a:solidFill>
              <a:latin typeface="Monotype Corsiva" pitchFamily="66" charset="0"/>
              <a:cs typeface="Tahoma" pitchFamily="34" charset="0"/>
            </a:endParaRPr>
          </a:p>
        </p:txBody>
      </p:sp>
      <p:pic>
        <p:nvPicPr>
          <p:cNvPr id="21514" name="Picture 10" descr="2879812185_d7979c0a1e"/>
          <p:cNvPicPr>
            <a:picLocks noChangeAspect="1" noChangeArrowheads="1"/>
          </p:cNvPicPr>
          <p:nvPr/>
        </p:nvPicPr>
        <p:blipFill>
          <a:blip r:embed="rId3"/>
          <a:srcRect/>
          <a:stretch>
            <a:fillRect/>
          </a:stretch>
        </p:blipFill>
        <p:spPr bwMode="auto">
          <a:xfrm>
            <a:off x="5334000" y="76200"/>
            <a:ext cx="3810000" cy="67818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a:xfrm>
            <a:off x="457200" y="2362200"/>
            <a:ext cx="4724400" cy="3886200"/>
          </a:xfrm>
        </p:spPr>
        <p:txBody>
          <a:bodyPr/>
          <a:lstStyle/>
          <a:p>
            <a:r>
              <a:rPr lang="es-EC" sz="2000" b="1">
                <a:solidFill>
                  <a:schemeClr val="bg1"/>
                </a:solidFill>
                <a:latin typeface="Comic Sans MS" pitchFamily="66" charset="0"/>
                <a:cs typeface="Tahoma" pitchFamily="34" charset="0"/>
              </a:rPr>
              <a:t>Se le vio repetidas veces en éxtasis y, algunas levantado en el aire muy cerca de un gran crucifijo que había en el convento. </a:t>
            </a:r>
            <a:br>
              <a:rPr lang="es-EC" sz="2000" b="1">
                <a:solidFill>
                  <a:schemeClr val="bg1"/>
                </a:solidFill>
                <a:latin typeface="Comic Sans MS" pitchFamily="66" charset="0"/>
                <a:cs typeface="Tahoma" pitchFamily="34" charset="0"/>
              </a:rPr>
            </a:br>
            <a:r>
              <a:rPr lang="es-EC" sz="2000" b="1">
                <a:solidFill>
                  <a:schemeClr val="bg1"/>
                </a:solidFill>
                <a:latin typeface="Comic Sans MS" pitchFamily="66" charset="0"/>
                <a:cs typeface="Tahoma" pitchFamily="34" charset="0"/>
              </a:rPr>
              <a:t>A el acudían teólogos, obispos y autoridades civiles en busca de consejo.</a:t>
            </a:r>
            <a:br>
              <a:rPr lang="es-EC" sz="2000" b="1">
                <a:solidFill>
                  <a:schemeClr val="bg1"/>
                </a:solidFill>
                <a:latin typeface="Comic Sans MS" pitchFamily="66" charset="0"/>
                <a:cs typeface="Tahoma" pitchFamily="34" charset="0"/>
              </a:rPr>
            </a:br>
            <a:r>
              <a:rPr lang="es-EC" sz="2000" b="1">
                <a:solidFill>
                  <a:schemeClr val="bg1"/>
                </a:solidFill>
                <a:latin typeface="Comic Sans MS" pitchFamily="66" charset="0"/>
                <a:cs typeface="Tahoma" pitchFamily="34" charset="0"/>
              </a:rPr>
              <a:t>Más de una vez el mismo virrey tuvo que esperar ante su celda porque Martín estaba en éxtasis.</a:t>
            </a:r>
            <a:br>
              <a:rPr lang="es-EC" sz="2000" b="1">
                <a:solidFill>
                  <a:schemeClr val="bg1"/>
                </a:solidFill>
                <a:latin typeface="Comic Sans MS" pitchFamily="66" charset="0"/>
                <a:cs typeface="Tahoma" pitchFamily="34" charset="0"/>
              </a:rPr>
            </a:br>
            <a:r>
              <a:rPr lang="es-EC" sz="2000" b="1">
                <a:solidFill>
                  <a:schemeClr val="bg1"/>
                </a:solidFill>
                <a:latin typeface="Comic Sans MS" pitchFamily="66" charset="0"/>
                <a:cs typeface="Tahoma" pitchFamily="34" charset="0"/>
              </a:rPr>
              <a:t>Llegaron los enemigos a su habitación a hacerle daño y él pidió a Dios que lo volviera invisible </a:t>
            </a:r>
            <a:br>
              <a:rPr lang="es-EC" sz="2000" b="1">
                <a:solidFill>
                  <a:schemeClr val="bg1"/>
                </a:solidFill>
                <a:latin typeface="Comic Sans MS" pitchFamily="66" charset="0"/>
                <a:cs typeface="Tahoma" pitchFamily="34" charset="0"/>
              </a:rPr>
            </a:br>
            <a:r>
              <a:rPr lang="es-EC" sz="2000" b="1">
                <a:solidFill>
                  <a:schemeClr val="bg1"/>
                </a:solidFill>
                <a:latin typeface="Comic Sans MS" pitchFamily="66" charset="0"/>
                <a:cs typeface="Tahoma" pitchFamily="34" charset="0"/>
              </a:rPr>
              <a:t>y los otros no lo vieron.</a:t>
            </a:r>
            <a:r>
              <a:rPr lang="ar-SA" sz="2400" b="1">
                <a:solidFill>
                  <a:schemeClr val="bg1"/>
                </a:solidFill>
                <a:latin typeface="Monotype Corsiva" pitchFamily="66" charset="0"/>
                <a:cs typeface="Tahoma" pitchFamily="34" charset="0"/>
              </a:rPr>
              <a:t/>
            </a:r>
            <a:br>
              <a:rPr lang="ar-SA" sz="2400" b="1">
                <a:solidFill>
                  <a:schemeClr val="bg1"/>
                </a:solidFill>
                <a:latin typeface="Monotype Corsiva" pitchFamily="66" charset="0"/>
                <a:cs typeface="Tahoma" pitchFamily="34" charset="0"/>
              </a:rPr>
            </a:br>
            <a:r>
              <a:rPr lang="ar-SA" sz="2400" b="1">
                <a:solidFill>
                  <a:schemeClr val="bg1"/>
                </a:solidFill>
                <a:latin typeface="Monotype Corsiva" pitchFamily="66" charset="0"/>
                <a:cs typeface="Tahoma" pitchFamily="34" charset="0"/>
              </a:rPr>
              <a:t/>
            </a:r>
            <a:br>
              <a:rPr lang="ar-SA" sz="2400" b="1">
                <a:solidFill>
                  <a:schemeClr val="bg1"/>
                </a:solidFill>
                <a:latin typeface="Monotype Corsiva" pitchFamily="66" charset="0"/>
                <a:cs typeface="Tahoma" pitchFamily="34" charset="0"/>
              </a:rPr>
            </a:br>
            <a:r>
              <a:rPr lang="ar-SA" sz="2400" b="1">
                <a:solidFill>
                  <a:schemeClr val="tx1"/>
                </a:solidFill>
                <a:latin typeface="Monotype Corsiva" pitchFamily="66" charset="0"/>
                <a:cs typeface="Tahoma" pitchFamily="34" charset="0"/>
              </a:rPr>
              <a:t/>
            </a:r>
            <a:br>
              <a:rPr lang="ar-SA" sz="2400" b="1">
                <a:solidFill>
                  <a:schemeClr val="tx1"/>
                </a:solidFill>
                <a:latin typeface="Monotype Corsiva" pitchFamily="66" charset="0"/>
                <a:cs typeface="Tahoma" pitchFamily="34" charset="0"/>
              </a:rPr>
            </a:br>
            <a:r>
              <a:rPr lang="ar-SA" sz="2400" b="1">
                <a:solidFill>
                  <a:schemeClr val="tx1"/>
                </a:solidFill>
                <a:latin typeface="Monotype Corsiva" pitchFamily="66" charset="0"/>
                <a:cs typeface="Tahoma" pitchFamily="34" charset="0"/>
              </a:rPr>
              <a:t/>
            </a:r>
            <a:br>
              <a:rPr lang="ar-SA" sz="2400" b="1">
                <a:solidFill>
                  <a:schemeClr val="tx1"/>
                </a:solidFill>
                <a:latin typeface="Monotype Corsiva" pitchFamily="66" charset="0"/>
                <a:cs typeface="Tahoma" pitchFamily="34" charset="0"/>
              </a:rPr>
            </a:br>
            <a:r>
              <a:rPr lang="ar-SA" sz="1800" b="1">
                <a:solidFill>
                  <a:schemeClr val="bg1"/>
                </a:solidFill>
                <a:latin typeface="Monotype Corsiva" pitchFamily="66" charset="0"/>
                <a:cs typeface="Tahoma" pitchFamily="34" charset="0"/>
              </a:rPr>
              <a:t/>
            </a:r>
            <a:br>
              <a:rPr lang="ar-SA" sz="1800" b="1">
                <a:solidFill>
                  <a:schemeClr val="bg1"/>
                </a:solidFill>
                <a:latin typeface="Monotype Corsiva" pitchFamily="66" charset="0"/>
                <a:cs typeface="Tahoma" pitchFamily="34" charset="0"/>
              </a:rPr>
            </a:br>
            <a:r>
              <a:rPr lang="ar-SA" sz="1800" i="1">
                <a:solidFill>
                  <a:schemeClr val="tx1"/>
                </a:solidFill>
                <a:latin typeface="Monotype Corsiva" pitchFamily="66" charset="0"/>
                <a:cs typeface="Tahoma" pitchFamily="34" charset="0"/>
              </a:rPr>
              <a:t/>
            </a:r>
            <a:br>
              <a:rPr lang="ar-SA" sz="1800" i="1">
                <a:solidFill>
                  <a:schemeClr val="tx1"/>
                </a:solidFill>
                <a:latin typeface="Monotype Corsiva" pitchFamily="66" charset="0"/>
                <a:cs typeface="Tahoma" pitchFamily="34" charset="0"/>
              </a:rPr>
            </a:br>
            <a:endParaRPr lang="en-US" sz="1800" i="1">
              <a:solidFill>
                <a:schemeClr val="tx1"/>
              </a:solidFill>
              <a:latin typeface="Monotype Corsiva" pitchFamily="66" charset="0"/>
              <a:cs typeface="Tahoma" pitchFamily="34" charset="0"/>
            </a:endParaRPr>
          </a:p>
        </p:txBody>
      </p:sp>
      <p:pic>
        <p:nvPicPr>
          <p:cNvPr id="23556" name="Picture 4" descr="San_Martino_de_Porres_B"/>
          <p:cNvPicPr>
            <a:picLocks noChangeAspect="1" noChangeArrowheads="1"/>
          </p:cNvPicPr>
          <p:nvPr/>
        </p:nvPicPr>
        <p:blipFill>
          <a:blip r:embed="rId3"/>
          <a:srcRect/>
          <a:stretch>
            <a:fillRect/>
          </a:stretch>
        </p:blipFill>
        <p:spPr bwMode="auto">
          <a:xfrm>
            <a:off x="5257800" y="152400"/>
            <a:ext cx="3886200" cy="67056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2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4038600" y="3810000"/>
            <a:ext cx="4648200" cy="2743200"/>
          </a:xfrm>
          <a:prstGeom prst="rect">
            <a:avLst/>
          </a:prstGeom>
          <a:noFill/>
          <a:ln w="9525">
            <a:noFill/>
            <a:miter lim="800000"/>
            <a:headEnd/>
            <a:tailEnd/>
          </a:ln>
          <a:effectLst/>
        </p:spPr>
        <p:txBody>
          <a:bodyPr anchor="b" anchorCtr="1"/>
          <a:lstStyle/>
          <a:p>
            <a:pPr algn="ctr"/>
            <a:r>
              <a:rPr lang="es-EC" sz="2300" b="1">
                <a:solidFill>
                  <a:schemeClr val="bg1"/>
                </a:solidFill>
                <a:latin typeface="Comic Sans MS" pitchFamily="66" charset="0"/>
                <a:cs typeface="Tahoma" pitchFamily="34" charset="0"/>
              </a:rPr>
              <a:t>Durante la epidemia de peste, </a:t>
            </a:r>
          </a:p>
          <a:p>
            <a:pPr algn="ctr"/>
            <a:r>
              <a:rPr lang="es-EC" sz="2300" b="1">
                <a:solidFill>
                  <a:schemeClr val="bg1"/>
                </a:solidFill>
                <a:latin typeface="Comic Sans MS" pitchFamily="66" charset="0"/>
                <a:cs typeface="Tahoma" pitchFamily="34" charset="0"/>
              </a:rPr>
              <a:t>curó a cuantos acudían a él, </a:t>
            </a:r>
          </a:p>
          <a:p>
            <a:pPr algn="ctr"/>
            <a:r>
              <a:rPr lang="es-EC" sz="2300" b="1">
                <a:solidFill>
                  <a:schemeClr val="bg1"/>
                </a:solidFill>
                <a:latin typeface="Comic Sans MS" pitchFamily="66" charset="0"/>
                <a:cs typeface="Tahoma" pitchFamily="34" charset="0"/>
              </a:rPr>
              <a:t>y curó milagrosamente a los sesenta cohermanos. </a:t>
            </a:r>
          </a:p>
          <a:p>
            <a:pPr algn="ctr"/>
            <a:r>
              <a:rPr lang="es-EC" sz="2300" b="1">
                <a:solidFill>
                  <a:schemeClr val="bg1"/>
                </a:solidFill>
                <a:latin typeface="Comic Sans MS" pitchFamily="66" charset="0"/>
                <a:cs typeface="Tahoma" pitchFamily="34" charset="0"/>
              </a:rPr>
              <a:t>Los frailes se quejaban de que Fray Martín quería hacer del convento un hospital, </a:t>
            </a:r>
          </a:p>
          <a:p>
            <a:pPr algn="ctr"/>
            <a:r>
              <a:rPr lang="es-EC" sz="2300" b="1">
                <a:solidFill>
                  <a:schemeClr val="bg1"/>
                </a:solidFill>
                <a:latin typeface="Comic Sans MS" pitchFamily="66" charset="0"/>
                <a:cs typeface="Tahoma" pitchFamily="34" charset="0"/>
              </a:rPr>
              <a:t>porque a todo enfermo que encontraba lo socorría </a:t>
            </a:r>
          </a:p>
          <a:p>
            <a:pPr algn="ctr"/>
            <a:r>
              <a:rPr lang="es-EC" sz="2300" b="1">
                <a:solidFill>
                  <a:schemeClr val="bg1"/>
                </a:solidFill>
                <a:latin typeface="Comic Sans MS" pitchFamily="66" charset="0"/>
                <a:cs typeface="Tahoma" pitchFamily="34" charset="0"/>
              </a:rPr>
              <a:t>y hasta llevaba a algunos más graves y pestilentes a recostarlos en su propia cama cuando no tenía más donde se los recibieran.</a:t>
            </a:r>
          </a:p>
          <a:p>
            <a:pPr algn="ctr"/>
            <a:endParaRPr lang="es-EC" sz="2300" b="1">
              <a:solidFill>
                <a:schemeClr val="bg1"/>
              </a:solidFill>
              <a:latin typeface="Comic Sans MS" pitchFamily="66" charset="0"/>
              <a:cs typeface="Tahoma" pitchFamily="34" charset="0"/>
            </a:endParaRPr>
          </a:p>
          <a:p>
            <a:pPr algn="ctr"/>
            <a:endParaRPr lang="en-US" sz="2300" i="1">
              <a:solidFill>
                <a:schemeClr val="bg1"/>
              </a:solidFill>
              <a:cs typeface="Tahoma" pitchFamily="34" charset="0"/>
            </a:endParaRPr>
          </a:p>
        </p:txBody>
      </p:sp>
      <p:pic>
        <p:nvPicPr>
          <p:cNvPr id="25605" name="Picture 5" descr="san-martin-4"/>
          <p:cNvPicPr>
            <a:picLocks noChangeAspect="1" noChangeArrowheads="1"/>
          </p:cNvPicPr>
          <p:nvPr/>
        </p:nvPicPr>
        <p:blipFill>
          <a:blip r:embed="rId3"/>
          <a:srcRect/>
          <a:stretch>
            <a:fillRect/>
          </a:stretch>
        </p:blipFill>
        <p:spPr bwMode="auto">
          <a:xfrm>
            <a:off x="0" y="0"/>
            <a:ext cx="4038600" cy="70866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2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304800" y="5486400"/>
            <a:ext cx="8153400" cy="1371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27651" name="Rectangle 3"/>
          <p:cNvSpPr>
            <a:spLocks noGrp="1" noChangeArrowheads="1"/>
          </p:cNvSpPr>
          <p:nvPr>
            <p:ph type="ctrTitle"/>
          </p:nvPr>
        </p:nvSpPr>
        <p:spPr>
          <a:xfrm>
            <a:off x="457200" y="990600"/>
            <a:ext cx="4572000" cy="5334000"/>
          </a:xfrm>
          <a:noFill/>
          <a:ln/>
        </p:spPr>
        <p:txBody>
          <a:bodyPr anchor="b" anchorCtr="1"/>
          <a:lstStyle/>
          <a:p>
            <a:r>
              <a:rPr lang="es-EC" sz="3300">
                <a:solidFill>
                  <a:schemeClr val="bg1"/>
                </a:solidFill>
                <a:latin typeface="Comic Sans MS" pitchFamily="66" charset="0"/>
              </a:rPr>
              <a:t>Con la ayuda de varios ricos de la ciudad fundó el Asilo de Santa Cruz para reunir a todos los vagos, huérfanos y limosneros y ayudarles a salir de su penosa situación.</a:t>
            </a:r>
            <a:r>
              <a:rPr lang="ar-SA" sz="3300" i="1">
                <a:solidFill>
                  <a:schemeClr val="bg1"/>
                </a:solidFill>
                <a:latin typeface="Monotype Corsiva" pitchFamily="66" charset="0"/>
              </a:rPr>
              <a:t/>
            </a:r>
            <a:br>
              <a:rPr lang="ar-SA" sz="3300" i="1">
                <a:solidFill>
                  <a:schemeClr val="bg1"/>
                </a:solidFill>
                <a:latin typeface="Monotype Corsiva" pitchFamily="66" charset="0"/>
              </a:rPr>
            </a:br>
            <a:r>
              <a:rPr lang="ar-SA" sz="2500" i="1">
                <a:solidFill>
                  <a:schemeClr val="bg1"/>
                </a:solidFill>
                <a:latin typeface="Monotype Corsiva" pitchFamily="66" charset="0"/>
              </a:rPr>
              <a:t/>
            </a:r>
            <a:br>
              <a:rPr lang="ar-SA" sz="2500" i="1">
                <a:solidFill>
                  <a:schemeClr val="bg1"/>
                </a:solidFill>
                <a:latin typeface="Monotype Corsiva" pitchFamily="66" charset="0"/>
              </a:rPr>
            </a:br>
            <a:endParaRPr lang="en-US" sz="2500" i="1">
              <a:solidFill>
                <a:schemeClr val="bg1"/>
              </a:solidFill>
              <a:latin typeface="Monotype Corsiva" pitchFamily="66" charset="0"/>
            </a:endParaRPr>
          </a:p>
        </p:txBody>
      </p:sp>
      <p:pic>
        <p:nvPicPr>
          <p:cNvPr id="27655" name="Picture 7" descr="mujer_pobre"/>
          <p:cNvPicPr>
            <a:picLocks noChangeAspect="1" noChangeArrowheads="1"/>
          </p:cNvPicPr>
          <p:nvPr/>
        </p:nvPicPr>
        <p:blipFill>
          <a:blip r:embed="rId3"/>
          <a:srcRect/>
          <a:stretch>
            <a:fillRect/>
          </a:stretch>
        </p:blipFill>
        <p:spPr bwMode="auto">
          <a:xfrm>
            <a:off x="5105400" y="0"/>
            <a:ext cx="4114800" cy="68580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29699" name="Rectangle 3"/>
          <p:cNvSpPr>
            <a:spLocks noChangeArrowheads="1"/>
          </p:cNvSpPr>
          <p:nvPr/>
        </p:nvSpPr>
        <p:spPr bwMode="auto">
          <a:xfrm>
            <a:off x="609600" y="3657600"/>
            <a:ext cx="3962400" cy="2286000"/>
          </a:xfrm>
          <a:prstGeom prst="rect">
            <a:avLst/>
          </a:prstGeom>
          <a:noFill/>
          <a:ln w="9525">
            <a:noFill/>
            <a:miter lim="800000"/>
            <a:headEnd/>
            <a:tailEnd/>
          </a:ln>
          <a:effectLst/>
        </p:spPr>
        <p:txBody>
          <a:bodyPr anchor="b" anchorCtr="1"/>
          <a:lstStyle/>
          <a:p>
            <a:pPr algn="ctr"/>
            <a:r>
              <a:rPr lang="es-EC" sz="2100">
                <a:solidFill>
                  <a:schemeClr val="bg1"/>
                </a:solidFill>
                <a:latin typeface="Comic Sans MS" pitchFamily="66" charset="0"/>
                <a:cs typeface="Tahoma" pitchFamily="34" charset="0"/>
              </a:rPr>
              <a:t>Sorprendió a muchos con sus curaciones instantáneas, </a:t>
            </a:r>
          </a:p>
          <a:p>
            <a:pPr algn="ctr"/>
            <a:r>
              <a:rPr lang="es-EC" sz="2100">
                <a:solidFill>
                  <a:schemeClr val="bg1"/>
                </a:solidFill>
                <a:latin typeface="Comic Sans MS" pitchFamily="66" charset="0"/>
                <a:cs typeface="Tahoma" pitchFamily="34" charset="0"/>
              </a:rPr>
              <a:t>como la del novicio Fray Luis Gutiérrez que se había cortado un dedo casi hasta desprendérselo; </a:t>
            </a:r>
          </a:p>
          <a:p>
            <a:pPr algn="ctr"/>
            <a:r>
              <a:rPr lang="es-EC" sz="2100">
                <a:solidFill>
                  <a:schemeClr val="bg1"/>
                </a:solidFill>
                <a:latin typeface="Comic Sans MS" pitchFamily="66" charset="0"/>
                <a:cs typeface="Tahoma" pitchFamily="34" charset="0"/>
              </a:rPr>
              <a:t>a los tres días tenía hinchados la mano y el brazo, </a:t>
            </a:r>
          </a:p>
          <a:p>
            <a:pPr algn="ctr"/>
            <a:r>
              <a:rPr lang="es-EC" sz="2100">
                <a:solidFill>
                  <a:schemeClr val="bg1"/>
                </a:solidFill>
                <a:latin typeface="Comic Sans MS" pitchFamily="66" charset="0"/>
                <a:cs typeface="Tahoma" pitchFamily="34" charset="0"/>
              </a:rPr>
              <a:t>por lo que acudió al hermano Martín, </a:t>
            </a:r>
          </a:p>
          <a:p>
            <a:pPr algn="ctr"/>
            <a:r>
              <a:rPr lang="es-EC" sz="2100">
                <a:solidFill>
                  <a:schemeClr val="bg1"/>
                </a:solidFill>
                <a:latin typeface="Comic Sans MS" pitchFamily="66" charset="0"/>
                <a:cs typeface="Tahoma" pitchFamily="34" charset="0"/>
              </a:rPr>
              <a:t>quien le puso unas hierbas machacadas en la herida. </a:t>
            </a:r>
          </a:p>
          <a:p>
            <a:pPr algn="ctr"/>
            <a:r>
              <a:rPr lang="es-EC" sz="2100">
                <a:solidFill>
                  <a:schemeClr val="bg1"/>
                </a:solidFill>
                <a:latin typeface="Comic Sans MS" pitchFamily="66" charset="0"/>
                <a:cs typeface="Tahoma" pitchFamily="34" charset="0"/>
              </a:rPr>
              <a:t>Al día siguiente, </a:t>
            </a:r>
          </a:p>
          <a:p>
            <a:pPr algn="ctr"/>
            <a:r>
              <a:rPr lang="es-EC" sz="2100">
                <a:solidFill>
                  <a:schemeClr val="bg1"/>
                </a:solidFill>
                <a:latin typeface="Comic Sans MS" pitchFamily="66" charset="0"/>
                <a:cs typeface="Tahoma" pitchFamily="34" charset="0"/>
              </a:rPr>
              <a:t>el dedo estaba unido de nuevo y el brazo enteramente sano.</a:t>
            </a:r>
            <a:r>
              <a:rPr lang="es-EC" sz="2500">
                <a:solidFill>
                  <a:schemeClr val="bg1"/>
                </a:solidFill>
                <a:latin typeface="Monotype Corsiva" pitchFamily="66" charset="0"/>
                <a:cs typeface="Tahoma" pitchFamily="34" charset="0"/>
              </a:rPr>
              <a:t> </a:t>
            </a:r>
            <a:endParaRPr lang="en-US" sz="2500">
              <a:solidFill>
                <a:schemeClr val="bg1"/>
              </a:solidFill>
              <a:latin typeface="Monotype Corsiva" pitchFamily="66" charset="0"/>
              <a:cs typeface="Tahoma" pitchFamily="34" charset="0"/>
            </a:endParaRPr>
          </a:p>
        </p:txBody>
      </p:sp>
      <p:pic>
        <p:nvPicPr>
          <p:cNvPr id="29702" name="Picture 6" descr="Porres"/>
          <p:cNvPicPr>
            <a:picLocks noChangeAspect="1" noChangeArrowheads="1"/>
          </p:cNvPicPr>
          <p:nvPr/>
        </p:nvPicPr>
        <p:blipFill>
          <a:blip r:embed="rId3"/>
          <a:srcRect/>
          <a:stretch>
            <a:fillRect/>
          </a:stretch>
        </p:blipFill>
        <p:spPr bwMode="auto">
          <a:xfrm>
            <a:off x="4667250" y="76200"/>
            <a:ext cx="4476750" cy="67818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20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31747" name="Rectangle 3"/>
          <p:cNvSpPr>
            <a:spLocks noGrp="1" noChangeArrowheads="1"/>
          </p:cNvSpPr>
          <p:nvPr>
            <p:ph type="ctrTitle"/>
          </p:nvPr>
        </p:nvSpPr>
        <p:spPr>
          <a:xfrm>
            <a:off x="4038600" y="4572000"/>
            <a:ext cx="4572000" cy="1676400"/>
          </a:xfrm>
          <a:noFill/>
          <a:ln/>
        </p:spPr>
        <p:txBody>
          <a:bodyPr anchor="b" anchorCtr="1"/>
          <a:lstStyle/>
          <a:p>
            <a:r>
              <a:rPr lang="es-EC" sz="1900">
                <a:solidFill>
                  <a:schemeClr val="bg1"/>
                </a:solidFill>
                <a:latin typeface="Comic Sans MS" pitchFamily="66" charset="0"/>
                <a:cs typeface="Tahoma" pitchFamily="34" charset="0"/>
              </a:rPr>
              <a:t>En cierta ocasión, </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el arzobispo Feliciano Vega, </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que iba a tomar posesión de la sede de México, </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enfermó de algo que parece haber sido pulmonía y mandó llamar a Fray Martín. </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Al llegar éste a la presencia del prelado enfermo, se arrodilló,</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 mas él le dijo: </a:t>
            </a:r>
            <a:br>
              <a:rPr lang="es-EC" sz="1900">
                <a:solidFill>
                  <a:schemeClr val="bg1"/>
                </a:solidFill>
                <a:latin typeface="Comic Sans MS" pitchFamily="66" charset="0"/>
                <a:cs typeface="Tahoma" pitchFamily="34" charset="0"/>
              </a:rPr>
            </a:br>
            <a:r>
              <a:rPr lang="es-EC" sz="1900">
                <a:solidFill>
                  <a:schemeClr val="accent1"/>
                </a:solidFill>
                <a:latin typeface="Comic Sans MS" pitchFamily="66" charset="0"/>
                <a:cs typeface="Tahoma" pitchFamily="34" charset="0"/>
              </a:rPr>
              <a:t>"levántese y ponga su mano aquí, </a:t>
            </a:r>
            <a:br>
              <a:rPr lang="es-EC" sz="1900">
                <a:solidFill>
                  <a:schemeClr val="accent1"/>
                </a:solidFill>
                <a:latin typeface="Comic Sans MS" pitchFamily="66" charset="0"/>
                <a:cs typeface="Tahoma" pitchFamily="34" charset="0"/>
              </a:rPr>
            </a:br>
            <a:r>
              <a:rPr lang="es-EC" sz="1900">
                <a:solidFill>
                  <a:schemeClr val="accent1"/>
                </a:solidFill>
                <a:latin typeface="Comic Sans MS" pitchFamily="66" charset="0"/>
                <a:cs typeface="Tahoma" pitchFamily="34" charset="0"/>
              </a:rPr>
              <a:t>donde me duele".</a:t>
            </a:r>
            <a:r>
              <a:rPr lang="es-EC" sz="1900">
                <a:solidFill>
                  <a:schemeClr val="bg1"/>
                </a:solidFill>
                <a:latin typeface="Comic Sans MS" pitchFamily="66" charset="0"/>
                <a:cs typeface="Tahoma" pitchFamily="34" charset="0"/>
              </a:rPr>
              <a:t> </a:t>
            </a:r>
            <a:br>
              <a:rPr lang="es-EC" sz="1900">
                <a:solidFill>
                  <a:schemeClr val="bg1"/>
                </a:solidFill>
                <a:latin typeface="Comic Sans MS" pitchFamily="66" charset="0"/>
                <a:cs typeface="Tahoma" pitchFamily="34" charset="0"/>
              </a:rPr>
            </a:br>
            <a:r>
              <a:rPr lang="es-EC" sz="1900">
                <a:solidFill>
                  <a:srgbClr val="FFFF99"/>
                </a:solidFill>
                <a:latin typeface="Comic Sans MS" pitchFamily="66" charset="0"/>
                <a:cs typeface="Tahoma" pitchFamily="34" charset="0"/>
              </a:rPr>
              <a:t>¿Para qué quiere un príncipe la mano de un pobre mulato?,</a:t>
            </a:r>
            <a:r>
              <a:rPr lang="es-EC" sz="1900">
                <a:solidFill>
                  <a:schemeClr val="bg1"/>
                </a:solidFill>
                <a:latin typeface="Comic Sans MS" pitchFamily="66" charset="0"/>
                <a:cs typeface="Tahoma" pitchFamily="34" charset="0"/>
              </a:rPr>
              <a:t> preguntó el santo. </a:t>
            </a:r>
            <a:br>
              <a:rPr lang="es-EC" sz="1900">
                <a:solidFill>
                  <a:schemeClr val="bg1"/>
                </a:solidFill>
                <a:latin typeface="Comic Sans MS" pitchFamily="66" charset="0"/>
                <a:cs typeface="Tahoma" pitchFamily="34" charset="0"/>
              </a:rPr>
            </a:br>
            <a:r>
              <a:rPr lang="es-EC" sz="1900">
                <a:solidFill>
                  <a:schemeClr val="bg1"/>
                </a:solidFill>
                <a:latin typeface="Comic Sans MS" pitchFamily="66" charset="0"/>
                <a:cs typeface="Tahoma" pitchFamily="34" charset="0"/>
              </a:rPr>
              <a:t>Sin embargo, durante un buen rato puso la mano donde lo indicó el enfermo y, poco después, el arzobispo estaba curado.</a:t>
            </a:r>
            <a:r>
              <a:rPr lang="ar-SA" sz="1900" i="1">
                <a:solidFill>
                  <a:schemeClr val="bg1"/>
                </a:solidFill>
                <a:latin typeface="Monotype Corsiva" pitchFamily="66" charset="0"/>
                <a:cs typeface="Tahoma" pitchFamily="34" charset="0"/>
              </a:rPr>
              <a:t/>
            </a:r>
            <a:br>
              <a:rPr lang="ar-SA" sz="1900" i="1">
                <a:solidFill>
                  <a:schemeClr val="bg1"/>
                </a:solidFill>
                <a:latin typeface="Monotype Corsiva" pitchFamily="66" charset="0"/>
                <a:cs typeface="Tahoma" pitchFamily="34" charset="0"/>
              </a:rPr>
            </a:br>
            <a:endParaRPr lang="en-US" sz="1900" i="1">
              <a:solidFill>
                <a:schemeClr val="bg1"/>
              </a:solidFill>
              <a:latin typeface="Monotype Corsiva" pitchFamily="66" charset="0"/>
              <a:cs typeface="Tahoma" pitchFamily="34" charset="0"/>
            </a:endParaRPr>
          </a:p>
        </p:txBody>
      </p:sp>
      <p:pic>
        <p:nvPicPr>
          <p:cNvPr id="31749" name="Picture 5" descr="san+martin"/>
          <p:cNvPicPr>
            <a:picLocks noChangeAspect="1" noChangeArrowheads="1"/>
          </p:cNvPicPr>
          <p:nvPr/>
        </p:nvPicPr>
        <p:blipFill>
          <a:blip r:embed="rId3"/>
          <a:srcRect/>
          <a:stretch>
            <a:fillRect/>
          </a:stretch>
        </p:blipFill>
        <p:spPr bwMode="auto">
          <a:xfrm>
            <a:off x="228600" y="76200"/>
            <a:ext cx="3733800" cy="67818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20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33795" name="Rectangle 3"/>
          <p:cNvSpPr>
            <a:spLocks noChangeArrowheads="1"/>
          </p:cNvSpPr>
          <p:nvPr/>
        </p:nvSpPr>
        <p:spPr bwMode="auto">
          <a:xfrm>
            <a:off x="4267200" y="3352800"/>
            <a:ext cx="4419600" cy="3124200"/>
          </a:xfrm>
          <a:prstGeom prst="rect">
            <a:avLst/>
          </a:prstGeom>
          <a:noFill/>
          <a:ln w="9525">
            <a:noFill/>
            <a:miter lim="800000"/>
            <a:headEnd/>
            <a:tailEnd/>
          </a:ln>
          <a:effectLst/>
        </p:spPr>
        <p:txBody>
          <a:bodyPr anchor="b" anchorCtr="1"/>
          <a:lstStyle/>
          <a:p>
            <a:pPr algn="ctr"/>
            <a:r>
              <a:rPr lang="es-EC" sz="1700" b="1">
                <a:solidFill>
                  <a:schemeClr val="bg1"/>
                </a:solidFill>
                <a:latin typeface="Comic Sans MS" pitchFamily="66" charset="0"/>
                <a:cs typeface="Tahoma" pitchFamily="34" charset="0"/>
              </a:rPr>
              <a:t>Otras veces, a la curación añadía la prontitud con que acudía al enfermo, </a:t>
            </a:r>
          </a:p>
          <a:p>
            <a:pPr algn="ctr"/>
            <a:r>
              <a:rPr lang="es-EC" sz="1700" b="1">
                <a:solidFill>
                  <a:schemeClr val="bg1"/>
                </a:solidFill>
                <a:latin typeface="Comic Sans MS" pitchFamily="66" charset="0"/>
                <a:cs typeface="Tahoma" pitchFamily="34" charset="0"/>
              </a:rPr>
              <a:t>pues bastaba que éste tuviera deseo de que el santo llegara, para que éste se presentase a cualquier hora. </a:t>
            </a:r>
          </a:p>
          <a:p>
            <a:pPr algn="ctr"/>
            <a:r>
              <a:rPr lang="es-EC" sz="1700" b="1">
                <a:solidFill>
                  <a:schemeClr val="bg1"/>
                </a:solidFill>
                <a:latin typeface="Comic Sans MS" pitchFamily="66" charset="0"/>
                <a:cs typeface="Tahoma" pitchFamily="34" charset="0"/>
              </a:rPr>
              <a:t>Muchas veces, entraba por las puertas cerradas con llave, como pudo comprobarlo el maestro de novicios, quien personalmente guardaba la llave del noviciado, pues, habiendo estado Fray Martín atendiendo a un enfermo, salió del noviciado </a:t>
            </a:r>
          </a:p>
          <a:p>
            <a:pPr algn="ctr"/>
            <a:r>
              <a:rPr lang="es-EC" sz="1700" b="1">
                <a:solidFill>
                  <a:schemeClr val="bg1"/>
                </a:solidFill>
                <a:latin typeface="Comic Sans MS" pitchFamily="66" charset="0"/>
                <a:cs typeface="Tahoma" pitchFamily="34" charset="0"/>
              </a:rPr>
              <a:t>y volvió a entrar sin abrir las puertas. </a:t>
            </a:r>
          </a:p>
          <a:p>
            <a:pPr algn="ctr"/>
            <a:r>
              <a:rPr lang="es-EC" sz="1700" b="1">
                <a:solidFill>
                  <a:schemeClr val="bg1"/>
                </a:solidFill>
                <a:latin typeface="Comic Sans MS" pitchFamily="66" charset="0"/>
                <a:cs typeface="Tahoma" pitchFamily="34" charset="0"/>
              </a:rPr>
              <a:t>El asombrado maestro comprobó que estaban perfectamente cerradas. Alguien le preguntó: </a:t>
            </a:r>
          </a:p>
          <a:p>
            <a:pPr algn="ctr"/>
            <a:r>
              <a:rPr lang="es-EC" sz="1700" b="1">
                <a:solidFill>
                  <a:schemeClr val="accent1"/>
                </a:solidFill>
                <a:latin typeface="Comic Sans MS" pitchFamily="66" charset="0"/>
                <a:cs typeface="Tahoma" pitchFamily="34" charset="0"/>
              </a:rPr>
              <a:t>"¿Cómo ha podido entrar?"</a:t>
            </a:r>
            <a:r>
              <a:rPr lang="es-EC" sz="1700" b="1">
                <a:solidFill>
                  <a:schemeClr val="bg1"/>
                </a:solidFill>
                <a:latin typeface="Comic Sans MS" pitchFamily="66" charset="0"/>
                <a:cs typeface="Tahoma" pitchFamily="34" charset="0"/>
              </a:rPr>
              <a:t> </a:t>
            </a:r>
          </a:p>
          <a:p>
            <a:pPr algn="ctr"/>
            <a:r>
              <a:rPr lang="es-EC" sz="1700" b="1">
                <a:solidFill>
                  <a:schemeClr val="bg1"/>
                </a:solidFill>
                <a:latin typeface="Comic Sans MS" pitchFamily="66" charset="0"/>
                <a:cs typeface="Tahoma" pitchFamily="34" charset="0"/>
              </a:rPr>
              <a:t>El santo respondió: </a:t>
            </a:r>
          </a:p>
          <a:p>
            <a:pPr algn="ctr"/>
            <a:r>
              <a:rPr lang="es-EC" sz="1700" b="1">
                <a:solidFill>
                  <a:srgbClr val="FFFF99"/>
                </a:solidFill>
                <a:latin typeface="Comic Sans MS" pitchFamily="66" charset="0"/>
                <a:cs typeface="Tahoma" pitchFamily="34" charset="0"/>
              </a:rPr>
              <a:t>"Yo tengo modo de entrar y salir".</a:t>
            </a:r>
          </a:p>
          <a:p>
            <a:pPr algn="ctr"/>
            <a:endParaRPr lang="es-EC" sz="2000" i="1">
              <a:solidFill>
                <a:schemeClr val="bg1"/>
              </a:solidFill>
              <a:latin typeface="Monotype Corsiva" pitchFamily="66" charset="0"/>
              <a:cs typeface="Tahoma" pitchFamily="34" charset="0"/>
            </a:endParaRPr>
          </a:p>
          <a:p>
            <a:pPr algn="ctr"/>
            <a:endParaRPr lang="en-US" sz="2000" i="1">
              <a:solidFill>
                <a:schemeClr val="bg1"/>
              </a:solidFill>
              <a:latin typeface="Monotype Corsiva" pitchFamily="66" charset="0"/>
              <a:cs typeface="Tahoma" pitchFamily="34" charset="0"/>
            </a:endParaRPr>
          </a:p>
        </p:txBody>
      </p:sp>
      <p:pic>
        <p:nvPicPr>
          <p:cNvPr id="33797" name="Picture 5" descr="San+Martin+de+Porres+2"/>
          <p:cNvPicPr>
            <a:picLocks noChangeAspect="1" noChangeArrowheads="1"/>
          </p:cNvPicPr>
          <p:nvPr/>
        </p:nvPicPr>
        <p:blipFill>
          <a:blip r:embed="rId3"/>
          <a:srcRect/>
          <a:stretch>
            <a:fillRect/>
          </a:stretch>
        </p:blipFill>
        <p:spPr bwMode="auto">
          <a:xfrm>
            <a:off x="76200" y="76200"/>
            <a:ext cx="4038600" cy="66294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20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35843" name="Rectangle 3"/>
          <p:cNvSpPr>
            <a:spLocks noGrp="1" noChangeArrowheads="1"/>
          </p:cNvSpPr>
          <p:nvPr>
            <p:ph type="ctrTitle"/>
          </p:nvPr>
        </p:nvSpPr>
        <p:spPr>
          <a:xfrm>
            <a:off x="457200" y="5181600"/>
            <a:ext cx="4267200" cy="990600"/>
          </a:xfrm>
          <a:noFill/>
          <a:ln/>
        </p:spPr>
        <p:txBody>
          <a:bodyPr anchor="b" anchorCtr="1"/>
          <a:lstStyle/>
          <a:p>
            <a:r>
              <a:rPr lang="es-EC" sz="2100" b="1">
                <a:solidFill>
                  <a:schemeClr val="bg1"/>
                </a:solidFill>
                <a:latin typeface="Comic Sans MS" pitchFamily="66" charset="0"/>
                <a:cs typeface="Tahoma" pitchFamily="34" charset="0"/>
              </a:rPr>
              <a:t>El enfermero al mismo tiempo que hortelano herbolario, </a:t>
            </a:r>
            <a:br>
              <a:rPr lang="es-EC" sz="2100" b="1">
                <a:solidFill>
                  <a:schemeClr val="bg1"/>
                </a:solidFill>
                <a:latin typeface="Comic Sans MS" pitchFamily="66" charset="0"/>
                <a:cs typeface="Tahoma" pitchFamily="34" charset="0"/>
              </a:rPr>
            </a:br>
            <a:r>
              <a:rPr lang="es-EC" sz="2100" b="1">
                <a:solidFill>
                  <a:schemeClr val="bg1"/>
                </a:solidFill>
                <a:latin typeface="Comic Sans MS" pitchFamily="66" charset="0"/>
                <a:cs typeface="Tahoma" pitchFamily="34" charset="0"/>
              </a:rPr>
              <a:t>cultivaba las plantas medicinales de que se valía para sus obras de caridad y también desempeñaba el oficio de distribuidor de las limosnas que algunas veces recogía, en cantidades asombrosas, parte para socorrer a sus propios hermanos en religión y parte para los menesterosos de toda clase que había en la ciudad.</a:t>
            </a:r>
            <a:r>
              <a:rPr lang="ar-SA" sz="2500" b="1" i="1">
                <a:solidFill>
                  <a:schemeClr val="bg1"/>
                </a:solidFill>
                <a:latin typeface="Monotype Corsiva" pitchFamily="66" charset="0"/>
                <a:cs typeface="Tahoma" pitchFamily="34" charset="0"/>
              </a:rPr>
              <a:t/>
            </a:r>
            <a:br>
              <a:rPr lang="ar-SA" sz="2500" b="1" i="1">
                <a:solidFill>
                  <a:schemeClr val="bg1"/>
                </a:solidFill>
                <a:latin typeface="Monotype Corsiva" pitchFamily="66" charset="0"/>
                <a:cs typeface="Tahoma" pitchFamily="34" charset="0"/>
              </a:rPr>
            </a:br>
            <a:r>
              <a:rPr lang="ar-SA" sz="1900" b="1" i="1">
                <a:solidFill>
                  <a:schemeClr val="bg1"/>
                </a:solidFill>
                <a:latin typeface="Monotype Corsiva" pitchFamily="66" charset="0"/>
                <a:cs typeface="Tahoma" pitchFamily="34" charset="0"/>
              </a:rPr>
              <a:t/>
            </a:r>
            <a:br>
              <a:rPr lang="ar-SA" sz="1900" b="1" i="1">
                <a:solidFill>
                  <a:schemeClr val="bg1"/>
                </a:solidFill>
                <a:latin typeface="Monotype Corsiva" pitchFamily="66" charset="0"/>
                <a:cs typeface="Tahoma" pitchFamily="34" charset="0"/>
              </a:rPr>
            </a:br>
            <a:endParaRPr lang="en-US" sz="1900" b="1" i="1">
              <a:solidFill>
                <a:schemeClr val="bg1"/>
              </a:solidFill>
              <a:latin typeface="Monotype Corsiva" pitchFamily="66" charset="0"/>
              <a:cs typeface="Tahoma" pitchFamily="34" charset="0"/>
            </a:endParaRPr>
          </a:p>
        </p:txBody>
      </p:sp>
      <p:pic>
        <p:nvPicPr>
          <p:cNvPr id="35847" name="Picture 7" descr="tomatosonnyzp5.jpg image by ventastizoc"/>
          <p:cNvPicPr>
            <a:picLocks noChangeAspect="1" noChangeArrowheads="1"/>
          </p:cNvPicPr>
          <p:nvPr/>
        </p:nvPicPr>
        <p:blipFill>
          <a:blip r:embed="rId3"/>
          <a:srcRect/>
          <a:stretch>
            <a:fillRect/>
          </a:stretch>
        </p:blipFill>
        <p:spPr bwMode="auto">
          <a:xfrm>
            <a:off x="4953000" y="76200"/>
            <a:ext cx="4191000" cy="66294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20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37891" name="Rectangle 3"/>
          <p:cNvSpPr>
            <a:spLocks noGrp="1" noChangeArrowheads="1"/>
          </p:cNvSpPr>
          <p:nvPr>
            <p:ph type="ctrTitle"/>
          </p:nvPr>
        </p:nvSpPr>
        <p:spPr>
          <a:xfrm>
            <a:off x="3810000" y="4800600"/>
            <a:ext cx="4800600" cy="1676400"/>
          </a:xfrm>
          <a:noFill/>
          <a:ln/>
        </p:spPr>
        <p:txBody>
          <a:bodyPr anchor="b" anchorCtr="1"/>
          <a:lstStyle/>
          <a:p>
            <a:r>
              <a:rPr lang="es-EC" sz="1800" b="1">
                <a:solidFill>
                  <a:schemeClr val="bg1"/>
                </a:solidFill>
                <a:latin typeface="Comic Sans MS" pitchFamily="66" charset="0"/>
              </a:rPr>
              <a:t>Su amabilidad se extendía hasta los animales; </a:t>
            </a:r>
            <a:br>
              <a:rPr lang="es-EC" sz="1800" b="1">
                <a:solidFill>
                  <a:schemeClr val="bg1"/>
                </a:solidFill>
                <a:latin typeface="Comic Sans MS" pitchFamily="66" charset="0"/>
              </a:rPr>
            </a:br>
            <a:r>
              <a:rPr lang="es-EC" sz="1800" b="1">
                <a:solidFill>
                  <a:schemeClr val="bg1"/>
                </a:solidFill>
                <a:latin typeface="Comic Sans MS" pitchFamily="66" charset="0"/>
              </a:rPr>
              <a:t>hay en su biografía escenas semejantes a las que se narran de San Francisco y de San Antonio de Padua. </a:t>
            </a:r>
            <a:br>
              <a:rPr lang="es-EC" sz="1800" b="1">
                <a:solidFill>
                  <a:schemeClr val="bg1"/>
                </a:solidFill>
                <a:latin typeface="Comic Sans MS" pitchFamily="66" charset="0"/>
              </a:rPr>
            </a:br>
            <a:r>
              <a:rPr lang="es-EC" sz="1800" b="1">
                <a:solidFill>
                  <a:schemeClr val="bg1"/>
                </a:solidFill>
                <a:latin typeface="Comic Sans MS" pitchFamily="66" charset="0"/>
              </a:rPr>
              <a:t>Por ejemplo, cuando después de disciplinarse, los mosquitos lo atormentaban con sus picaduras e iba a que Juan Vázquez lo curase,</a:t>
            </a:r>
            <a:br>
              <a:rPr lang="es-EC" sz="1800" b="1">
                <a:solidFill>
                  <a:schemeClr val="bg1"/>
                </a:solidFill>
                <a:latin typeface="Comic Sans MS" pitchFamily="66" charset="0"/>
              </a:rPr>
            </a:br>
            <a:r>
              <a:rPr lang="es-EC" sz="1800" b="1">
                <a:solidFill>
                  <a:schemeClr val="bg1"/>
                </a:solidFill>
                <a:latin typeface="Comic Sans MS" pitchFamily="66" charset="0"/>
              </a:rPr>
              <a:t> éste le decía: </a:t>
            </a:r>
            <a:br>
              <a:rPr lang="es-EC" sz="1800" b="1">
                <a:solidFill>
                  <a:schemeClr val="bg1"/>
                </a:solidFill>
                <a:latin typeface="Comic Sans MS" pitchFamily="66" charset="0"/>
              </a:rPr>
            </a:br>
            <a:r>
              <a:rPr lang="es-EC" sz="1800" b="1">
                <a:solidFill>
                  <a:schemeClr val="accent1"/>
                </a:solidFill>
                <a:latin typeface="Comic Sans MS" pitchFamily="66" charset="0"/>
              </a:rPr>
              <a:t>"Vámonos a nuestro convento, que allí no hay mosquitos".</a:t>
            </a:r>
            <a:r>
              <a:rPr lang="es-EC" sz="1800" b="1">
                <a:solidFill>
                  <a:schemeClr val="hlink"/>
                </a:solidFill>
                <a:latin typeface="Comic Sans MS" pitchFamily="66" charset="0"/>
              </a:rPr>
              <a:t> </a:t>
            </a:r>
            <a:r>
              <a:rPr lang="es-EC" sz="1800" b="1">
                <a:solidFill>
                  <a:schemeClr val="bg1"/>
                </a:solidFill>
                <a:latin typeface="Comic Sans MS" pitchFamily="66" charset="0"/>
              </a:rPr>
              <a:t>Y Fray Martín respondía: </a:t>
            </a:r>
            <a:br>
              <a:rPr lang="es-EC" sz="1800" b="1">
                <a:solidFill>
                  <a:schemeClr val="bg1"/>
                </a:solidFill>
                <a:latin typeface="Comic Sans MS" pitchFamily="66" charset="0"/>
              </a:rPr>
            </a:br>
            <a:r>
              <a:rPr lang="es-EC" sz="1800" b="1">
                <a:solidFill>
                  <a:srgbClr val="FFFF99"/>
                </a:solidFill>
                <a:latin typeface="Comic Sans MS" pitchFamily="66" charset="0"/>
              </a:rPr>
              <a:t>"¿Cómo hemos de merecer, si no damos de comer al hambriento?" </a:t>
            </a:r>
            <a:r>
              <a:rPr lang="es-EC" sz="1800" b="1">
                <a:solidFill>
                  <a:schemeClr val="accent1"/>
                </a:solidFill>
                <a:latin typeface="Comic Sans MS" pitchFamily="66" charset="0"/>
              </a:rPr>
              <a:t>_</a:t>
            </a:r>
            <a:br>
              <a:rPr lang="es-EC" sz="1800" b="1">
                <a:solidFill>
                  <a:schemeClr val="accent1"/>
                </a:solidFill>
                <a:latin typeface="Comic Sans MS" pitchFamily="66" charset="0"/>
              </a:rPr>
            </a:br>
            <a:r>
              <a:rPr lang="es-EC" sz="1800" b="1">
                <a:solidFill>
                  <a:schemeClr val="accent1"/>
                </a:solidFill>
                <a:latin typeface="Comic Sans MS" pitchFamily="66" charset="0"/>
              </a:rPr>
              <a:t>_"¡Pero hermano, estos son mosquitos y no gente!__</a:t>
            </a:r>
            <a:r>
              <a:rPr lang="es-EC" sz="1800" b="1">
                <a:solidFill>
                  <a:schemeClr val="hlink"/>
                </a:solidFill>
                <a:latin typeface="Comic Sans MS" pitchFamily="66" charset="0"/>
              </a:rPr>
              <a:t/>
            </a:r>
            <a:br>
              <a:rPr lang="es-EC" sz="1800" b="1">
                <a:solidFill>
                  <a:schemeClr val="hlink"/>
                </a:solidFill>
                <a:latin typeface="Comic Sans MS" pitchFamily="66" charset="0"/>
              </a:rPr>
            </a:br>
            <a:r>
              <a:rPr lang="es-EC" sz="1800" b="1">
                <a:solidFill>
                  <a:schemeClr val="hlink"/>
                </a:solidFill>
                <a:latin typeface="Comic Sans MS" pitchFamily="66" charset="0"/>
              </a:rPr>
              <a:t> </a:t>
            </a:r>
            <a:r>
              <a:rPr lang="es-EC" sz="1800" b="1">
                <a:solidFill>
                  <a:srgbClr val="FFFF99"/>
                </a:solidFill>
                <a:latin typeface="Comic Sans MS" pitchFamily="66" charset="0"/>
              </a:rPr>
              <a:t>"Sin embargo, se les debe dar de comer, </a:t>
            </a:r>
            <a:br>
              <a:rPr lang="es-EC" sz="1800" b="1">
                <a:solidFill>
                  <a:srgbClr val="FFFF99"/>
                </a:solidFill>
                <a:latin typeface="Comic Sans MS" pitchFamily="66" charset="0"/>
              </a:rPr>
            </a:br>
            <a:r>
              <a:rPr lang="es-EC" sz="1800" b="1">
                <a:solidFill>
                  <a:srgbClr val="FFFF99"/>
                </a:solidFill>
                <a:latin typeface="Comic Sans MS" pitchFamily="66" charset="0"/>
              </a:rPr>
              <a:t>que son criaturas de Dios", </a:t>
            </a:r>
            <a:br>
              <a:rPr lang="es-EC" sz="1800" b="1">
                <a:solidFill>
                  <a:srgbClr val="FFFF99"/>
                </a:solidFill>
                <a:latin typeface="Comic Sans MS" pitchFamily="66" charset="0"/>
              </a:rPr>
            </a:br>
            <a:r>
              <a:rPr lang="es-EC" sz="1800" b="1">
                <a:solidFill>
                  <a:schemeClr val="bg1"/>
                </a:solidFill>
                <a:latin typeface="Comic Sans MS" pitchFamily="66" charset="0"/>
              </a:rPr>
              <a:t>respondió el humilde fraile.</a:t>
            </a:r>
            <a:endParaRPr lang="en-US" sz="1800" b="1">
              <a:solidFill>
                <a:schemeClr val="bg1"/>
              </a:solidFill>
              <a:latin typeface="Comic Sans MS" pitchFamily="66" charset="0"/>
            </a:endParaRPr>
          </a:p>
        </p:txBody>
      </p:sp>
      <p:pic>
        <p:nvPicPr>
          <p:cNvPr id="37895" name="Picture 7" descr="fray_escoba_trabajando"/>
          <p:cNvPicPr>
            <a:picLocks noChangeAspect="1" noChangeArrowheads="1"/>
          </p:cNvPicPr>
          <p:nvPr/>
        </p:nvPicPr>
        <p:blipFill>
          <a:blip r:embed="rId3"/>
          <a:srcRect/>
          <a:stretch>
            <a:fillRect/>
          </a:stretch>
        </p:blipFill>
        <p:spPr bwMode="auto">
          <a:xfrm>
            <a:off x="1371600" y="685800"/>
            <a:ext cx="1946275" cy="5548313"/>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20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39940" name="Rectangle 4"/>
          <p:cNvSpPr>
            <a:spLocks noGrp="1" noChangeArrowheads="1"/>
          </p:cNvSpPr>
          <p:nvPr>
            <p:ph type="ctrTitle"/>
          </p:nvPr>
        </p:nvSpPr>
        <p:spPr>
          <a:xfrm>
            <a:off x="4191000" y="-76200"/>
            <a:ext cx="4419600" cy="6172200"/>
          </a:xfrm>
          <a:noFill/>
          <a:ln/>
        </p:spPr>
        <p:txBody>
          <a:bodyPr anchor="b" anchorCtr="1"/>
          <a:lstStyle/>
          <a:p>
            <a:pPr rtl="0"/>
            <a:r>
              <a:rPr lang="es-EC" sz="1700" b="1">
                <a:solidFill>
                  <a:schemeClr val="bg1"/>
                </a:solidFill>
                <a:latin typeface="Comic Sans MS" pitchFamily="66" charset="0"/>
              </a:rPr>
              <a:t>Es típico el caso de los ratones que infestaban la ropería y dañaban el vestuario. </a:t>
            </a:r>
            <a:br>
              <a:rPr lang="es-EC" sz="1700" b="1">
                <a:solidFill>
                  <a:schemeClr val="bg1"/>
                </a:solidFill>
                <a:latin typeface="Comic Sans MS" pitchFamily="66" charset="0"/>
              </a:rPr>
            </a:br>
            <a:r>
              <a:rPr lang="es-EC" sz="1700" b="1">
                <a:solidFill>
                  <a:schemeClr val="bg1"/>
                </a:solidFill>
                <a:latin typeface="Comic Sans MS" pitchFamily="66" charset="0"/>
              </a:rPr>
              <a:t>El remedio no fue ponerles trampas, </a:t>
            </a:r>
            <a:br>
              <a:rPr lang="es-EC" sz="1700" b="1">
                <a:solidFill>
                  <a:schemeClr val="bg1"/>
                </a:solidFill>
                <a:latin typeface="Comic Sans MS" pitchFamily="66" charset="0"/>
              </a:rPr>
            </a:br>
            <a:r>
              <a:rPr lang="es-EC" sz="1700" b="1">
                <a:solidFill>
                  <a:schemeClr val="bg1"/>
                </a:solidFill>
                <a:latin typeface="Comic Sans MS" pitchFamily="66" charset="0"/>
              </a:rPr>
              <a:t>sino decirles: </a:t>
            </a:r>
            <a:br>
              <a:rPr lang="es-EC" sz="1700" b="1">
                <a:solidFill>
                  <a:schemeClr val="bg1"/>
                </a:solidFill>
                <a:latin typeface="Comic Sans MS" pitchFamily="66" charset="0"/>
              </a:rPr>
            </a:br>
            <a:r>
              <a:rPr lang="es-EC" sz="1700" b="1">
                <a:solidFill>
                  <a:srgbClr val="FFFF99"/>
                </a:solidFill>
                <a:latin typeface="Comic Sans MS" pitchFamily="66" charset="0"/>
              </a:rPr>
              <a:t>"Hermanos, vayan a la huerta, </a:t>
            </a:r>
            <a:br>
              <a:rPr lang="es-EC" sz="1700" b="1">
                <a:solidFill>
                  <a:srgbClr val="FFFF99"/>
                </a:solidFill>
                <a:latin typeface="Comic Sans MS" pitchFamily="66" charset="0"/>
              </a:rPr>
            </a:br>
            <a:r>
              <a:rPr lang="es-EC" sz="1700" b="1">
                <a:solidFill>
                  <a:srgbClr val="FFFF99"/>
                </a:solidFill>
                <a:latin typeface="Comic Sans MS" pitchFamily="66" charset="0"/>
              </a:rPr>
              <a:t>que allí hallaréis comida". </a:t>
            </a:r>
            <a:br>
              <a:rPr lang="es-EC" sz="1700" b="1">
                <a:solidFill>
                  <a:srgbClr val="FFFF99"/>
                </a:solidFill>
                <a:latin typeface="Comic Sans MS" pitchFamily="66" charset="0"/>
              </a:rPr>
            </a:br>
            <a:r>
              <a:rPr lang="es-EC" sz="1700" b="1">
                <a:solidFill>
                  <a:schemeClr val="bg1"/>
                </a:solidFill>
                <a:latin typeface="Comic Sans MS" pitchFamily="66" charset="0"/>
              </a:rPr>
              <a:t>Los ratones obedecieron puntualmente,</a:t>
            </a:r>
            <a:br>
              <a:rPr lang="es-EC" sz="1700" b="1">
                <a:solidFill>
                  <a:schemeClr val="bg1"/>
                </a:solidFill>
                <a:latin typeface="Comic Sans MS" pitchFamily="66" charset="0"/>
              </a:rPr>
            </a:br>
            <a:r>
              <a:rPr lang="es-EC" sz="1700" b="1">
                <a:solidFill>
                  <a:schemeClr val="bg1"/>
                </a:solidFill>
                <a:latin typeface="Comic Sans MS" pitchFamily="66" charset="0"/>
              </a:rPr>
              <a:t> y Fray Martín cuidaba de echarles los desperdicios de la comida. </a:t>
            </a:r>
            <a:br>
              <a:rPr lang="es-EC" sz="1700" b="1">
                <a:solidFill>
                  <a:schemeClr val="bg1"/>
                </a:solidFill>
                <a:latin typeface="Comic Sans MS" pitchFamily="66" charset="0"/>
              </a:rPr>
            </a:br>
            <a:r>
              <a:rPr lang="es-EC" sz="1700" b="1">
                <a:solidFill>
                  <a:schemeClr val="bg1"/>
                </a:solidFill>
                <a:latin typeface="Comic Sans MS" pitchFamily="66" charset="0"/>
              </a:rPr>
              <a:t>Y si alguno volvía a la ropería, </a:t>
            </a:r>
            <a:br>
              <a:rPr lang="es-EC" sz="1700" b="1">
                <a:solidFill>
                  <a:schemeClr val="bg1"/>
                </a:solidFill>
                <a:latin typeface="Comic Sans MS" pitchFamily="66" charset="0"/>
              </a:rPr>
            </a:br>
            <a:r>
              <a:rPr lang="es-EC" sz="1700" b="1">
                <a:solidFill>
                  <a:schemeClr val="bg1"/>
                </a:solidFill>
                <a:latin typeface="Comic Sans MS" pitchFamily="66" charset="0"/>
              </a:rPr>
              <a:t>el santo lo tomaba por la cola y lo echaba a la huerta, diciendo: </a:t>
            </a:r>
            <a:br>
              <a:rPr lang="es-EC" sz="1700" b="1">
                <a:solidFill>
                  <a:schemeClr val="bg1"/>
                </a:solidFill>
                <a:latin typeface="Comic Sans MS" pitchFamily="66" charset="0"/>
              </a:rPr>
            </a:br>
            <a:r>
              <a:rPr lang="es-EC" sz="1700" b="1">
                <a:solidFill>
                  <a:srgbClr val="FFFF99"/>
                </a:solidFill>
                <a:latin typeface="Comic Sans MS" pitchFamily="66" charset="0"/>
              </a:rPr>
              <a:t>"Vete adonde no hagas mal".  </a:t>
            </a:r>
            <a:br>
              <a:rPr lang="es-EC" sz="1700" b="1">
                <a:solidFill>
                  <a:srgbClr val="FFFF99"/>
                </a:solidFill>
                <a:latin typeface="Comic Sans MS" pitchFamily="66" charset="0"/>
              </a:rPr>
            </a:br>
            <a:r>
              <a:rPr lang="es-EC" sz="1700" b="1">
                <a:solidFill>
                  <a:schemeClr val="bg1"/>
                </a:solidFill>
                <a:latin typeface="Comic Sans MS" pitchFamily="66" charset="0"/>
              </a:rPr>
              <a:t>Los animales le seguían en fila muy obedientes. En una misma cacerola hacía comer al mismo tiempo a un gato, </a:t>
            </a:r>
            <a:br>
              <a:rPr lang="es-EC" sz="1700" b="1">
                <a:solidFill>
                  <a:schemeClr val="bg1"/>
                </a:solidFill>
                <a:latin typeface="Comic Sans MS" pitchFamily="66" charset="0"/>
              </a:rPr>
            </a:br>
            <a:r>
              <a:rPr lang="es-EC" sz="1700" b="1">
                <a:solidFill>
                  <a:schemeClr val="bg1"/>
                </a:solidFill>
                <a:latin typeface="Comic Sans MS" pitchFamily="66" charset="0"/>
              </a:rPr>
              <a:t>un perro y varios ratones. </a:t>
            </a:r>
            <a:br>
              <a:rPr lang="es-EC" sz="1700" b="1">
                <a:solidFill>
                  <a:schemeClr val="bg1"/>
                </a:solidFill>
                <a:latin typeface="Comic Sans MS" pitchFamily="66" charset="0"/>
              </a:rPr>
            </a:br>
            <a:endParaRPr lang="en-US" sz="1700" b="1">
              <a:solidFill>
                <a:schemeClr val="bg1"/>
              </a:solidFill>
              <a:latin typeface="Comic Sans MS" pitchFamily="66" charset="0"/>
            </a:endParaRPr>
          </a:p>
        </p:txBody>
      </p:sp>
      <p:pic>
        <p:nvPicPr>
          <p:cNvPr id="39942" name="Picture 6" descr="10654HlMartinVonPorresPosters"/>
          <p:cNvPicPr>
            <a:picLocks noChangeAspect="1" noChangeArrowheads="1"/>
          </p:cNvPicPr>
          <p:nvPr/>
        </p:nvPicPr>
        <p:blipFill>
          <a:blip r:embed="rId3"/>
          <a:srcRect/>
          <a:stretch>
            <a:fillRect/>
          </a:stretch>
        </p:blipFill>
        <p:spPr bwMode="auto">
          <a:xfrm>
            <a:off x="457200" y="152400"/>
            <a:ext cx="3790950" cy="66294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fade">
                                      <p:cBhvr>
                                        <p:cTn id="7" dur="20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41988" name="Rectangle 4"/>
          <p:cNvSpPr>
            <a:spLocks noGrp="1" noChangeArrowheads="1"/>
          </p:cNvSpPr>
          <p:nvPr>
            <p:ph type="ctrTitle"/>
          </p:nvPr>
        </p:nvSpPr>
        <p:spPr>
          <a:xfrm>
            <a:off x="4267200" y="2362200"/>
            <a:ext cx="4343400" cy="3048000"/>
          </a:xfrm>
          <a:noFill/>
          <a:ln/>
        </p:spPr>
        <p:txBody>
          <a:bodyPr anchor="b" anchorCtr="1"/>
          <a:lstStyle/>
          <a:p>
            <a:r>
              <a:rPr lang="es-EC" sz="2100" b="1">
                <a:solidFill>
                  <a:schemeClr val="bg1"/>
                </a:solidFill>
                <a:latin typeface="Comic Sans MS" pitchFamily="66" charset="0"/>
              </a:rPr>
              <a:t>Sus conocimientos no eran pocos para su época y, cuando asistía a los enfermos, solía decirles: </a:t>
            </a:r>
            <a:br>
              <a:rPr lang="es-EC" sz="2100" b="1">
                <a:solidFill>
                  <a:schemeClr val="bg1"/>
                </a:solidFill>
                <a:latin typeface="Comic Sans MS" pitchFamily="66" charset="0"/>
              </a:rPr>
            </a:br>
            <a:r>
              <a:rPr lang="es-EC" sz="2100" b="1">
                <a:solidFill>
                  <a:srgbClr val="FFFF99"/>
                </a:solidFill>
                <a:latin typeface="Comic Sans MS" pitchFamily="66" charset="0"/>
              </a:rPr>
              <a:t>"Yo te curo y Dios te sana".  </a:t>
            </a:r>
            <a:br>
              <a:rPr lang="es-EC" sz="2100" b="1">
                <a:solidFill>
                  <a:srgbClr val="FFFF99"/>
                </a:solidFill>
                <a:latin typeface="Comic Sans MS" pitchFamily="66" charset="0"/>
              </a:rPr>
            </a:br>
            <a:r>
              <a:rPr lang="es-EC" sz="2100" b="1">
                <a:solidFill>
                  <a:schemeClr val="bg1"/>
                </a:solidFill>
                <a:latin typeface="Comic Sans MS" pitchFamily="66" charset="0"/>
              </a:rPr>
              <a:t>Todas las maravillas en la vida del santo hay que entenderlas asociadas con el profundo amor a Dios </a:t>
            </a:r>
            <a:br>
              <a:rPr lang="es-EC" sz="2100" b="1">
                <a:solidFill>
                  <a:schemeClr val="bg1"/>
                </a:solidFill>
                <a:latin typeface="Comic Sans MS" pitchFamily="66" charset="0"/>
              </a:rPr>
            </a:br>
            <a:r>
              <a:rPr lang="es-EC" sz="2100" b="1">
                <a:solidFill>
                  <a:schemeClr val="bg1"/>
                </a:solidFill>
                <a:latin typeface="Comic Sans MS" pitchFamily="66" charset="0"/>
              </a:rPr>
              <a:t>y al prójimo que lo caracterizaban.</a:t>
            </a:r>
            <a:r>
              <a:rPr lang="ar-SA" sz="2500" b="1" i="1">
                <a:solidFill>
                  <a:schemeClr val="bg1"/>
                </a:solidFill>
                <a:latin typeface="Monotype Corsiva" pitchFamily="66" charset="0"/>
              </a:rPr>
              <a:t/>
            </a:r>
            <a:br>
              <a:rPr lang="ar-SA" sz="2500" b="1" i="1">
                <a:solidFill>
                  <a:schemeClr val="bg1"/>
                </a:solidFill>
                <a:latin typeface="Monotype Corsiva" pitchFamily="66" charset="0"/>
              </a:rPr>
            </a:br>
            <a:r>
              <a:rPr lang="ar-SA" sz="2500" b="1" i="1">
                <a:solidFill>
                  <a:schemeClr val="bg1"/>
                </a:solidFill>
                <a:latin typeface="Monotype Corsiva" pitchFamily="66" charset="0"/>
              </a:rPr>
              <a:t/>
            </a:r>
            <a:br>
              <a:rPr lang="ar-SA" sz="2500" b="1" i="1">
                <a:solidFill>
                  <a:schemeClr val="bg1"/>
                </a:solidFill>
                <a:latin typeface="Monotype Corsiva" pitchFamily="66" charset="0"/>
              </a:rPr>
            </a:br>
            <a:endParaRPr lang="en-US" sz="2500" b="1" i="1">
              <a:solidFill>
                <a:schemeClr val="bg1"/>
              </a:solidFill>
              <a:latin typeface="Monotype Corsiva" pitchFamily="66" charset="0"/>
            </a:endParaRPr>
          </a:p>
        </p:txBody>
      </p:sp>
      <p:pic>
        <p:nvPicPr>
          <p:cNvPr id="41992" name="Picture 8"/>
          <p:cNvPicPr>
            <a:picLocks noChangeAspect="1" noChangeArrowheads="1"/>
          </p:cNvPicPr>
          <p:nvPr/>
        </p:nvPicPr>
        <p:blipFill>
          <a:blip r:embed="rId3"/>
          <a:srcRect/>
          <a:stretch>
            <a:fillRect/>
          </a:stretch>
        </p:blipFill>
        <p:spPr bwMode="auto">
          <a:xfrm>
            <a:off x="76200" y="76200"/>
            <a:ext cx="4038600" cy="6781800"/>
          </a:xfrm>
          <a:prstGeom prst="rect">
            <a:avLst/>
          </a:prstGeom>
          <a:noFill/>
          <a:ln w="9525">
            <a:noFill/>
            <a:miter lim="800000"/>
            <a:headEnd/>
            <a:tailEnd/>
          </a:ln>
          <a:effec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fade">
                                      <p:cBhvr>
                                        <p:cTn id="7" dur="20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44036" name="Rectangle 4"/>
          <p:cNvSpPr>
            <a:spLocks noGrp="1" noChangeArrowheads="1"/>
          </p:cNvSpPr>
          <p:nvPr>
            <p:ph type="ctrTitle"/>
          </p:nvPr>
        </p:nvSpPr>
        <p:spPr>
          <a:xfrm>
            <a:off x="457200" y="5943600"/>
            <a:ext cx="4800600" cy="990600"/>
          </a:xfrm>
          <a:noFill/>
          <a:ln/>
        </p:spPr>
        <p:txBody>
          <a:bodyPr anchor="b" anchorCtr="1"/>
          <a:lstStyle/>
          <a:p>
            <a:r>
              <a:rPr lang="es-EC" sz="1800" b="1">
                <a:solidFill>
                  <a:schemeClr val="bg1"/>
                </a:solidFill>
                <a:latin typeface="Comic Sans MS" pitchFamily="66" charset="0"/>
              </a:rPr>
              <a:t>A los sesenta años, </a:t>
            </a:r>
            <a:br>
              <a:rPr lang="es-EC" sz="1800" b="1">
                <a:solidFill>
                  <a:schemeClr val="bg1"/>
                </a:solidFill>
                <a:latin typeface="Comic Sans MS" pitchFamily="66" charset="0"/>
              </a:rPr>
            </a:br>
            <a:r>
              <a:rPr lang="es-EC" sz="1800" b="1">
                <a:solidFill>
                  <a:schemeClr val="bg1"/>
                </a:solidFill>
                <a:latin typeface="Comic Sans MS" pitchFamily="66" charset="0"/>
              </a:rPr>
              <a:t>Fray Martín se sintió enfermo y claramente dijo que de esa enfermedad moriría. </a:t>
            </a:r>
            <a:br>
              <a:rPr lang="es-EC" sz="1800" b="1">
                <a:solidFill>
                  <a:schemeClr val="bg1"/>
                </a:solidFill>
                <a:latin typeface="Comic Sans MS" pitchFamily="66" charset="0"/>
              </a:rPr>
            </a:br>
            <a:r>
              <a:rPr lang="es-EC" sz="1800" b="1">
                <a:solidFill>
                  <a:schemeClr val="bg1"/>
                </a:solidFill>
                <a:latin typeface="Comic Sans MS" pitchFamily="66" charset="0"/>
              </a:rPr>
              <a:t>La conmoción en Lima fue general </a:t>
            </a:r>
            <a:br>
              <a:rPr lang="es-EC" sz="1800" b="1">
                <a:solidFill>
                  <a:schemeClr val="bg1"/>
                </a:solidFill>
                <a:latin typeface="Comic Sans MS" pitchFamily="66" charset="0"/>
              </a:rPr>
            </a:br>
            <a:r>
              <a:rPr lang="es-EC" sz="1800" b="1">
                <a:solidFill>
                  <a:schemeClr val="bg1"/>
                </a:solidFill>
                <a:latin typeface="Comic Sans MS" pitchFamily="66" charset="0"/>
              </a:rPr>
              <a:t>y el mismo virrey, conde de Chichón, </a:t>
            </a:r>
            <a:br>
              <a:rPr lang="es-EC" sz="1800" b="1">
                <a:solidFill>
                  <a:schemeClr val="bg1"/>
                </a:solidFill>
                <a:latin typeface="Comic Sans MS" pitchFamily="66" charset="0"/>
              </a:rPr>
            </a:br>
            <a:r>
              <a:rPr lang="es-EC" sz="1800" b="1">
                <a:solidFill>
                  <a:schemeClr val="bg1"/>
                </a:solidFill>
                <a:latin typeface="Comic Sans MS" pitchFamily="66" charset="0"/>
              </a:rPr>
              <a:t>se acercó al pobre lecho para besar la mano de aquél que se llamaba a sí mismo perro mulato. Mientras se le rezaba el Credo, Fray Martín, al oír las palabras </a:t>
            </a:r>
            <a:r>
              <a:rPr lang="es-EC" sz="1800" b="1">
                <a:solidFill>
                  <a:srgbClr val="FFFF99"/>
                </a:solidFill>
                <a:latin typeface="Comic Sans MS" pitchFamily="66" charset="0"/>
              </a:rPr>
              <a:t>"Et homo factus est", </a:t>
            </a:r>
            <a:br>
              <a:rPr lang="es-EC" sz="1800" b="1">
                <a:solidFill>
                  <a:srgbClr val="FFFF99"/>
                </a:solidFill>
                <a:latin typeface="Comic Sans MS" pitchFamily="66" charset="0"/>
              </a:rPr>
            </a:br>
            <a:r>
              <a:rPr lang="es-EC" sz="1800" b="1">
                <a:solidFill>
                  <a:schemeClr val="bg1"/>
                </a:solidFill>
                <a:latin typeface="Comic Sans MS" pitchFamily="66" charset="0"/>
              </a:rPr>
              <a:t>besando el crucifijo expiró plácidamente.</a:t>
            </a:r>
            <a:br>
              <a:rPr lang="es-EC" sz="1800" b="1">
                <a:solidFill>
                  <a:schemeClr val="bg1"/>
                </a:solidFill>
                <a:latin typeface="Comic Sans MS" pitchFamily="66" charset="0"/>
              </a:rPr>
            </a:br>
            <a:r>
              <a:rPr lang="es-EC" sz="1800" b="1">
                <a:solidFill>
                  <a:schemeClr val="bg1"/>
                </a:solidFill>
                <a:latin typeface="Comic Sans MS" pitchFamily="66" charset="0"/>
              </a:rPr>
              <a:t>Murió el 3 de noviembre de 1639. </a:t>
            </a:r>
            <a:br>
              <a:rPr lang="es-EC" sz="1800" b="1">
                <a:solidFill>
                  <a:schemeClr val="bg1"/>
                </a:solidFill>
                <a:latin typeface="Comic Sans MS" pitchFamily="66" charset="0"/>
              </a:rPr>
            </a:br>
            <a:r>
              <a:rPr lang="es-EC" sz="1800" b="1">
                <a:solidFill>
                  <a:schemeClr val="bg1"/>
                </a:solidFill>
                <a:latin typeface="Comic Sans MS" pitchFamily="66" charset="0"/>
              </a:rPr>
              <a:t>Toda la ciudad acudió a su entierro </a:t>
            </a:r>
            <a:br>
              <a:rPr lang="es-EC" sz="1800" b="1">
                <a:solidFill>
                  <a:schemeClr val="bg1"/>
                </a:solidFill>
                <a:latin typeface="Comic Sans MS" pitchFamily="66" charset="0"/>
              </a:rPr>
            </a:br>
            <a:r>
              <a:rPr lang="es-EC" sz="1800" b="1">
                <a:solidFill>
                  <a:schemeClr val="bg1"/>
                </a:solidFill>
                <a:latin typeface="Comic Sans MS" pitchFamily="66" charset="0"/>
              </a:rPr>
              <a:t>y los milagros por su intercesión se multiplicaron.</a:t>
            </a:r>
            <a:r>
              <a:rPr lang="ar-SA" sz="2200" b="1" i="1">
                <a:solidFill>
                  <a:schemeClr val="bg1"/>
                </a:solidFill>
                <a:latin typeface="Monotype Corsiva" pitchFamily="66" charset="0"/>
              </a:rPr>
              <a:t/>
            </a:r>
            <a:br>
              <a:rPr lang="ar-SA" sz="2200" b="1" i="1">
                <a:solidFill>
                  <a:schemeClr val="bg1"/>
                </a:solidFill>
                <a:latin typeface="Monotype Corsiva" pitchFamily="66" charset="0"/>
              </a:rPr>
            </a:br>
            <a:r>
              <a:rPr lang="ar-SA" sz="2200" b="1" i="1">
                <a:solidFill>
                  <a:schemeClr val="bg1"/>
                </a:solidFill>
                <a:latin typeface="Monotype Corsiva" pitchFamily="66" charset="0"/>
              </a:rPr>
              <a:t/>
            </a:r>
            <a:br>
              <a:rPr lang="ar-SA" sz="2200" b="1" i="1">
                <a:solidFill>
                  <a:schemeClr val="bg1"/>
                </a:solidFill>
                <a:latin typeface="Monotype Corsiva" pitchFamily="66" charset="0"/>
              </a:rPr>
            </a:br>
            <a:r>
              <a:rPr lang="ar-SA" sz="2200" b="1" i="1">
                <a:solidFill>
                  <a:schemeClr val="bg1"/>
                </a:solidFill>
                <a:latin typeface="Monotype Corsiva" pitchFamily="66" charset="0"/>
              </a:rPr>
              <a:t/>
            </a:r>
            <a:br>
              <a:rPr lang="ar-SA" sz="2200" b="1" i="1">
                <a:solidFill>
                  <a:schemeClr val="bg1"/>
                </a:solidFill>
                <a:latin typeface="Monotype Corsiva" pitchFamily="66" charset="0"/>
              </a:rPr>
            </a:br>
            <a:r>
              <a:rPr lang="ar-SA" sz="2200" b="1" i="1">
                <a:solidFill>
                  <a:schemeClr val="bg1"/>
                </a:solidFill>
                <a:latin typeface="Monotype Corsiva" pitchFamily="66" charset="0"/>
              </a:rPr>
              <a:t/>
            </a:r>
            <a:br>
              <a:rPr lang="ar-SA" sz="2200" b="1" i="1">
                <a:solidFill>
                  <a:schemeClr val="bg1"/>
                </a:solidFill>
                <a:latin typeface="Monotype Corsiva" pitchFamily="66" charset="0"/>
              </a:rPr>
            </a:br>
            <a:endParaRPr lang="en-US" sz="2200" b="1" i="1">
              <a:solidFill>
                <a:schemeClr val="bg1"/>
              </a:solidFill>
              <a:latin typeface="Monotype Corsiva" pitchFamily="66" charset="0"/>
            </a:endParaRPr>
          </a:p>
        </p:txBody>
      </p:sp>
      <p:pic>
        <p:nvPicPr>
          <p:cNvPr id="44037" name="Picture 5" descr="porres1"/>
          <p:cNvPicPr>
            <a:picLocks noChangeAspect="1" noChangeArrowheads="1"/>
          </p:cNvPicPr>
          <p:nvPr/>
        </p:nvPicPr>
        <p:blipFill>
          <a:blip r:embed="rId3"/>
          <a:srcRect/>
          <a:stretch>
            <a:fillRect/>
          </a:stretch>
        </p:blipFill>
        <p:spPr bwMode="auto">
          <a:xfrm>
            <a:off x="5410200" y="228600"/>
            <a:ext cx="3505200" cy="62484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fade">
                                      <p:cBhvr>
                                        <p:cTn id="7" dur="20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304800" y="3581400"/>
            <a:ext cx="8153400" cy="3276600"/>
          </a:xfrm>
          <a:prstGeom prst="rect">
            <a:avLst/>
          </a:prstGeom>
          <a:noFill/>
          <a:ln w="9525">
            <a:noFill/>
            <a:miter lim="800000"/>
            <a:headEnd/>
            <a:tailEnd/>
          </a:ln>
          <a:effectLst/>
        </p:spPr>
        <p:txBody>
          <a:bodyPr anchor="b" anchorCtr="1"/>
          <a:lstStyle/>
          <a:p>
            <a:r>
              <a:rPr lang="en-US" sz="1600" i="1">
                <a:solidFill>
                  <a:srgbClr val="000000"/>
                </a:solidFill>
                <a:cs typeface="Tahoma" pitchFamily="34" charset="0"/>
              </a:rPr>
              <a:t/>
            </a:r>
            <a:br>
              <a:rPr lang="en-US" sz="1600" i="1">
                <a:solidFill>
                  <a:srgbClr val="000000"/>
                </a:solidFill>
                <a:cs typeface="Tahoma" pitchFamily="34" charset="0"/>
              </a:rPr>
            </a:br>
            <a:endParaRPr lang="en-US" sz="1600" i="1">
              <a:solidFill>
                <a:srgbClr val="000000"/>
              </a:solidFill>
              <a:cs typeface="Tahoma" pitchFamily="34" charset="0"/>
            </a:endParaRPr>
          </a:p>
        </p:txBody>
      </p:sp>
      <p:sp>
        <p:nvSpPr>
          <p:cNvPr id="46083" name="Rectangle 3"/>
          <p:cNvSpPr>
            <a:spLocks noGrp="1" noChangeArrowheads="1"/>
          </p:cNvSpPr>
          <p:nvPr>
            <p:ph type="ctrTitle"/>
          </p:nvPr>
        </p:nvSpPr>
        <p:spPr>
          <a:xfrm>
            <a:off x="4343400" y="2514600"/>
            <a:ext cx="3886200" cy="3505200"/>
          </a:xfrm>
          <a:noFill/>
          <a:ln/>
        </p:spPr>
        <p:txBody>
          <a:bodyPr anchor="b" anchorCtr="1"/>
          <a:lstStyle/>
          <a:p>
            <a:r>
              <a:rPr lang="es-EC" sz="2200" b="1">
                <a:solidFill>
                  <a:schemeClr val="bg1"/>
                </a:solidFill>
                <a:latin typeface="Comic Sans MS" pitchFamily="66" charset="0"/>
              </a:rPr>
              <a:t>Fue beatificado en 1837 por Gregorio XVI y canonizado el 6 de mayo de 1962 por el Papa Juan XXIII. </a:t>
            </a:r>
            <a:br>
              <a:rPr lang="es-EC" sz="2200" b="1">
                <a:solidFill>
                  <a:schemeClr val="bg1"/>
                </a:solidFill>
                <a:latin typeface="Comic Sans MS" pitchFamily="66" charset="0"/>
              </a:rPr>
            </a:br>
            <a:r>
              <a:rPr lang="es-EC" sz="2200" b="1">
                <a:solidFill>
                  <a:schemeClr val="bg1"/>
                </a:solidFill>
                <a:latin typeface="Comic Sans MS" pitchFamily="66" charset="0"/>
              </a:rPr>
              <a:t>En 1966 Pablo VI lo proclamó patrono de los peluqueros de Italia, porque en su juventud aprendió el oficio de barbero-cirujano, que luego, al ingresar en la Orden de Predicadores, </a:t>
            </a:r>
            <a:br>
              <a:rPr lang="es-EC" sz="2200" b="1">
                <a:solidFill>
                  <a:schemeClr val="bg1"/>
                </a:solidFill>
                <a:latin typeface="Comic Sans MS" pitchFamily="66" charset="0"/>
              </a:rPr>
            </a:br>
            <a:r>
              <a:rPr lang="es-EC" sz="2200" b="1">
                <a:solidFill>
                  <a:schemeClr val="bg1"/>
                </a:solidFill>
                <a:latin typeface="Comic Sans MS" pitchFamily="66" charset="0"/>
              </a:rPr>
              <a:t>ejerció ampliamente en favor de los pobres.</a:t>
            </a:r>
            <a:endParaRPr lang="en-US" sz="2200" b="1">
              <a:solidFill>
                <a:schemeClr val="bg1"/>
              </a:solidFill>
              <a:latin typeface="Comic Sans MS" pitchFamily="66" charset="0"/>
            </a:endParaRPr>
          </a:p>
        </p:txBody>
      </p:sp>
      <p:pic>
        <p:nvPicPr>
          <p:cNvPr id="46090" name="Picture 10" descr="fray_escoba_trabajando"/>
          <p:cNvPicPr>
            <a:picLocks noChangeAspect="1" noChangeArrowheads="1"/>
          </p:cNvPicPr>
          <p:nvPr/>
        </p:nvPicPr>
        <p:blipFill>
          <a:blip r:embed="rId3"/>
          <a:srcRect/>
          <a:stretch>
            <a:fillRect/>
          </a:stretch>
        </p:blipFill>
        <p:spPr bwMode="auto">
          <a:xfrm>
            <a:off x="1219200" y="342900"/>
            <a:ext cx="2286000" cy="65151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2000"/>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ChangeArrowheads="1"/>
          </p:cNvSpPr>
          <p:nvPr/>
        </p:nvSpPr>
        <p:spPr bwMode="auto">
          <a:xfrm>
            <a:off x="4648200" y="4114800"/>
            <a:ext cx="3886200" cy="1446550"/>
          </a:xfrm>
          <a:prstGeom prst="rect">
            <a:avLst/>
          </a:prstGeom>
          <a:noFill/>
          <a:ln w="9525">
            <a:noFill/>
            <a:miter lim="800000"/>
            <a:headEnd/>
            <a:tailEnd/>
          </a:ln>
          <a:effectLst>
            <a:outerShdw dist="35921" dir="2700000" algn="ctr" rotWithShape="0">
              <a:schemeClr val="tx1"/>
            </a:outerShdw>
          </a:effectLst>
        </p:spPr>
        <p:txBody>
          <a:bodyPr wrap="square" anchor="ctr">
            <a:spAutoFit/>
          </a:bodyPr>
          <a:lstStyle/>
          <a:p>
            <a:pPr algn="ctr"/>
            <a:r>
              <a:rPr lang="es-EC" sz="2200" b="1" dirty="0" smtClean="0">
                <a:solidFill>
                  <a:schemeClr val="bg1"/>
                </a:solidFill>
                <a:latin typeface="Comic Sans MS" pitchFamily="66" charset="0"/>
              </a:rPr>
              <a:t>Que </a:t>
            </a:r>
            <a:r>
              <a:rPr lang="es-EC" sz="2200" b="1" dirty="0">
                <a:solidFill>
                  <a:schemeClr val="bg1"/>
                </a:solidFill>
                <a:latin typeface="Comic Sans MS" pitchFamily="66" charset="0"/>
              </a:rPr>
              <a:t>Dios te llene de bendiciones.</a:t>
            </a:r>
          </a:p>
          <a:p>
            <a:pPr algn="ctr"/>
            <a:r>
              <a:rPr lang="es-EC" sz="2200" b="1" dirty="0">
                <a:solidFill>
                  <a:schemeClr val="bg1"/>
                </a:solidFill>
                <a:latin typeface="Comic Sans MS" pitchFamily="66" charset="0"/>
              </a:rPr>
              <a:t>Y que permanezcamos unidos en el amor a Jesús</a:t>
            </a:r>
            <a:r>
              <a:rPr lang="es-EC" sz="2200" b="1" dirty="0">
                <a:solidFill>
                  <a:schemeClr val="bg1"/>
                </a:solidFill>
                <a:latin typeface="Monotype Corsiva" pitchFamily="66" charset="0"/>
              </a:rPr>
              <a:t>.</a:t>
            </a:r>
            <a:endParaRPr lang="es-ES" sz="2200" b="1" dirty="0">
              <a:solidFill>
                <a:schemeClr val="bg1"/>
              </a:solidFill>
              <a:latin typeface="Monotype Corsiva" pitchFamily="66" charset="0"/>
            </a:endParaRPr>
          </a:p>
        </p:txBody>
      </p:sp>
      <p:pic>
        <p:nvPicPr>
          <p:cNvPr id="58372" name="Picture 4" descr="san_martin_de_porres_illustration"/>
          <p:cNvPicPr>
            <a:picLocks noChangeAspect="1" noChangeArrowheads="1"/>
          </p:cNvPicPr>
          <p:nvPr/>
        </p:nvPicPr>
        <p:blipFill>
          <a:blip r:embed="rId4"/>
          <a:srcRect/>
          <a:stretch>
            <a:fillRect/>
          </a:stretch>
        </p:blipFill>
        <p:spPr bwMode="auto">
          <a:xfrm>
            <a:off x="0" y="0"/>
            <a:ext cx="4038600" cy="6858000"/>
          </a:xfrm>
          <a:prstGeom prst="rect">
            <a:avLst/>
          </a:prstGeom>
          <a:noFill/>
        </p:spPr>
      </p:pic>
    </p:spTree>
    <p:custDataLst>
      <p:tags r:id="rId1"/>
    </p:custDataLst>
  </p:cSld>
  <p:clrMapOvr>
    <a:masterClrMapping/>
  </p:clrMapOvr>
  <p:transition advTm="25677">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58371"/>
                                        </p:tgtEl>
                                        <p:attrNameLst>
                                          <p:attrName>style.visibility</p:attrName>
                                        </p:attrNameLst>
                                      </p:cBhvr>
                                      <p:to>
                                        <p:strVal val="visible"/>
                                      </p:to>
                                    </p:set>
                                    <p:animEffect transition="in" filter="fade">
                                      <p:cBhvr>
                                        <p:cTn id="7" dur="2000"/>
                                        <p:tgtEl>
                                          <p:spTgt spid="5837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iterate type="wd">
                                    <p:tmPct val="0"/>
                                  </p:iterate>
                                  <p:childTnLst>
                                    <p:animEffect transition="out" filter="fade">
                                      <p:cBhvr>
                                        <p:cTn id="11" dur="2000"/>
                                        <p:tgtEl>
                                          <p:spTgt spid="58371"/>
                                        </p:tgtEl>
                                      </p:cBhvr>
                                    </p:animEffect>
                                    <p:set>
                                      <p:cBhvr>
                                        <p:cTn id="12" dur="1" fill="hold">
                                          <p:stCondLst>
                                            <p:cond delay="1999"/>
                                          </p:stCondLst>
                                        </p:cTn>
                                        <p:tgtEl>
                                          <p:spTgt spid="583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p:bldP spid="58371" grpId="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3"/>
</p:tagLst>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s-EC"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s-EC"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TotalTime>
  <Words>625</Words>
  <Application>Microsoft Office PowerPoint</Application>
  <PresentationFormat>Presentación en pantalla (4:3)</PresentationFormat>
  <Paragraphs>105</Paragraphs>
  <Slides>23</Slides>
  <Notes>22</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23</vt:i4>
      </vt:variant>
    </vt:vector>
  </HeadingPairs>
  <TitlesOfParts>
    <vt:vector size="30" baseType="lpstr">
      <vt:lpstr>Arial</vt:lpstr>
      <vt:lpstr>Comic Sans MS</vt:lpstr>
      <vt:lpstr>Monotype Corsiva</vt:lpstr>
      <vt:lpstr>Tahoma</vt:lpstr>
      <vt:lpstr>Times New Roman</vt:lpstr>
      <vt:lpstr>Diseño predeterminado</vt:lpstr>
      <vt:lpstr>1_Diseño predeterminado</vt:lpstr>
      <vt:lpstr>San Martín de Porres (Fray Escoba)  </vt:lpstr>
      <vt:lpstr>SAN MARTIN DE PORRES fue un mulato, nacido en Lima,  capital del Perú,  en el 9 de diciembre de 1579.  En el libro de bautismo fue inscrito como "hijo de padre desconocido".  Era hijo natural del caballero español Juan de Porres  (o Porras según algunos)  y de una  mulata panameña libre,  llamada Ana Velásquez.  Martín heredó los rasgos  y el color de la piel de su madre,  lo cual vio don Juan de Porres como una humillación  </vt:lpstr>
      <vt:lpstr>Vivió pobremente hasta los ocho años en compañía de la madre y de una hermanita que nació dos años después.  Estuvo un breve tiempo con su padre en el Ecuador ya que este llegó a reconocerlo y también a la hermanita.   Martín era inteligente y tenía inclinación por la medicina.  Había aprendido las primeras nociones en la droguería-ambulatorio de dos vecinos de casa.  La profesión de barbero en aquella época estaba ligada con la medicina.   Así adquirió conocimientos de medicina y durante algún tiempo,  ejerció esta doble carrera.       </vt:lpstr>
      <vt:lpstr>Sintiendo grandes deseos de perfección, pidió ser admitido como donado en el convento de los dominicos del Rosario en Lima.  Su misma madre apoyó la petición del santo  y éste consiguió lo que deseaba cuando tenía unos quince años de edad.  </vt:lpstr>
      <vt:lpstr>En el convento su vida de heroica virtud fue pronto conocida de muchos.  Fue admitido sólo como "donado",  es decir,  como terciario y le confiaron los trabajos más humildes de la comunidad.  Martín es recordado con la escoba,  símbolo de su humilde servicio.   Su humildad era tan ejemplar, que se alegraba de las injurias que recibía,  incluso alguna vez de parte de otros religiosos dominicos, como uno que, enfermo e irritado,  lo trató de perro mulato.  En una ocasión, cuando el convento estaba en situación económica muy apurada, Fray Martín, espontáneamente se ofreció al Padre Prior para ser vendido como esclavo, ya que era mulato,  a fin de remediar la situación.   </vt:lpstr>
      <vt:lpstr>Advirtiendo los superiores de Fray Martín su índole mansa  y su mucha caridad, le confiaron,  junto con otros oficios,  el de enfermero,  en una comunidad que solía contar con doscientos religiosos,  sin tomar en consideración a los criados del convento ni a los religiosos de otras casas que, informados de la habilidad del hermano,  acudían a curarse a Lima.  </vt:lpstr>
      <vt:lpstr>Bastante trabajo tenía el joven hermano,  pero no por eso limitaba su compasión a los de su orden, sino que atendía a muchos enfermos pobres de la ciudad.  El día 2 de junio de 1603, después de nueve años de servir a la orden como donado, le fue concedida la profesión religiosa y pronunció los votos de pobreza, obediencia y castidad.  </vt:lpstr>
      <vt:lpstr>Juntaba a su abnegada vida una penitencia austerísima,  dormía debajo de una escalera unas cuantas horas y sólo comía lo indispensable.  Pasaba la mitad de la noche rezando a un crucifijo grande que había en su convento iba y le contaba sus penas y sus problemas,  y ante el Santísimo Sacramento y arrodillado ante la imagen de la Virgen María pasaba largos tiempos rezando con fervor.  Añadía a esto un espíritu de oración y unión con Dios que lo asemejaba a otros grandes contemplativos.   </vt:lpstr>
      <vt:lpstr>Dios quiso que su santidad se conociera fuera de las paredes del monasterio,  por los extraordinarios carismas con que lo había enriquecido, entre ellos,  la profecía, éxtasis y la bilocación.  Sin salir de Lima, fue visto en África,  en China y en Japón,  animando a los misioneros que se encontraban en dificultad.   Mientras permanecía encerrado en su celda lo veían llegar junto a la cama de ciertos moribundos a consolarlos.   En ocasiones salía del convento a atender a un enfermo grave, y volvía luego a entrar sin tener llave de la puerta y sin que nadie le abriera.     </vt:lpstr>
      <vt:lpstr>Se le vio repetidas veces en éxtasis y, algunas levantado en el aire muy cerca de un gran crucifijo que había en el convento.  A el acudían teólogos, obispos y autoridades civiles en busca de consejo. Más de una vez el mismo virrey tuvo que esperar ante su celda porque Martín estaba en éxtasis. Llegaron los enemigos a su habitación a hacerle daño y él pidió a Dios que lo volviera invisible  y los otros no lo vieron.      </vt:lpstr>
      <vt:lpstr>Diapositiva 11</vt:lpstr>
      <vt:lpstr>Con la ayuda de varios ricos de la ciudad fundó el Asilo de Santa Cruz para reunir a todos los vagos, huérfanos y limosneros y ayudarles a salir de su penosa situación.  </vt:lpstr>
      <vt:lpstr>Diapositiva 13</vt:lpstr>
      <vt:lpstr>En cierta ocasión,  el arzobispo Feliciano Vega,  que iba a tomar posesión de la sede de México,  enfermó de algo que parece haber sido pulmonía y mandó llamar a Fray Martín.  Al llegar éste a la presencia del prelado enfermo, se arrodilló,  mas él le dijo:  "levántese y ponga su mano aquí,  donde me duele".  ¿Para qué quiere un príncipe la mano de un pobre mulato?, preguntó el santo.  Sin embargo, durante un buen rato puso la mano donde lo indicó el enfermo y, poco después, el arzobispo estaba curado. </vt:lpstr>
      <vt:lpstr>Diapositiva 15</vt:lpstr>
      <vt:lpstr>El enfermero al mismo tiempo que hortelano herbolario,  cultivaba las plantas medicinales de que se valía para sus obras de caridad y también desempeñaba el oficio de distribuidor de las limosnas que algunas veces recogía, en cantidades asombrosas, parte para socorrer a sus propios hermanos en religión y parte para los menesterosos de toda clase que había en la ciudad.  </vt:lpstr>
      <vt:lpstr>Su amabilidad se extendía hasta los animales;  hay en su biografía escenas semejantes a las que se narran de San Francisco y de San Antonio de Padua.  Por ejemplo, cuando después de disciplinarse, los mosquitos lo atormentaban con sus picaduras e iba a que Juan Vázquez lo curase,  éste le decía:  "Vámonos a nuestro convento, que allí no hay mosquitos". Y Fray Martín respondía:  "¿Cómo hemos de merecer, si no damos de comer al hambriento?" _ _"¡Pero hermano, estos son mosquitos y no gente!__  "Sin embargo, se les debe dar de comer,  que son criaturas de Dios",  respondió el humilde fraile.</vt:lpstr>
      <vt:lpstr>Es típico el caso de los ratones que infestaban la ropería y dañaban el vestuario.  El remedio no fue ponerles trampas,  sino decirles:  "Hermanos, vayan a la huerta,  que allí hallaréis comida".  Los ratones obedecieron puntualmente,  y Fray Martín cuidaba de echarles los desperdicios de la comida.  Y si alguno volvía a la ropería,  el santo lo tomaba por la cola y lo echaba a la huerta, diciendo:  "Vete adonde no hagas mal".   Los animales le seguían en fila muy obedientes. En una misma cacerola hacía comer al mismo tiempo a un gato,  un perro y varios ratones.  </vt:lpstr>
      <vt:lpstr>Sus conocimientos no eran pocos para su época y, cuando asistía a los enfermos, solía decirles:  "Yo te curo y Dios te sana".   Todas las maravillas en la vida del santo hay que entenderlas asociadas con el profundo amor a Dios  y al prójimo que lo caracterizaban.  </vt:lpstr>
      <vt:lpstr>A los sesenta años,  Fray Martín se sintió enfermo y claramente dijo que de esa enfermedad moriría.  La conmoción en Lima fue general  y el mismo virrey, conde de Chichón,  se acercó al pobre lecho para besar la mano de aquél que se llamaba a sí mismo perro mulato. Mientras se le rezaba el Credo, Fray Martín, al oír las palabras "Et homo factus est",  besando el crucifijo expiró plácidamente. Murió el 3 de noviembre de 1639.  Toda la ciudad acudió a su entierro  y los milagros por su intercesión se multiplicaron.    </vt:lpstr>
      <vt:lpstr>Fue beatificado en 1837 por Gregorio XVI y canonizado el 6 de mayo de 1962 por el Papa Juan XXIII.  En 1966 Pablo VI lo proclamó patrono de los peluqueros de Italia, porque en su juventud aprendió el oficio de barbero-cirujano, que luego, al ingresar en la Orden de Predicadores,  ejerció ampliamente en favor de los pobres.</vt:lpstr>
      <vt:lpstr>Diapositiva 22</vt:lpstr>
      <vt:lpstr>Diapositiva 23</vt:lpstr>
    </vt:vector>
  </TitlesOfParts>
  <Company>unidos en el Amor a Jesús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San Martín de Porres  </dc:title>
  <dc:creator>Monica</dc:creator>
  <cp:lastModifiedBy>JOSE LUIS</cp:lastModifiedBy>
  <cp:revision>11</cp:revision>
  <dcterms:created xsi:type="dcterms:W3CDTF">2010-11-15T16:41:29Z</dcterms:created>
  <dcterms:modified xsi:type="dcterms:W3CDTF">2013-12-14T13:55:23Z</dcterms:modified>
</cp:coreProperties>
</file>