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7" r:id="rId3"/>
    <p:sldId id="280" r:id="rId4"/>
    <p:sldId id="281" r:id="rId5"/>
    <p:sldId id="282" r:id="rId6"/>
    <p:sldId id="283" r:id="rId7"/>
    <p:sldId id="290" r:id="rId8"/>
    <p:sldId id="285" r:id="rId9"/>
    <p:sldId id="256" r:id="rId10"/>
    <p:sldId id="259" r:id="rId11"/>
    <p:sldId id="260" r:id="rId12"/>
    <p:sldId id="262" r:id="rId13"/>
    <p:sldId id="264" r:id="rId14"/>
    <p:sldId id="266" r:id="rId15"/>
    <p:sldId id="289" r:id="rId16"/>
    <p:sldId id="270" r:id="rId17"/>
    <p:sldId id="271" r:id="rId18"/>
    <p:sldId id="275" r:id="rId19"/>
    <p:sldId id="287" r:id="rId20"/>
    <p:sldId id="288" r:id="rId21"/>
    <p:sldId id="291" r:id="rId22"/>
    <p:sldId id="292" r:id="rId2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HGzQs0p3Nn6rZzTlE7sg6g==" hashData="0jmyQKvFKIJGKV3X/UehrFtmYF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3BCB93C-4E12-453E-8877-7F4C718436EC}" type="datetimeFigureOut">
              <a:rPr lang="es-ES"/>
              <a:pPr>
                <a:defRPr/>
              </a:pPr>
              <a:t>06/03/2015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82056AD-0AFB-4F00-A2F8-E65E20D4B73F}"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B7CD3C1-1D7D-4DEF-89D8-20FB0BEDE410}" type="datetimeFigureOut">
              <a:rPr lang="es-ES"/>
              <a:pPr>
                <a:defRPr/>
              </a:pPr>
              <a:t>06/03/2015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38AAE38-097B-47B5-BCA7-C650BA575F0C}"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580BBF9-5AD0-4FD2-9DC5-F99B9D7A2F53}" type="datetimeFigureOut">
              <a:rPr lang="es-ES"/>
              <a:pPr>
                <a:defRPr/>
              </a:pPr>
              <a:t>06/03/2015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3E6642-D605-4DEA-A896-15C317B0D7A9}"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B79CA5C-B21A-496B-B289-5421879A3170}" type="datetimeFigureOut">
              <a:rPr lang="es-ES"/>
              <a:pPr>
                <a:defRPr/>
              </a:pPr>
              <a:t>06/03/2015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0B292CD-18F0-454A-8BB1-954F8CFF9148}"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F59ACBE-2795-431A-B2E3-03E2FDE78878}" type="datetimeFigureOut">
              <a:rPr lang="es-ES"/>
              <a:pPr>
                <a:defRPr/>
              </a:pPr>
              <a:t>06/03/2015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1D5FD64-A0AB-497D-8E72-783A7A0CB9EF}"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5F90BCA-08B6-485F-A839-C2EB958E1017}" type="datetimeFigureOut">
              <a:rPr lang="es-ES"/>
              <a:pPr>
                <a:defRPr/>
              </a:pPr>
              <a:t>06/03/2015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B50780A-C567-4B2C-A8FB-6508E3E9DA72}"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D465527-C4C2-4E42-90ED-974A3EF612C3}" type="datetimeFigureOut">
              <a:rPr lang="es-ES"/>
              <a:pPr>
                <a:defRPr/>
              </a:pPr>
              <a:t>06/03/2015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8F387C9-0FE2-4F3F-9899-5E07DBF7AD50}"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AB5066-1753-41A1-A01C-89E9FA06F8F5}" type="datetimeFigureOut">
              <a:rPr lang="es-ES"/>
              <a:pPr>
                <a:defRPr/>
              </a:pPr>
              <a:t>06/03/2015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A72CE8-1504-4004-9607-61F945E49278}"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12422CE-AECF-4E9C-9B60-619482D7853A}" type="datetimeFigureOut">
              <a:rPr lang="es-ES"/>
              <a:pPr>
                <a:defRPr/>
              </a:pPr>
              <a:t>06/03/2015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BFBCC63-CF87-4468-BEFF-26DE6F089A03}"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2F7AA14-0057-45A9-83B5-45E5DBE08806}" type="datetimeFigureOut">
              <a:rPr lang="es-ES"/>
              <a:pPr>
                <a:defRPr/>
              </a:pPr>
              <a:t>06/03/2015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CD83F51-BE66-420E-8F76-8453B79645D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9911E2E-EF91-467D-BC43-189963D77E1F}" type="datetimeFigureOut">
              <a:rPr lang="es-ES"/>
              <a:pPr>
                <a:defRPr/>
              </a:pPr>
              <a:t>06/03/2015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515B32-723B-4479-9F08-BE1F1FB031F7}"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48EF410-430F-4DE7-B809-FDE84EBDC6AF}" type="datetimeFigureOut">
              <a:rPr lang="es-ES"/>
              <a:pPr>
                <a:defRPr/>
              </a:pPr>
              <a:t>06/03/2015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26989CE-6EF3-44B1-9774-7300FCB3F2C9}"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Francisco\6a014e6089cbd5970c017ee9620d93970d-800wi.jpg"/>
          <p:cNvPicPr>
            <a:picLocks noChangeAspect="1" noChangeArrowheads="1"/>
          </p:cNvPicPr>
          <p:nvPr/>
        </p:nvPicPr>
        <p:blipFill>
          <a:blip r:embed="rId3" cstate="print"/>
          <a:srcRect l="10524"/>
          <a:stretch>
            <a:fillRect/>
          </a:stretch>
        </p:blipFill>
        <p:spPr bwMode="auto">
          <a:xfrm>
            <a:off x="-3175" y="0"/>
            <a:ext cx="9147175" cy="6858000"/>
          </a:xfrm>
          <a:prstGeom prst="rect">
            <a:avLst/>
          </a:prstGeom>
          <a:solidFill>
            <a:srgbClr val="FFCC00"/>
          </a:solidFill>
          <a:ln w="25400">
            <a:solidFill>
              <a:schemeClr val="bg1"/>
            </a:solidFill>
            <a:miter lim="800000"/>
            <a:headEnd/>
            <a:tailEnd/>
          </a:ln>
        </p:spPr>
      </p:pic>
      <p:sp>
        <p:nvSpPr>
          <p:cNvPr id="2051" name="3 Rectángulo"/>
          <p:cNvSpPr>
            <a:spLocks noChangeArrowheads="1"/>
          </p:cNvSpPr>
          <p:nvPr/>
        </p:nvSpPr>
        <p:spPr bwMode="auto">
          <a:xfrm>
            <a:off x="417513" y="4652963"/>
            <a:ext cx="8310562" cy="1477962"/>
          </a:xfrm>
          <a:prstGeom prst="rect">
            <a:avLst/>
          </a:prstGeom>
          <a:noFill/>
          <a:ln w="9525">
            <a:noFill/>
            <a:miter lim="800000"/>
            <a:headEnd/>
            <a:tailEnd/>
          </a:ln>
        </p:spPr>
        <p:txBody>
          <a:bodyPr>
            <a:spAutoFit/>
          </a:bodyPr>
          <a:lstStyle/>
          <a:p>
            <a:r>
              <a:rPr lang="es-ES" altLang="es-ES">
                <a:solidFill>
                  <a:schemeClr val="bg1"/>
                </a:solidFill>
                <a:latin typeface="Comic Sans MS" pitchFamily="66" charset="0"/>
              </a:rPr>
              <a:t>Casi desde el primer día, aquel 11 de marzo de 2013 en que Jorge Mario Bergoglio fue elegido Papa, se utiliza la palabra 'revolución'. De entrada era americano, argentino  y jesuita, y se llamó Francisco, un nombre con unas connotaciones tan enormes de pobreza y austeridad que hasta ahora todos los pontífices lo habían rehuido: el término ya era adecuado. </a:t>
            </a:r>
          </a:p>
        </p:txBody>
      </p:sp>
      <p:sp>
        <p:nvSpPr>
          <p:cNvPr id="2052" name="WordArt 5"/>
          <p:cNvSpPr>
            <a:spLocks noChangeArrowheads="1" noChangeShapeType="1" noTextEdit="1"/>
          </p:cNvSpPr>
          <p:nvPr/>
        </p:nvSpPr>
        <p:spPr bwMode="auto">
          <a:xfrm>
            <a:off x="323850" y="549275"/>
            <a:ext cx="5067300" cy="1223963"/>
          </a:xfrm>
          <a:prstGeom prst="rect">
            <a:avLst/>
          </a:prstGeom>
        </p:spPr>
        <p:txBody>
          <a:bodyPr wrap="none" fromWordArt="1">
            <a:prstTxWarp prst="textWave1">
              <a:avLst>
                <a:gd name="adj1" fmla="val 13005"/>
                <a:gd name="adj2" fmla="val 0"/>
              </a:avLst>
            </a:prstTxWarp>
          </a:bodyPr>
          <a:lstStyle/>
          <a:p>
            <a:pPr algn="ctr"/>
            <a:r>
              <a:rPr lang="es-ES" sz="4400" kern="10" dirty="0">
                <a:ln w="31750">
                  <a:solidFill>
                    <a:schemeClr val="bg1"/>
                  </a:solidFill>
                  <a:round/>
                  <a:headEnd/>
                  <a:tailEnd/>
                </a:ln>
                <a:solidFill>
                  <a:srgbClr val="FFCC00"/>
                </a:solidFill>
                <a:latin typeface="Comic Sans MS"/>
              </a:rPr>
              <a:t>Primer año del Papa</a:t>
            </a:r>
          </a:p>
        </p:txBody>
      </p:sp>
      <p:sp>
        <p:nvSpPr>
          <p:cNvPr id="2053" name="1 CuadroTexto"/>
          <p:cNvSpPr txBox="1">
            <a:spLocks noChangeArrowheads="1"/>
          </p:cNvSpPr>
          <p:nvPr/>
        </p:nvSpPr>
        <p:spPr bwMode="auto">
          <a:xfrm>
            <a:off x="8027988" y="6308725"/>
            <a:ext cx="538162" cy="400050"/>
          </a:xfrm>
          <a:prstGeom prst="rect">
            <a:avLst/>
          </a:prstGeom>
          <a:noFill/>
          <a:ln w="9525">
            <a:noFill/>
            <a:miter lim="800000"/>
            <a:headEnd/>
            <a:tailEnd/>
          </a:ln>
        </p:spPr>
        <p:txBody>
          <a:bodyPr wrap="none">
            <a:spAutoFit/>
          </a:bodyPr>
          <a:lstStyle/>
          <a:p>
            <a:r>
              <a:rPr lang="es-ES" altLang="es-ES" sz="2000">
                <a:solidFill>
                  <a:schemeClr val="bg1"/>
                </a:solidFill>
                <a:latin typeface="Comic Sans MS" pitchFamily="66" charset="0"/>
              </a:rPr>
              <a:t>GS</a:t>
            </a:r>
          </a:p>
        </p:txBody>
      </p:sp>
      <p:pic>
        <p:nvPicPr>
          <p:cNvPr id="2056" name="Soni1047.WAV">
            <a:hlinkClick r:id="" action="ppaction://media"/>
          </p:cNvPr>
          <p:cNvPicPr>
            <a:picLocks noRot="1" noChangeAspect="1" noChangeArrowheads="1"/>
          </p:cNvPicPr>
          <p:nvPr>
            <a:wavAudioFile r:embed="rId1" name="Sonido grabado"/>
          </p:nvPr>
        </p:nvPicPr>
        <p:blipFill>
          <a:blip r:embed="rId4" cstate="print"/>
          <a:srcRect/>
          <a:stretch>
            <a:fillRect/>
          </a:stretch>
        </p:blipFill>
        <p:spPr bwMode="auto">
          <a:xfrm>
            <a:off x="-1116013" y="3124200"/>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circle(in)">
                                      <p:cBhvr>
                                        <p:cTn id="7" dur="2000"/>
                                        <p:tgtEl>
                                          <p:spTgt spid="20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circle(in)">
                                      <p:cBhvr>
                                        <p:cTn id="12" dur="2000"/>
                                        <p:tgtEl>
                                          <p:spTgt spid="2051">
                                            <p:txEl>
                                              <p:pRg st="0" end="0"/>
                                            </p:txEl>
                                          </p:spTgt>
                                        </p:tgtEl>
                                      </p:cBhvr>
                                    </p:animEffect>
                                  </p:childTnLst>
                                </p:cTn>
                              </p:par>
                              <p:par>
                                <p:cTn id="13" presetID="1" presetClass="mediacall" presetSubtype="0" fill="hold" nodeType="withEffect">
                                  <p:stCondLst>
                                    <p:cond delay="0"/>
                                  </p:stCondLst>
                                  <p:childTnLst>
                                    <p:cmd type="call" cmd="playFrom(0.0)">
                                      <p:cBhvr>
                                        <p:cTn id="14" dur="1" fill="hold"/>
                                        <p:tgtEl>
                                          <p:spTgt spid="205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3">
                <p:cTn id="15" fill="hold" display="0">
                  <p:stCondLst>
                    <p:cond delay="indefinite"/>
                  </p:stCondLst>
                  <p:endCondLst>
                    <p:cond evt="onPrev" delay="0">
                      <p:tgtEl>
                        <p:sldTgt/>
                      </p:tgtEl>
                    </p:cond>
                    <p:cond evt="onStopAudio" delay="0">
                      <p:tgtEl>
                        <p:sldTgt/>
                      </p:tgtEl>
                    </p:cond>
                  </p:endCondLst>
                </p:cTn>
                <p:tgtEl>
                  <p:spTgt spid="205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ages.teinteresa.es/religion/coche-Papa_TINIMA20130908_0307_5.jpg"/>
          <p:cNvPicPr>
            <a:picLocks noChangeAspect="1" noChangeArrowheads="1"/>
          </p:cNvPicPr>
          <p:nvPr/>
        </p:nvPicPr>
        <p:blipFill>
          <a:blip r:embed="rId2" cstate="print"/>
          <a:srcRect/>
          <a:stretch>
            <a:fillRect/>
          </a:stretch>
        </p:blipFill>
        <p:spPr bwMode="auto">
          <a:xfrm>
            <a:off x="0" y="9525"/>
            <a:ext cx="9144000" cy="5133975"/>
          </a:xfrm>
          <a:prstGeom prst="rect">
            <a:avLst/>
          </a:prstGeom>
          <a:noFill/>
          <a:ln w="9525">
            <a:noFill/>
            <a:miter lim="800000"/>
            <a:headEnd/>
            <a:tailEnd/>
          </a:ln>
        </p:spPr>
      </p:pic>
      <p:sp>
        <p:nvSpPr>
          <p:cNvPr id="3075" name="3 Rectángulo"/>
          <p:cNvSpPr>
            <a:spLocks noChangeArrowheads="1"/>
          </p:cNvSpPr>
          <p:nvPr/>
        </p:nvSpPr>
        <p:spPr bwMode="auto">
          <a:xfrm>
            <a:off x="250825" y="4724400"/>
            <a:ext cx="8785225" cy="2032000"/>
          </a:xfrm>
          <a:prstGeom prst="rect">
            <a:avLst/>
          </a:prstGeom>
          <a:noFill/>
          <a:ln w="9525">
            <a:noFill/>
            <a:miter lim="800000"/>
            <a:headEnd/>
            <a:tailEnd/>
          </a:ln>
        </p:spPr>
        <p:txBody>
          <a:bodyPr>
            <a:spAutoFit/>
          </a:bodyPr>
          <a:lstStyle/>
          <a:p>
            <a:r>
              <a:rPr lang="es-ES" altLang="es-ES">
                <a:latin typeface="Comic Sans MS" pitchFamily="66" charset="0"/>
              </a:rPr>
              <a:t>Cuando apareció en el balcón de San Pedro, Bergoglio se arrodilló para que fueran los fieles los que le bendijeran, no al revés, y no se llamó “Papa”, sino “obispo de Roma”. Esto cambió de inmediato la percepción de su figura, sin ningún pedestal, y abrió el corazón de los ortodoxos, peleados desde hace mil años  con la Iglesia de Roma porque el Papa no se consideraba un patriarca más.</a:t>
            </a:r>
          </a:p>
          <a:p>
            <a:r>
              <a:rPr lang="es-ES" altLang="es-ES">
                <a:latin typeface="Comic Sans MS" pitchFamily="66" charset="0"/>
              </a:rPr>
              <a:t> Al día siguiente rechazó el Mercedes oficial y usó un Volkswagen de la Gendarmería.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circle(in)">
                                      <p:cBhvr>
                                        <p:cTn id="7" dur="2000"/>
                                        <p:tgtEl>
                                          <p:spTgt spid="3075">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075">
                                            <p:txEl>
                                              <p:pRg st="1" end="1"/>
                                            </p:txEl>
                                          </p:spTgt>
                                        </p:tgtEl>
                                        <p:attrNameLst>
                                          <p:attrName>style.visibility</p:attrName>
                                        </p:attrNameLst>
                                      </p:cBhvr>
                                      <p:to>
                                        <p:strVal val="visible"/>
                                      </p:to>
                                    </p:set>
                                    <p:animEffect transition="in" filter="circle(in)">
                                      <p:cBhvr>
                                        <p:cTn id="10" dur="2000"/>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Francisco\Papa-Francisco-paga-deudas_TINIMA20130315_0543_18.jpg"/>
          <p:cNvPicPr>
            <a:picLocks noChangeAspect="1" noChangeArrowheads="1"/>
          </p:cNvPicPr>
          <p:nvPr/>
        </p:nvPicPr>
        <p:blipFill>
          <a:blip r:embed="rId2" cstate="print"/>
          <a:srcRect t="5785"/>
          <a:stretch>
            <a:fillRect/>
          </a:stretch>
        </p:blipFill>
        <p:spPr bwMode="auto">
          <a:xfrm>
            <a:off x="-6350" y="0"/>
            <a:ext cx="9188450" cy="4860925"/>
          </a:xfrm>
          <a:prstGeom prst="rect">
            <a:avLst/>
          </a:prstGeom>
          <a:noFill/>
          <a:ln w="9525">
            <a:noFill/>
            <a:miter lim="800000"/>
            <a:headEnd/>
            <a:tailEnd/>
          </a:ln>
        </p:spPr>
      </p:pic>
      <p:sp>
        <p:nvSpPr>
          <p:cNvPr id="4099" name="1 Rectángulo"/>
          <p:cNvSpPr>
            <a:spLocks noChangeArrowheads="1"/>
          </p:cNvSpPr>
          <p:nvPr/>
        </p:nvSpPr>
        <p:spPr bwMode="auto">
          <a:xfrm>
            <a:off x="323850" y="4862513"/>
            <a:ext cx="8713788" cy="1754187"/>
          </a:xfrm>
          <a:prstGeom prst="rect">
            <a:avLst/>
          </a:prstGeom>
          <a:noFill/>
          <a:ln w="9525">
            <a:noFill/>
            <a:miter lim="800000"/>
            <a:headEnd/>
            <a:tailEnd/>
          </a:ln>
        </p:spPr>
        <p:txBody>
          <a:bodyPr>
            <a:spAutoFit/>
          </a:bodyPr>
          <a:lstStyle/>
          <a:p>
            <a:r>
              <a:rPr lang="es-ES" altLang="es-ES">
                <a:latin typeface="Comic Sans MS" pitchFamily="66" charset="0"/>
              </a:rPr>
              <a:t>Pasó por la residencia donde se había alojado y pagó la cuenta. Enseguida trascendió que llamaba por teléfono a los amigos. Se impuso en cuestión de horas una imagen de normalidad, cercanía y sobriedad que no ha hecho más que crecer. Rehusó el apartamento pontificio y se instaló en la residencia de Santa Marta, en una simple habitación con estudio. Desayuna en el comedor con los demás. Sus misas diarias se han abierto a la gente</a:t>
            </a:r>
            <a:r>
              <a:rPr lang="es-ES" altLang="es-ES"/>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circle(in)">
                                      <p:cBhvr>
                                        <p:cTn id="7" dur="2000"/>
                                        <p:tgtEl>
                                          <p:spTgt spid="4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http://www.lr21.com.uy/wp-content/uploads/2013/07/Papa-Francisco-subiendo-a-avi%C3%B3n-AFP.jpg"/>
          <p:cNvPicPr>
            <a:picLocks noChangeAspect="1" noChangeArrowheads="1"/>
          </p:cNvPicPr>
          <p:nvPr/>
        </p:nvPicPr>
        <p:blipFill>
          <a:blip r:embed="rId2" cstate="print"/>
          <a:srcRect/>
          <a:stretch>
            <a:fillRect/>
          </a:stretch>
        </p:blipFill>
        <p:spPr bwMode="auto">
          <a:xfrm>
            <a:off x="-11113" y="-23813"/>
            <a:ext cx="9155113" cy="6099176"/>
          </a:xfrm>
          <a:prstGeom prst="rect">
            <a:avLst/>
          </a:prstGeom>
          <a:noFill/>
          <a:ln w="9525">
            <a:noFill/>
            <a:miter lim="800000"/>
            <a:headEnd/>
            <a:tailEnd/>
          </a:ln>
        </p:spPr>
      </p:pic>
      <p:sp>
        <p:nvSpPr>
          <p:cNvPr id="5123" name="1 Rectángulo"/>
          <p:cNvSpPr>
            <a:spLocks noChangeArrowheads="1"/>
          </p:cNvSpPr>
          <p:nvPr/>
        </p:nvSpPr>
        <p:spPr bwMode="auto">
          <a:xfrm>
            <a:off x="363538" y="3213100"/>
            <a:ext cx="3313112" cy="3140075"/>
          </a:xfrm>
          <a:prstGeom prst="rect">
            <a:avLst/>
          </a:prstGeom>
          <a:noFill/>
          <a:ln w="9525">
            <a:noFill/>
            <a:miter lim="800000"/>
            <a:headEnd/>
            <a:tailEnd/>
          </a:ln>
        </p:spPr>
        <p:txBody>
          <a:bodyPr>
            <a:spAutoFit/>
          </a:bodyPr>
          <a:lstStyle/>
          <a:p>
            <a:r>
              <a:rPr lang="es-ES" altLang="es-ES">
                <a:latin typeface="Comic Sans MS" pitchFamily="66" charset="0"/>
              </a:rPr>
              <a:t>Luego ha dado entrevistas a los dos principales diarios italianos y a la revista de los jesuitas hablando de todo.  En junio dio plantón en un concierto de música clásica con la flor y nata de la sociedad romana porque tenía mucho trabajo. </a:t>
            </a:r>
          </a:p>
          <a:p>
            <a:r>
              <a:rPr lang="es-ES" altLang="es-ES">
                <a:latin typeface="Comic Sans MS" pitchFamily="66" charset="0"/>
              </a:rPr>
              <a:t>Fue un “shock” para la pompa pontificia.</a:t>
            </a:r>
          </a:p>
        </p:txBody>
      </p:sp>
      <p:sp>
        <p:nvSpPr>
          <p:cNvPr id="5124" name="2 Rectángulo"/>
          <p:cNvSpPr>
            <a:spLocks noChangeArrowheads="1"/>
          </p:cNvSpPr>
          <p:nvPr/>
        </p:nvSpPr>
        <p:spPr bwMode="auto">
          <a:xfrm>
            <a:off x="6329363" y="173038"/>
            <a:ext cx="2687637" cy="2586037"/>
          </a:xfrm>
          <a:prstGeom prst="rect">
            <a:avLst/>
          </a:prstGeom>
          <a:noFill/>
          <a:ln w="9525">
            <a:noFill/>
            <a:miter lim="800000"/>
            <a:headEnd/>
            <a:tailEnd/>
          </a:ln>
        </p:spPr>
        <p:txBody>
          <a:bodyPr>
            <a:spAutoFit/>
          </a:bodyPr>
          <a:lstStyle/>
          <a:p>
            <a:r>
              <a:rPr lang="es-ES" altLang="es-ES">
                <a:solidFill>
                  <a:schemeClr val="bg1"/>
                </a:solidFill>
                <a:latin typeface="Comic Sans MS" pitchFamily="66" charset="0"/>
              </a:rPr>
              <a:t>En su primer viaje internacional, a Brasil, subió al avión maletín en mano. En el vuelo de vuelta dio su primera rueda de prensa, 1:20h. de preguntas libres, sin filtros ni censuras, una gran novedad.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animEffect transition="in" filter="circle(in)">
                                      <p:cBhvr>
                                        <p:cTn id="7" dur="2000"/>
                                        <p:tgtEl>
                                          <p:spTgt spid="512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Effect transition="in" filter="circle(in)">
                                      <p:cBhvr>
                                        <p:cTn id="12" dur="2000"/>
                                        <p:tgtEl>
                                          <p:spTgt spid="512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5123">
                                            <p:txEl>
                                              <p:pRg st="1" end="1"/>
                                            </p:txEl>
                                          </p:spTgt>
                                        </p:tgtEl>
                                        <p:attrNameLst>
                                          <p:attrName>style.visibility</p:attrName>
                                        </p:attrNameLst>
                                      </p:cBhvr>
                                      <p:to>
                                        <p:strVal val="visible"/>
                                      </p:to>
                                    </p:set>
                                    <p:animEffect transition="in" filter="circle(in)">
                                      <p:cBhvr>
                                        <p:cTn id="15" dur="2000"/>
                                        <p:tgtEl>
                                          <p:spTgt spid="51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lapatilla.com/site/wp-content/uploads/2013/10/000_ARP3681546.jpg"/>
          <p:cNvPicPr>
            <a:picLocks noChangeAspect="1" noChangeArrowheads="1"/>
          </p:cNvPicPr>
          <p:nvPr/>
        </p:nvPicPr>
        <p:blipFill>
          <a:blip r:embed="rId2" cstate="print"/>
          <a:srcRect r="9091"/>
          <a:stretch>
            <a:fillRect/>
          </a:stretch>
        </p:blipFill>
        <p:spPr bwMode="auto">
          <a:xfrm>
            <a:off x="0" y="-100013"/>
            <a:ext cx="9144000" cy="6958013"/>
          </a:xfrm>
          <a:prstGeom prst="rect">
            <a:avLst/>
          </a:prstGeom>
          <a:noFill/>
          <a:ln w="9525">
            <a:noFill/>
            <a:miter lim="800000"/>
            <a:headEnd/>
            <a:tailEnd/>
          </a:ln>
        </p:spPr>
      </p:pic>
      <p:sp>
        <p:nvSpPr>
          <p:cNvPr id="6147" name="1 Rectángulo"/>
          <p:cNvSpPr>
            <a:spLocks noChangeArrowheads="1"/>
          </p:cNvSpPr>
          <p:nvPr/>
        </p:nvSpPr>
        <p:spPr bwMode="auto">
          <a:xfrm>
            <a:off x="431800" y="22225"/>
            <a:ext cx="8280400" cy="2862263"/>
          </a:xfrm>
          <a:prstGeom prst="rect">
            <a:avLst/>
          </a:prstGeom>
          <a:noFill/>
          <a:ln w="9525">
            <a:noFill/>
            <a:miter lim="800000"/>
            <a:headEnd/>
            <a:tailEnd/>
          </a:ln>
        </p:spPr>
        <p:txBody>
          <a:bodyPr>
            <a:spAutoFit/>
          </a:bodyPr>
          <a:lstStyle/>
          <a:p>
            <a:r>
              <a:rPr lang="es-ES" altLang="es-ES" b="1">
                <a:solidFill>
                  <a:schemeClr val="bg1"/>
                </a:solidFill>
                <a:latin typeface="Comic Sans MS" pitchFamily="66" charset="0"/>
              </a:rPr>
              <a:t>Su lema episcopal es «Miserando atque eligendo», una frase del Evangelio que describe la escena de Jesús con un pecador: «Lo miró con misericordia y lo eligió». Para el Papa la Iglesia tiene que tener las puertas abiertas, privilegiar la ternura y no andar poniendo pegas ni recordando preceptos. La caída de las barreras con el mundo laico se vio en aquel primer encuentro con la prensa, al despedirse así: </a:t>
            </a:r>
            <a:r>
              <a:rPr lang="es-ES" altLang="es-ES" b="1" i="1">
                <a:solidFill>
                  <a:schemeClr val="bg1"/>
                </a:solidFill>
                <a:latin typeface="Comic Sans MS" pitchFamily="66" charset="0"/>
              </a:rPr>
              <a:t>«Como muchos de ustedes no pertenecen a la Iglesia católica, y otros no son creyentes, de corazón doy esta bendición en silencio, a cada uno de ustedes, respetando la conciencia de cada uno, pero sabiendo que cada uno de ustedes es hijo de Dios».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circle(in)">
                                      <p:cBhvr>
                                        <p:cTn id="7"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photos.end.com.ni/2014/02/639x360_1391966262_000_Par7788006.jpg"/>
          <p:cNvPicPr>
            <a:picLocks noChangeAspect="1" noChangeArrowheads="1"/>
          </p:cNvPicPr>
          <p:nvPr/>
        </p:nvPicPr>
        <p:blipFill>
          <a:blip r:embed="rId2" cstate="print"/>
          <a:srcRect/>
          <a:stretch>
            <a:fillRect/>
          </a:stretch>
        </p:blipFill>
        <p:spPr bwMode="auto">
          <a:xfrm>
            <a:off x="0" y="0"/>
            <a:ext cx="9144000" cy="5151438"/>
          </a:xfrm>
          <a:prstGeom prst="rect">
            <a:avLst/>
          </a:prstGeom>
          <a:noFill/>
          <a:ln w="9525">
            <a:noFill/>
            <a:miter lim="800000"/>
            <a:headEnd/>
            <a:tailEnd/>
          </a:ln>
        </p:spPr>
      </p:pic>
      <p:sp>
        <p:nvSpPr>
          <p:cNvPr id="7171" name="1 Rectángulo"/>
          <p:cNvSpPr>
            <a:spLocks noChangeArrowheads="1"/>
          </p:cNvSpPr>
          <p:nvPr/>
        </p:nvSpPr>
        <p:spPr bwMode="auto">
          <a:xfrm>
            <a:off x="157163" y="5164138"/>
            <a:ext cx="8829675" cy="1476375"/>
          </a:xfrm>
          <a:prstGeom prst="rect">
            <a:avLst/>
          </a:prstGeom>
          <a:noFill/>
          <a:ln w="9525">
            <a:noFill/>
            <a:miter lim="800000"/>
            <a:headEnd/>
            <a:tailEnd/>
          </a:ln>
        </p:spPr>
        <p:txBody>
          <a:bodyPr>
            <a:spAutoFit/>
          </a:bodyPr>
          <a:lstStyle/>
          <a:p>
            <a:r>
              <a:rPr lang="es-ES" altLang="es-ES">
                <a:latin typeface="Comic Sans MS" pitchFamily="66" charset="0"/>
              </a:rPr>
              <a:t>El 7 de junio, durante una reunión con estudiantes católicos de Italia y Albania, Francisco abandonó su discurso “aburrido” y respondió a las preguntas de los chicos. Un estudiante le preguntó: “Francisco, ¿por qué quisiste ser Papa?”.     </a:t>
            </a:r>
            <a:r>
              <a:rPr lang="es-ES" altLang="es-ES" i="1">
                <a:latin typeface="Comic Sans MS" pitchFamily="66" charset="0"/>
              </a:rPr>
              <a:t>“No quise”</a:t>
            </a:r>
            <a:r>
              <a:rPr lang="es-ES" altLang="es-ES">
                <a:latin typeface="Comic Sans MS" pitchFamily="66" charset="0"/>
              </a:rPr>
              <a:t>, respondió Francisco. De hecho</a:t>
            </a:r>
            <a:r>
              <a:rPr lang="es-ES" altLang="es-ES" i="1">
                <a:latin typeface="Comic Sans MS" pitchFamily="66" charset="0"/>
              </a:rPr>
              <a:t>, “una persona que quiere ser Papa no se ama a sí mismo. Dios no lo bendice”, </a:t>
            </a:r>
            <a:r>
              <a:rPr lang="es-ES" altLang="es-ES">
                <a:latin typeface="Comic Sans MS" pitchFamily="66" charset="0"/>
              </a:rPr>
              <a:t>dijo el pontífice.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circle(in)">
                                      <p:cBhvr>
                                        <p:cTn id="7" dur="20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Francisco\524022_353818408073216_784438974_n.jpg"/>
          <p:cNvPicPr>
            <a:picLocks noChangeAspect="1" noChangeArrowheads="1"/>
          </p:cNvPicPr>
          <p:nvPr/>
        </p:nvPicPr>
        <p:blipFill>
          <a:blip r:embed="rId2" cstate="print"/>
          <a:srcRect/>
          <a:stretch>
            <a:fillRect/>
          </a:stretch>
        </p:blipFill>
        <p:spPr bwMode="auto">
          <a:xfrm>
            <a:off x="0" y="-33338"/>
            <a:ext cx="9148763" cy="6891338"/>
          </a:xfrm>
          <a:prstGeom prst="rect">
            <a:avLst/>
          </a:prstGeom>
          <a:noFill/>
          <a:ln w="9525">
            <a:noFill/>
            <a:miter lim="800000"/>
            <a:headEnd/>
            <a:tailEnd/>
          </a:ln>
        </p:spPr>
      </p:pic>
      <p:sp>
        <p:nvSpPr>
          <p:cNvPr id="8195" name="1 CuadroTexto"/>
          <p:cNvSpPr txBox="1">
            <a:spLocks noChangeArrowheads="1"/>
          </p:cNvSpPr>
          <p:nvPr/>
        </p:nvSpPr>
        <p:spPr bwMode="auto">
          <a:xfrm>
            <a:off x="1836738" y="6021388"/>
            <a:ext cx="5473700" cy="461962"/>
          </a:xfrm>
          <a:prstGeom prst="rect">
            <a:avLst/>
          </a:prstGeom>
          <a:noFill/>
          <a:ln w="9525">
            <a:noFill/>
            <a:miter lim="800000"/>
            <a:headEnd/>
            <a:tailEnd/>
          </a:ln>
        </p:spPr>
        <p:txBody>
          <a:bodyPr wrap="none">
            <a:spAutoFit/>
          </a:bodyPr>
          <a:lstStyle/>
          <a:p>
            <a:r>
              <a:rPr lang="es-ES" altLang="es-ES" sz="2400">
                <a:latin typeface="Comic Sans MS" pitchFamily="66" charset="0"/>
              </a:rPr>
              <a:t>Puntos importantes de su primer año.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circle(in)">
                                      <p:cBhvr>
                                        <p:cTn id="7" dur="2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adnmundo.com/userfiles/contenidos/items/151128_detail.jpg"/>
          <p:cNvPicPr>
            <a:picLocks noChangeAspect="1" noChangeArrowheads="1"/>
          </p:cNvPicPr>
          <p:nvPr/>
        </p:nvPicPr>
        <p:blipFill>
          <a:blip r:embed="rId2" cstate="print"/>
          <a:srcRect/>
          <a:stretch>
            <a:fillRect/>
          </a:stretch>
        </p:blipFill>
        <p:spPr bwMode="auto">
          <a:xfrm>
            <a:off x="0" y="-11113"/>
            <a:ext cx="9144000" cy="6858001"/>
          </a:xfrm>
          <a:prstGeom prst="rect">
            <a:avLst/>
          </a:prstGeom>
          <a:noFill/>
          <a:ln w="9525">
            <a:noFill/>
            <a:miter lim="800000"/>
            <a:headEnd/>
            <a:tailEnd/>
          </a:ln>
        </p:spPr>
      </p:pic>
      <p:sp>
        <p:nvSpPr>
          <p:cNvPr id="9219" name="3 Rectángulo"/>
          <p:cNvSpPr>
            <a:spLocks noChangeArrowheads="1"/>
          </p:cNvSpPr>
          <p:nvPr/>
        </p:nvSpPr>
        <p:spPr bwMode="auto">
          <a:xfrm>
            <a:off x="684213" y="1484313"/>
            <a:ext cx="7920037" cy="2370137"/>
          </a:xfrm>
          <a:prstGeom prst="rect">
            <a:avLst/>
          </a:prstGeom>
          <a:noFill/>
          <a:ln w="9525">
            <a:noFill/>
            <a:miter lim="800000"/>
            <a:headEnd/>
            <a:tailEnd/>
          </a:ln>
        </p:spPr>
        <p:txBody>
          <a:bodyPr>
            <a:spAutoFit/>
          </a:bodyPr>
          <a:lstStyle/>
          <a:p>
            <a:r>
              <a:rPr lang="es-ES" altLang="es-ES" b="1">
                <a:solidFill>
                  <a:schemeClr val="bg1"/>
                </a:solidFill>
                <a:latin typeface="Comic Sans MS" pitchFamily="66" charset="0"/>
              </a:rPr>
              <a:t>Aborto: 19/03/2013 -  Entrevista en ´La Civiltà Cattolica´</a:t>
            </a:r>
          </a:p>
          <a:p>
            <a:r>
              <a:rPr lang="es-ES" altLang="es-ES" sz="2000">
                <a:solidFill>
                  <a:schemeClr val="bg1"/>
                </a:solidFill>
              </a:rPr>
              <a:t/>
            </a:r>
            <a:br>
              <a:rPr lang="es-ES" altLang="es-ES" sz="2000">
                <a:solidFill>
                  <a:schemeClr val="bg1"/>
                </a:solidFill>
              </a:rPr>
            </a:br>
            <a:r>
              <a:rPr lang="es-ES" altLang="es-ES" i="1">
                <a:solidFill>
                  <a:schemeClr val="bg1"/>
                </a:solidFill>
                <a:latin typeface="Comic Sans MS" pitchFamily="66" charset="0"/>
              </a:rPr>
              <a:t>"No podemos seguir insistiendo siempre sólo en cuestiones referentes al aborto, al matrimonio homosexual o al uso de anticonceptivos. Es imposible. Yo no he hablado mucho de estas cuestiones y he recibido reproches por ello. Pero si se habla de estas cosas hay que ­hacerlo en un contexto. Por lo demás, ya conocemos la opinión de la Iglesia, pero no es necesario estar hablando de estas cosas sin cesar"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circle(in)">
                                      <p:cBhvr>
                                        <p:cTn id="7" dur="20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circle(in)">
                                      <p:cBhvr>
                                        <p:cTn id="12" dur="20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agenciasic.com/wp-content/uploads/2014/02/PAPA_Vida-Consagrada.jpg"/>
          <p:cNvPicPr>
            <a:picLocks noChangeAspect="1" noChangeArrowheads="1"/>
          </p:cNvPicPr>
          <p:nvPr/>
        </p:nvPicPr>
        <p:blipFill>
          <a:blip r:embed="rId2" cstate="print"/>
          <a:srcRect/>
          <a:stretch>
            <a:fillRect/>
          </a:stretch>
        </p:blipFill>
        <p:spPr bwMode="auto">
          <a:xfrm>
            <a:off x="0" y="0"/>
            <a:ext cx="9150350" cy="5605463"/>
          </a:xfrm>
          <a:prstGeom prst="rect">
            <a:avLst/>
          </a:prstGeom>
          <a:noFill/>
          <a:ln w="9525">
            <a:noFill/>
            <a:miter lim="800000"/>
            <a:headEnd/>
            <a:tailEnd/>
          </a:ln>
        </p:spPr>
      </p:pic>
      <p:sp>
        <p:nvSpPr>
          <p:cNvPr id="2" name="1 Rectángulo"/>
          <p:cNvSpPr/>
          <p:nvPr/>
        </p:nvSpPr>
        <p:spPr>
          <a:xfrm>
            <a:off x="0" y="5605463"/>
            <a:ext cx="9150350" cy="125253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s-ES" dirty="0">
              <a:solidFill>
                <a:schemeClr val="bg1"/>
              </a:solidFill>
            </a:endParaRPr>
          </a:p>
        </p:txBody>
      </p:sp>
      <p:sp>
        <p:nvSpPr>
          <p:cNvPr id="4" name="3 Forma libre"/>
          <p:cNvSpPr/>
          <p:nvPr/>
        </p:nvSpPr>
        <p:spPr>
          <a:xfrm>
            <a:off x="7243763" y="4011613"/>
            <a:ext cx="357187" cy="785812"/>
          </a:xfrm>
          <a:custGeom>
            <a:avLst/>
            <a:gdLst>
              <a:gd name="connsiteX0" fmla="*/ 11875 w 356260"/>
              <a:gd name="connsiteY0" fmla="*/ 108692 h 785585"/>
              <a:gd name="connsiteX1" fmla="*/ 11875 w 356260"/>
              <a:gd name="connsiteY1" fmla="*/ 108692 h 785585"/>
              <a:gd name="connsiteX2" fmla="*/ 23751 w 356260"/>
              <a:gd name="connsiteY2" fmla="*/ 607455 h 785585"/>
              <a:gd name="connsiteX3" fmla="*/ 47501 w 356260"/>
              <a:gd name="connsiteY3" fmla="*/ 678707 h 785585"/>
              <a:gd name="connsiteX4" fmla="*/ 95003 w 356260"/>
              <a:gd name="connsiteY4" fmla="*/ 749959 h 785585"/>
              <a:gd name="connsiteX5" fmla="*/ 166255 w 356260"/>
              <a:gd name="connsiteY5" fmla="*/ 773710 h 785585"/>
              <a:gd name="connsiteX6" fmla="*/ 201881 w 356260"/>
              <a:gd name="connsiteY6" fmla="*/ 785585 h 785585"/>
              <a:gd name="connsiteX7" fmla="*/ 273133 w 356260"/>
              <a:gd name="connsiteY7" fmla="*/ 773710 h 785585"/>
              <a:gd name="connsiteX8" fmla="*/ 320634 w 356260"/>
              <a:gd name="connsiteY8" fmla="*/ 702458 h 785585"/>
              <a:gd name="connsiteX9" fmla="*/ 356260 w 356260"/>
              <a:gd name="connsiteY9" fmla="*/ 607455 h 785585"/>
              <a:gd name="connsiteX10" fmla="*/ 225631 w 356260"/>
              <a:gd name="connsiteY10" fmla="*/ 286822 h 785585"/>
              <a:gd name="connsiteX11" fmla="*/ 285008 w 356260"/>
              <a:gd name="connsiteY11" fmla="*/ 274946 h 785585"/>
              <a:gd name="connsiteX12" fmla="*/ 273133 w 356260"/>
              <a:gd name="connsiteY12" fmla="*/ 37440 h 785585"/>
              <a:gd name="connsiteX13" fmla="*/ 261257 w 356260"/>
              <a:gd name="connsiteY13" fmla="*/ 1814 h 785585"/>
              <a:gd name="connsiteX14" fmla="*/ 166255 w 356260"/>
              <a:gd name="connsiteY14" fmla="*/ 13689 h 785585"/>
              <a:gd name="connsiteX15" fmla="*/ 95003 w 356260"/>
              <a:gd name="connsiteY15" fmla="*/ 37440 h 785585"/>
              <a:gd name="connsiteX16" fmla="*/ 71252 w 356260"/>
              <a:gd name="connsiteY16" fmla="*/ 215570 h 785585"/>
              <a:gd name="connsiteX17" fmla="*/ 47501 w 356260"/>
              <a:gd name="connsiteY17" fmla="*/ 286822 h 785585"/>
              <a:gd name="connsiteX18" fmla="*/ 35626 w 356260"/>
              <a:gd name="connsiteY18" fmla="*/ 322448 h 785585"/>
              <a:gd name="connsiteX19" fmla="*/ 35626 w 356260"/>
              <a:gd name="connsiteY19" fmla="*/ 358073 h 785585"/>
              <a:gd name="connsiteX20" fmla="*/ 0 w 356260"/>
              <a:gd name="connsiteY20" fmla="*/ 643081 h 78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6260" h="785585">
                <a:moveTo>
                  <a:pt x="11875" y="108692"/>
                </a:moveTo>
                <a:lnTo>
                  <a:pt x="11875" y="108692"/>
                </a:lnTo>
                <a:cubicBezTo>
                  <a:pt x="15834" y="274946"/>
                  <a:pt x="13377" y="441477"/>
                  <a:pt x="23751" y="607455"/>
                </a:cubicBezTo>
                <a:cubicBezTo>
                  <a:pt x="25313" y="632442"/>
                  <a:pt x="39584" y="654956"/>
                  <a:pt x="47501" y="678707"/>
                </a:cubicBezTo>
                <a:cubicBezTo>
                  <a:pt x="58659" y="712182"/>
                  <a:pt x="58614" y="729743"/>
                  <a:pt x="95003" y="749959"/>
                </a:cubicBezTo>
                <a:cubicBezTo>
                  <a:pt x="116888" y="762117"/>
                  <a:pt x="142504" y="765793"/>
                  <a:pt x="166255" y="773710"/>
                </a:cubicBezTo>
                <a:lnTo>
                  <a:pt x="201881" y="785585"/>
                </a:lnTo>
                <a:cubicBezTo>
                  <a:pt x="225632" y="781627"/>
                  <a:pt x="253407" y="787518"/>
                  <a:pt x="273133" y="773710"/>
                </a:cubicBezTo>
                <a:cubicBezTo>
                  <a:pt x="296518" y="757341"/>
                  <a:pt x="320634" y="702458"/>
                  <a:pt x="320634" y="702458"/>
                </a:cubicBezTo>
                <a:cubicBezTo>
                  <a:pt x="347183" y="622809"/>
                  <a:pt x="333187" y="653598"/>
                  <a:pt x="356260" y="607455"/>
                </a:cubicBezTo>
                <a:lnTo>
                  <a:pt x="225631" y="286822"/>
                </a:lnTo>
                <a:lnTo>
                  <a:pt x="285008" y="274946"/>
                </a:lnTo>
                <a:cubicBezTo>
                  <a:pt x="281050" y="195777"/>
                  <a:pt x="280000" y="116410"/>
                  <a:pt x="273133" y="37440"/>
                </a:cubicBezTo>
                <a:cubicBezTo>
                  <a:pt x="272049" y="24969"/>
                  <a:pt x="273477" y="4530"/>
                  <a:pt x="261257" y="1814"/>
                </a:cubicBezTo>
                <a:cubicBezTo>
                  <a:pt x="230103" y="-5109"/>
                  <a:pt x="197922" y="9731"/>
                  <a:pt x="166255" y="13689"/>
                </a:cubicBezTo>
                <a:cubicBezTo>
                  <a:pt x="142504" y="21606"/>
                  <a:pt x="97768" y="12558"/>
                  <a:pt x="95003" y="37440"/>
                </a:cubicBezTo>
                <a:cubicBezTo>
                  <a:pt x="91050" y="73014"/>
                  <a:pt x="81911" y="172933"/>
                  <a:pt x="71252" y="215570"/>
                </a:cubicBezTo>
                <a:cubicBezTo>
                  <a:pt x="65180" y="239858"/>
                  <a:pt x="55418" y="263071"/>
                  <a:pt x="47501" y="286822"/>
                </a:cubicBezTo>
                <a:cubicBezTo>
                  <a:pt x="43543" y="298697"/>
                  <a:pt x="35626" y="309930"/>
                  <a:pt x="35626" y="322448"/>
                </a:cubicBezTo>
                <a:lnTo>
                  <a:pt x="35626" y="358073"/>
                </a:lnTo>
                <a:lnTo>
                  <a:pt x="0" y="643081"/>
                </a:lnTo>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a:spLocks noChangeArrowheads="1"/>
          </p:cNvSpPr>
          <p:nvPr/>
        </p:nvSpPr>
        <p:spPr bwMode="auto">
          <a:xfrm>
            <a:off x="300038" y="3533775"/>
            <a:ext cx="8688387" cy="3140075"/>
          </a:xfrm>
          <a:prstGeom prst="rect">
            <a:avLst/>
          </a:prstGeom>
          <a:noFill/>
          <a:ln w="9525">
            <a:noFill/>
            <a:miter lim="800000"/>
            <a:headEnd/>
            <a:tailEnd/>
          </a:ln>
        </p:spPr>
        <p:txBody>
          <a:bodyPr>
            <a:spAutoFit/>
          </a:bodyPr>
          <a:lstStyle/>
          <a:p>
            <a:r>
              <a:rPr lang="es-ES" altLang="es-ES" b="1">
                <a:solidFill>
                  <a:schemeClr val="bg1"/>
                </a:solidFill>
                <a:latin typeface="Comic Sans MS" pitchFamily="66" charset="0"/>
              </a:rPr>
              <a:t>Celibato: 06/04/2013 - Encuentro con seminaristas, novicios y novicias</a:t>
            </a:r>
          </a:p>
          <a:p>
            <a:r>
              <a:rPr lang="es-ES" altLang="es-ES">
                <a:solidFill>
                  <a:schemeClr val="bg1"/>
                </a:solidFill>
              </a:rPr>
              <a:t/>
            </a:r>
            <a:br>
              <a:rPr lang="es-ES" altLang="es-ES">
                <a:solidFill>
                  <a:schemeClr val="bg1"/>
                </a:solidFill>
              </a:rPr>
            </a:br>
            <a:r>
              <a:rPr lang="es-ES" altLang="es-ES" i="1">
                <a:solidFill>
                  <a:schemeClr val="bg1"/>
                </a:solidFill>
                <a:latin typeface="Comic Sans MS" pitchFamily="66" charset="0"/>
              </a:rPr>
              <a:t>"El voto de castidad y el voto de celibato no acaba en el momento del voto, va adelante, un camino que madura, madura hacia la paternidad pastoral, hacia la maternidad pastoral. Y cuando un cura no es padre de su comunidad, cuando una monja no es madre de todos aquellos con los que trabaja, se entristece. Este es el problema. Por eso os digo: la raíz de la tristeza en la vida pastoral está en la falta de paternidad y maternidad que viene de vivir mal esta consagración, la cual, por el contrario, debe llevar a la fecundidad. No se puede pensar en un cura o una monja que no sean fecundos: ¡esto no es católico! Esa es la belleza de la consagración: es la alegría, la verdadera alegría"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ircle(in)">
                                      <p:cBhvr>
                                        <p:cTn id="1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clarin.com/mundo/Francisco-conferencia-regreso-Roma-AP_CLAIMA20130730_0020_14.jpg"/>
          <p:cNvPicPr>
            <a:picLocks noChangeAspect="1" noChangeArrowheads="1"/>
          </p:cNvPicPr>
          <p:nvPr/>
        </p:nvPicPr>
        <p:blipFill>
          <a:blip r:embed="rId2" cstate="print"/>
          <a:srcRect/>
          <a:stretch>
            <a:fillRect/>
          </a:stretch>
        </p:blipFill>
        <p:spPr bwMode="auto">
          <a:xfrm>
            <a:off x="0" y="1298575"/>
            <a:ext cx="9144000" cy="5559425"/>
          </a:xfrm>
          <a:prstGeom prst="rect">
            <a:avLst/>
          </a:prstGeom>
          <a:noFill/>
          <a:ln w="9525">
            <a:noFill/>
            <a:miter lim="800000"/>
            <a:headEnd/>
            <a:tailEnd/>
          </a:ln>
        </p:spPr>
      </p:pic>
      <p:sp>
        <p:nvSpPr>
          <p:cNvPr id="11267" name="5 Rectángulo"/>
          <p:cNvSpPr>
            <a:spLocks noChangeArrowheads="1"/>
          </p:cNvSpPr>
          <p:nvPr/>
        </p:nvSpPr>
        <p:spPr bwMode="auto">
          <a:xfrm>
            <a:off x="250825" y="206375"/>
            <a:ext cx="8642350" cy="1754188"/>
          </a:xfrm>
          <a:prstGeom prst="rect">
            <a:avLst/>
          </a:prstGeom>
          <a:noFill/>
          <a:ln w="9525">
            <a:noFill/>
            <a:miter lim="800000"/>
            <a:headEnd/>
            <a:tailEnd/>
          </a:ln>
        </p:spPr>
        <p:txBody>
          <a:bodyPr>
            <a:spAutoFit/>
          </a:bodyPr>
          <a:lstStyle/>
          <a:p>
            <a:r>
              <a:rPr lang="es-ES" altLang="es-ES" b="1">
                <a:latin typeface="Comic Sans MS" pitchFamily="66" charset="0"/>
                <a:ea typeface="Times New Roman" pitchFamily="18" charset="0"/>
              </a:rPr>
              <a:t>Gais: 30/07/2013 - En el avión de regreso de Río de Janeiro</a:t>
            </a:r>
          </a:p>
          <a:p>
            <a:r>
              <a:rPr lang="es-ES" altLang="es-ES">
                <a:solidFill>
                  <a:srgbClr val="555555"/>
                </a:solidFill>
                <a:latin typeface="Arial" charset="0"/>
                <a:ea typeface="Times New Roman" pitchFamily="18" charset="0"/>
              </a:rPr>
              <a:t/>
            </a:r>
            <a:br>
              <a:rPr lang="es-ES" altLang="es-ES">
                <a:solidFill>
                  <a:srgbClr val="555555"/>
                </a:solidFill>
                <a:latin typeface="Arial" charset="0"/>
                <a:ea typeface="Times New Roman" pitchFamily="18" charset="0"/>
              </a:rPr>
            </a:br>
            <a:r>
              <a:rPr lang="es-ES" altLang="es-ES" i="1">
                <a:latin typeface="Comic Sans MS" pitchFamily="66" charset="0"/>
                <a:ea typeface="Times New Roman" pitchFamily="18" charset="0"/>
              </a:rPr>
              <a:t>"Si una persona es gay y busca al Señor y tiene buena voluntad, ¿quién soy yo para juzgarla? El problema no es tener esta tendencia, no, el problema es hacer lobby con esta tendencia".</a:t>
            </a:r>
          </a:p>
          <a:p>
            <a:endParaRPr lang="es-ES" altLang="es-ES" i="1">
              <a:latin typeface="Comic Sans MS" pitchFamily="66" charset="0"/>
              <a:ea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ircle(in)">
                                      <p:cBhvr>
                                        <p:cTn id="7" dur="2000"/>
                                        <p:tgtEl>
                                          <p:spTgt spid="11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circle(in)">
                                      <p:cBhvr>
                                        <p:cTn id="12" dur="2000"/>
                                        <p:tgtEl>
                                          <p:spTgt spid="11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glesianavarrajoven.org/wp-content/uploads/2014/01/1557512_734982869846087_2063455679_n.jpg"/>
          <p:cNvPicPr>
            <a:picLocks noChangeAspect="1" noChangeArrowheads="1"/>
          </p:cNvPicPr>
          <p:nvPr/>
        </p:nvPicPr>
        <p:blipFill>
          <a:blip r:embed="rId2" cstate="print"/>
          <a:srcRect l="9091" b="4546"/>
          <a:stretch>
            <a:fillRect/>
          </a:stretch>
        </p:blipFill>
        <p:spPr bwMode="auto">
          <a:xfrm>
            <a:off x="0" y="0"/>
            <a:ext cx="9144000" cy="6858000"/>
          </a:xfrm>
          <a:prstGeom prst="rect">
            <a:avLst/>
          </a:prstGeom>
          <a:noFill/>
          <a:ln w="9525">
            <a:noFill/>
            <a:miter lim="800000"/>
            <a:headEnd/>
            <a:tailEnd/>
          </a:ln>
        </p:spPr>
      </p:pic>
      <p:sp>
        <p:nvSpPr>
          <p:cNvPr id="12291" name="1 Rectángulo"/>
          <p:cNvSpPr>
            <a:spLocks noChangeArrowheads="1"/>
          </p:cNvSpPr>
          <p:nvPr/>
        </p:nvSpPr>
        <p:spPr bwMode="auto">
          <a:xfrm>
            <a:off x="468313" y="115888"/>
            <a:ext cx="8135937" cy="2092325"/>
          </a:xfrm>
          <a:prstGeom prst="rect">
            <a:avLst/>
          </a:prstGeom>
          <a:noFill/>
          <a:ln w="9525">
            <a:noFill/>
            <a:miter lim="800000"/>
            <a:headEnd/>
            <a:tailEnd/>
          </a:ln>
        </p:spPr>
        <p:txBody>
          <a:bodyPr>
            <a:spAutoFit/>
          </a:bodyPr>
          <a:lstStyle/>
          <a:p>
            <a:r>
              <a:rPr lang="es-ES" altLang="es-ES" b="1">
                <a:solidFill>
                  <a:schemeClr val="bg1"/>
                </a:solidFill>
                <a:latin typeface="Comic Sans MS" pitchFamily="66" charset="0"/>
              </a:rPr>
              <a:t>Emigrantes: 24/09/2013 - Mensaje en el día mundial del Migrante y del Refugiado</a:t>
            </a:r>
          </a:p>
          <a:p>
            <a:r>
              <a:rPr lang="es-ES" altLang="es-ES">
                <a:solidFill>
                  <a:schemeClr val="bg1"/>
                </a:solidFill>
              </a:rPr>
              <a:t/>
            </a:r>
            <a:br>
              <a:rPr lang="es-ES" altLang="es-ES">
                <a:solidFill>
                  <a:schemeClr val="bg1"/>
                </a:solidFill>
              </a:rPr>
            </a:br>
            <a:r>
              <a:rPr lang="es-ES" altLang="es-ES" i="1">
                <a:solidFill>
                  <a:schemeClr val="bg1"/>
                </a:solidFill>
                <a:latin typeface="Comic Sans MS" pitchFamily="66" charset="0"/>
              </a:rPr>
              <a:t>"Emigrantes y refugiados no son peones sobre el tablero de la humanidad. Se trata de niños, mujeres y hombres que abandonan o son obligados a abandonar sus casas por muchas razones, que comparten el mismo deseo legítimo de conocer, de tener, pero sobre todo de ser “algo más".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circle(in)">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circle(in)">
                                      <p:cBhvr>
                                        <p:cTn id="12" dur="2000"/>
                                        <p:tgtEl>
                                          <p:spTgt spid="12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aleteia.org/image/es/article/papa-francisco-los-escandalos-de-sacerdotes-verguenza-para-la-iglesia-5890005809496064/francisco-24/topic"/>
          <p:cNvPicPr>
            <a:picLocks noChangeAspect="1" noChangeArrowheads="1"/>
          </p:cNvPicPr>
          <p:nvPr/>
        </p:nvPicPr>
        <p:blipFill>
          <a:blip r:embed="rId2" cstate="print"/>
          <a:srcRect t="3894"/>
          <a:stretch>
            <a:fillRect/>
          </a:stretch>
        </p:blipFill>
        <p:spPr bwMode="auto">
          <a:xfrm>
            <a:off x="7938" y="0"/>
            <a:ext cx="9144000" cy="4827588"/>
          </a:xfrm>
          <a:prstGeom prst="rect">
            <a:avLst/>
          </a:prstGeom>
          <a:noFill/>
          <a:ln w="9525">
            <a:noFill/>
            <a:miter lim="800000"/>
            <a:headEnd/>
            <a:tailEnd/>
          </a:ln>
        </p:spPr>
      </p:pic>
      <p:sp>
        <p:nvSpPr>
          <p:cNvPr id="13315" name="3 Rectángulo"/>
          <p:cNvSpPr>
            <a:spLocks noChangeArrowheads="1"/>
          </p:cNvSpPr>
          <p:nvPr/>
        </p:nvSpPr>
        <p:spPr bwMode="auto">
          <a:xfrm>
            <a:off x="358775" y="4843463"/>
            <a:ext cx="8442325" cy="1816100"/>
          </a:xfrm>
          <a:prstGeom prst="rect">
            <a:avLst/>
          </a:prstGeom>
          <a:noFill/>
          <a:ln w="9525">
            <a:noFill/>
            <a:miter lim="800000"/>
            <a:headEnd/>
            <a:tailEnd/>
          </a:ln>
        </p:spPr>
        <p:txBody>
          <a:bodyPr>
            <a:spAutoFit/>
          </a:bodyPr>
          <a:lstStyle/>
          <a:p>
            <a:r>
              <a:rPr lang="es-ES" altLang="es-ES" b="1">
                <a:latin typeface="Arial" charset="0"/>
                <a:ea typeface="Times New Roman" pitchFamily="18" charset="0"/>
              </a:rPr>
              <a:t>Corrupci</a:t>
            </a:r>
            <a:r>
              <a:rPr lang="es-ES" altLang="es-ES" b="1">
                <a:ea typeface="Times New Roman" pitchFamily="18" charset="0"/>
              </a:rPr>
              <a:t>ó</a:t>
            </a:r>
            <a:r>
              <a:rPr lang="es-ES" altLang="es-ES" b="1">
                <a:latin typeface="Arial" charset="0"/>
                <a:ea typeface="Times New Roman" pitchFamily="18" charset="0"/>
              </a:rPr>
              <a:t>n:</a:t>
            </a:r>
            <a:r>
              <a:rPr lang="es-ES" altLang="es-ES" b="1">
                <a:ea typeface="Times New Roman" pitchFamily="18" charset="0"/>
              </a:rPr>
              <a:t> </a:t>
            </a:r>
            <a:r>
              <a:rPr lang="es-ES" altLang="es-ES" b="1">
                <a:latin typeface="Arial" charset="0"/>
                <a:ea typeface="Times New Roman" pitchFamily="18" charset="0"/>
              </a:rPr>
              <a:t>8/11/2013 -</a:t>
            </a:r>
            <a:r>
              <a:rPr lang="es-ES" altLang="es-ES" b="1">
                <a:ea typeface="Times New Roman" pitchFamily="18" charset="0"/>
              </a:rPr>
              <a:t> </a:t>
            </a:r>
            <a:r>
              <a:rPr lang="es-ES" altLang="es-ES" b="1">
                <a:latin typeface="Arial" charset="0"/>
                <a:ea typeface="Times New Roman" pitchFamily="18" charset="0"/>
              </a:rPr>
              <a:t>Homil</a:t>
            </a:r>
            <a:r>
              <a:rPr lang="es-ES" altLang="es-ES" b="1">
                <a:ea typeface="Times New Roman" pitchFamily="18" charset="0"/>
              </a:rPr>
              <a:t>í</a:t>
            </a:r>
            <a:r>
              <a:rPr lang="es-ES" altLang="es-ES" b="1">
                <a:latin typeface="Arial" charset="0"/>
                <a:ea typeface="Times New Roman" pitchFamily="18" charset="0"/>
              </a:rPr>
              <a:t>a en Santa Marta </a:t>
            </a:r>
            <a:r>
              <a:rPr lang="es-ES" altLang="es-ES" b="1">
                <a:solidFill>
                  <a:srgbClr val="555555"/>
                </a:solidFill>
                <a:latin typeface="Arial" charset="0"/>
                <a:ea typeface="Times New Roman" pitchFamily="18" charset="0"/>
              </a:rPr>
              <a:t> </a:t>
            </a:r>
          </a:p>
          <a:p>
            <a:r>
              <a:rPr lang="es-ES" altLang="es-ES" b="1">
                <a:solidFill>
                  <a:srgbClr val="555555"/>
                </a:solidFill>
                <a:latin typeface="Arial" charset="0"/>
                <a:ea typeface="Times New Roman" pitchFamily="18" charset="0"/>
              </a:rPr>
              <a:t>     </a:t>
            </a:r>
            <a:r>
              <a:rPr lang="es-ES" altLang="es-ES">
                <a:solidFill>
                  <a:srgbClr val="555555"/>
                </a:solidFill>
                <a:latin typeface="Arial" charset="0"/>
                <a:ea typeface="Times New Roman" pitchFamily="18" charset="0"/>
              </a:rPr>
              <a:t/>
            </a:r>
            <a:br>
              <a:rPr lang="es-ES" altLang="es-ES">
                <a:solidFill>
                  <a:srgbClr val="555555"/>
                </a:solidFill>
                <a:latin typeface="Arial" charset="0"/>
                <a:ea typeface="Times New Roman" pitchFamily="18" charset="0"/>
              </a:rPr>
            </a:br>
            <a:r>
              <a:rPr lang="es-ES" altLang="es-ES" i="1">
                <a:latin typeface="Arial" charset="0"/>
                <a:ea typeface="Times New Roman" pitchFamily="18" charset="0"/>
              </a:rPr>
              <a:t>"El hábito del soborno es un hábito mundano y fuertemente pecaminoso. Es un hábito que no viene de Dios. Dios nos ha ordenado llevar el pan a casa con nuestro trabajo </a:t>
            </a:r>
            <a:r>
              <a:rPr lang="es-ES" altLang="es-ES" sz="2000" i="1">
                <a:latin typeface="Arial" charset="0"/>
                <a:ea typeface="Times New Roman" pitchFamily="18" charset="0"/>
              </a:rPr>
              <a:t>honesto. Recemos por esta pobre gente que ha perdido la dignidad con la práctica del soborno".</a:t>
            </a:r>
          </a:p>
        </p:txBody>
      </p:sp>
      <p:sp>
        <p:nvSpPr>
          <p:cNvPr id="13316" name="Rectangle 5"/>
          <p:cNvSpPr>
            <a:spLocks noChangeArrowheads="1"/>
          </p:cNvSpPr>
          <p:nvPr/>
        </p:nvSpPr>
        <p:spPr bwMode="auto">
          <a:xfrm>
            <a:off x="-298450" y="442913"/>
            <a:ext cx="184150" cy="523875"/>
          </a:xfrm>
          <a:prstGeom prst="rect">
            <a:avLst/>
          </a:prstGeom>
          <a:solidFill>
            <a:srgbClr val="FFFFFF"/>
          </a:solidFill>
          <a:ln w="9525">
            <a:noFill/>
            <a:miter lim="800000"/>
            <a:headEnd/>
            <a:tailEnd/>
          </a:ln>
          <a:effectLst/>
        </p:spPr>
        <p:txBody>
          <a:bodyPr wrap="none" anchor="ctr">
            <a:spAutoFit/>
          </a:bodyPr>
          <a:lstStyle/>
          <a:p>
            <a:endParaRPr lang="es-ES" altLang="es-ES" sz="1000">
              <a:solidFill>
                <a:srgbClr val="555555"/>
              </a:solidFill>
              <a:ea typeface="Times New Roman" pitchFamily="18" charset="0"/>
            </a:endParaRPr>
          </a:p>
          <a:p>
            <a:endParaRPr lang="es-ES" altLang="es-ES">
              <a:latin typeface="Arial" charset="0"/>
              <a:ea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circle(in)">
                                      <p:cBhvr>
                                        <p:cTn id="7" dur="20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circle(in)">
                                      <p:cBhvr>
                                        <p:cTn id="12" dur="20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http://images.lainformacion.com/cms/usa-los-mismos-zapatos-viejos/2013_3_19_PHOTO-4b6c52a92d1b58e18bca18728f6a038c-1363720197-2.jpg?width=995&amp;height=650&amp;type=height&amp;id=R8AvyRthzdOgJfGuJ6wRo7&amp;time=1363720890&amp;project=lainformacion"/>
          <p:cNvPicPr>
            <a:picLocks noChangeAspect="1" noChangeArrowheads="1"/>
          </p:cNvPicPr>
          <p:nvPr/>
        </p:nvPicPr>
        <p:blipFill>
          <a:blip r:embed="rId2" cstate="print"/>
          <a:srcRect l="9221"/>
          <a:stretch>
            <a:fillRect/>
          </a:stretch>
        </p:blipFill>
        <p:spPr bwMode="auto">
          <a:xfrm>
            <a:off x="0" y="0"/>
            <a:ext cx="9144000" cy="6858000"/>
          </a:xfrm>
          <a:prstGeom prst="rect">
            <a:avLst/>
          </a:prstGeom>
          <a:noFill/>
          <a:ln w="9525">
            <a:noFill/>
            <a:miter lim="800000"/>
            <a:headEnd/>
            <a:tailEnd/>
          </a:ln>
        </p:spPr>
      </p:pic>
      <p:sp>
        <p:nvSpPr>
          <p:cNvPr id="14339" name="1 Rectángulo"/>
          <p:cNvSpPr>
            <a:spLocks noChangeArrowheads="1"/>
          </p:cNvSpPr>
          <p:nvPr/>
        </p:nvSpPr>
        <p:spPr bwMode="auto">
          <a:xfrm>
            <a:off x="395288" y="465138"/>
            <a:ext cx="5832475" cy="3694112"/>
          </a:xfrm>
          <a:prstGeom prst="rect">
            <a:avLst/>
          </a:prstGeom>
          <a:noFill/>
          <a:ln w="9525">
            <a:noFill/>
            <a:miter lim="800000"/>
            <a:headEnd/>
            <a:tailEnd/>
          </a:ln>
        </p:spPr>
        <p:txBody>
          <a:bodyPr>
            <a:spAutoFit/>
          </a:bodyPr>
          <a:lstStyle/>
          <a:p>
            <a:r>
              <a:rPr lang="es-ES" altLang="es-ES" b="1">
                <a:latin typeface="Comic Sans MS" pitchFamily="66" charset="0"/>
              </a:rPr>
              <a:t>Consumo: 24/11/2013 - Exhortación apostólica </a:t>
            </a:r>
          </a:p>
          <a:p>
            <a:r>
              <a:rPr lang="es-ES" altLang="es-ES" b="1">
                <a:latin typeface="Comic Sans MS" pitchFamily="66" charset="0"/>
              </a:rPr>
              <a:t>“Evangelii gaudium”</a:t>
            </a:r>
          </a:p>
          <a:p>
            <a:r>
              <a:rPr lang="es-ES" altLang="es-ES"/>
              <a:t/>
            </a:r>
            <a:br>
              <a:rPr lang="es-ES" altLang="es-ES"/>
            </a:br>
            <a:r>
              <a:rPr lang="es-ES" altLang="es-ES" i="1">
                <a:latin typeface="Comic Sans MS" pitchFamily="66" charset="0"/>
              </a:rPr>
              <a:t>"El gran riesgo del mundo actual, con su múltiple y abrumadora oferta de consumo, es una tristeza individualista que brota del corazón cómodo y avaro, de la búsqueda enfermiza de placeres superficiales, de la conciencia aislada. Cuando la vida interior se clausura en los propios intereses, ya no hay espacio para los demás, ya no entran los pobres, ya no se escucha la voz de Dios, ya no se goza la dulce alegría de su amor, ya no palpita el entusiasmo por hacer el bien".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circle(in)">
                                      <p:cBhvr>
                                        <p:cTn id="7" dur="2000"/>
                                        <p:tgtEl>
                                          <p:spTgt spid="14339">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circle(in)">
                                      <p:cBhvr>
                                        <p:cTn id="10" dur="2000"/>
                                        <p:tgtEl>
                                          <p:spTgt spid="14339">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animEffect transition="in" filter="circle(in)">
                                      <p:cBhvr>
                                        <p:cTn id="15" dur="2000"/>
                                        <p:tgtEl>
                                          <p:spTgt spid="143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cdn.rt.com/actualidad/public_images/0e8/0e865533bfdb23e30ad50f32bfb82b65_article.jpg"/>
          <p:cNvPicPr>
            <a:picLocks noChangeAspect="1" noChangeArrowheads="1"/>
          </p:cNvPicPr>
          <p:nvPr/>
        </p:nvPicPr>
        <p:blipFill>
          <a:blip r:embed="rId2" cstate="print"/>
          <a:srcRect t="4147"/>
          <a:stretch>
            <a:fillRect/>
          </a:stretch>
        </p:blipFill>
        <p:spPr bwMode="auto">
          <a:xfrm>
            <a:off x="-41275" y="0"/>
            <a:ext cx="9170988" cy="4938713"/>
          </a:xfrm>
          <a:prstGeom prst="rect">
            <a:avLst/>
          </a:prstGeom>
          <a:noFill/>
          <a:ln w="9525">
            <a:noFill/>
            <a:miter lim="800000"/>
            <a:headEnd/>
            <a:tailEnd/>
          </a:ln>
        </p:spPr>
      </p:pic>
      <p:sp>
        <p:nvSpPr>
          <p:cNvPr id="2" name="1 Rectángulo"/>
          <p:cNvSpPr/>
          <p:nvPr/>
        </p:nvSpPr>
        <p:spPr>
          <a:xfrm>
            <a:off x="179388" y="4938713"/>
            <a:ext cx="8569325" cy="1754187"/>
          </a:xfrm>
          <a:prstGeom prst="rect">
            <a:avLst/>
          </a:prstGeom>
        </p:spPr>
        <p:txBody>
          <a:bodyPr>
            <a:spAutoFit/>
          </a:bodyPr>
          <a:lstStyle/>
          <a:p>
            <a:pPr fontAlgn="auto">
              <a:spcBef>
                <a:spcPts val="0"/>
              </a:spcBef>
              <a:spcAft>
                <a:spcPts val="0"/>
              </a:spcAft>
              <a:defRPr/>
            </a:pPr>
            <a:r>
              <a:rPr lang="es-ES" b="1" dirty="0">
                <a:latin typeface="Comic Sans MS" panose="030F0702030302020204" pitchFamily="66" charset="0"/>
              </a:rPr>
              <a:t>Dinero: 24/11/2013 - Exhortación apostólica ´</a:t>
            </a:r>
            <a:r>
              <a:rPr lang="es-ES" b="1" dirty="0" err="1">
                <a:latin typeface="Comic Sans MS" panose="030F0702030302020204" pitchFamily="66" charset="0"/>
              </a:rPr>
              <a:t>Evangelii</a:t>
            </a:r>
            <a:r>
              <a:rPr lang="es-ES" b="1" dirty="0">
                <a:latin typeface="Comic Sans MS" panose="030F0702030302020204" pitchFamily="66" charset="0"/>
              </a:rPr>
              <a:t> </a:t>
            </a:r>
            <a:r>
              <a:rPr lang="es-ES" b="1" dirty="0" err="1">
                <a:latin typeface="Comic Sans MS" panose="030F0702030302020204" pitchFamily="66" charset="0"/>
              </a:rPr>
              <a:t>gaudium</a:t>
            </a:r>
            <a:endParaRPr lang="es-ES" b="1" dirty="0">
              <a:latin typeface="Comic Sans MS" panose="030F0702030302020204" pitchFamily="66" charset="0"/>
            </a:endParaRPr>
          </a:p>
          <a:p>
            <a:pPr marL="177800" indent="-177800" fontAlgn="auto">
              <a:spcBef>
                <a:spcPts val="0"/>
              </a:spcBef>
              <a:spcAft>
                <a:spcPts val="0"/>
              </a:spcAft>
              <a:defRPr/>
            </a:pPr>
            <a:r>
              <a:rPr lang="es-ES" i="1" dirty="0">
                <a:latin typeface="Comic Sans MS" panose="030F0702030302020204" pitchFamily="66" charset="0"/>
              </a:rPr>
              <a:t>"¡El dinero debe servir y no gobernar! El Papa ama a todos, ricos y pobres, pero tiene la     obligación, en nombre de Cristo, de recordar que los ricos deben ayudar a los pobres, respetarlos, promocionarlos. Os exhorto a la solidaridad desinteresada y a una vuelta de la economía y las finanzas a una ética a favor del ser humano".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ircle(in)">
                                      <p:cBhvr>
                                        <p:cTn id="12" dur="2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lamaquina1005.com/assets/lamaquinaarranca/images/articles/_resampled/SetWidth800-papi.JPG"/>
          <p:cNvPicPr>
            <a:picLocks noChangeAspect="1" noChangeArrowheads="1"/>
          </p:cNvPicPr>
          <p:nvPr/>
        </p:nvPicPr>
        <p:blipFill>
          <a:blip r:embed="rId2" cstate="print"/>
          <a:srcRect/>
          <a:stretch>
            <a:fillRect/>
          </a:stretch>
        </p:blipFill>
        <p:spPr bwMode="auto">
          <a:xfrm>
            <a:off x="0" y="9525"/>
            <a:ext cx="9144000" cy="4835525"/>
          </a:xfrm>
          <a:prstGeom prst="rect">
            <a:avLst/>
          </a:prstGeom>
          <a:noFill/>
          <a:ln w="9525">
            <a:noFill/>
            <a:miter lim="800000"/>
            <a:headEnd/>
            <a:tailEnd/>
          </a:ln>
        </p:spPr>
      </p:pic>
      <p:sp>
        <p:nvSpPr>
          <p:cNvPr id="16387" name="1 Rectángulo"/>
          <p:cNvSpPr>
            <a:spLocks noChangeArrowheads="1"/>
          </p:cNvSpPr>
          <p:nvPr/>
        </p:nvSpPr>
        <p:spPr bwMode="auto">
          <a:xfrm>
            <a:off x="358775" y="4941888"/>
            <a:ext cx="8424863" cy="1754187"/>
          </a:xfrm>
          <a:prstGeom prst="rect">
            <a:avLst/>
          </a:prstGeom>
          <a:noFill/>
          <a:ln w="9525">
            <a:noFill/>
            <a:miter lim="800000"/>
            <a:headEnd/>
            <a:tailEnd/>
          </a:ln>
        </p:spPr>
        <p:txBody>
          <a:bodyPr>
            <a:spAutoFit/>
          </a:bodyPr>
          <a:lstStyle/>
          <a:p>
            <a:r>
              <a:rPr lang="es-ES" altLang="es-ES" b="1">
                <a:latin typeface="Comic Sans MS" pitchFamily="66" charset="0"/>
              </a:rPr>
              <a:t>Política: 24/11/2013 - Exhortación apostólica ¬”Evangelii gaudium”</a:t>
            </a:r>
          </a:p>
          <a:p>
            <a:r>
              <a:rPr lang="es-ES" altLang="es-ES" i="1">
                <a:latin typeface="Comic Sans MS" pitchFamily="66" charset="0"/>
              </a:rPr>
              <a:t>"¡Pido a Dios que crezca el número de políticos capaces de entrar en un auténtico diálogo que se oriente eficazmente a sanar las raíces profundas y no la apariencia de los males de nuestro mundo! La política, tan denigrada, es una altísima vocación, es una de las formas más preciosas de caridad, porque busca el bien común".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circle(in)">
                                      <p:cBhvr>
                                        <p:cTn id="7" dur="20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circle(in)">
                                      <p:cBhvr>
                                        <p:cTn id="12" dur="2000"/>
                                        <p:tgtEl>
                                          <p:spTgt spid="16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2.bp.blogspot.com/-yZrQGJBRlSQ/UsIXNY5M6JI/AAAAAAAANfw/4APzkmDRBXc/s1600/001.jpg"/>
          <p:cNvPicPr>
            <a:picLocks noChangeAspect="1" noChangeArrowheads="1"/>
          </p:cNvPicPr>
          <p:nvPr/>
        </p:nvPicPr>
        <p:blipFill>
          <a:blip r:embed="rId2" cstate="print"/>
          <a:srcRect b="32935"/>
          <a:stretch>
            <a:fillRect/>
          </a:stretch>
        </p:blipFill>
        <p:spPr bwMode="auto">
          <a:xfrm>
            <a:off x="-12700" y="0"/>
            <a:ext cx="9156700" cy="4437063"/>
          </a:xfrm>
          <a:prstGeom prst="rect">
            <a:avLst/>
          </a:prstGeom>
          <a:noFill/>
          <a:ln w="9525">
            <a:noFill/>
            <a:miter lim="800000"/>
            <a:headEnd/>
            <a:tailEnd/>
          </a:ln>
        </p:spPr>
      </p:pic>
      <p:sp>
        <p:nvSpPr>
          <p:cNvPr id="17411" name="1 Rectángulo"/>
          <p:cNvSpPr>
            <a:spLocks noChangeArrowheads="1"/>
          </p:cNvSpPr>
          <p:nvPr/>
        </p:nvSpPr>
        <p:spPr bwMode="auto">
          <a:xfrm>
            <a:off x="179388" y="4437063"/>
            <a:ext cx="8640762" cy="2308225"/>
          </a:xfrm>
          <a:prstGeom prst="rect">
            <a:avLst/>
          </a:prstGeom>
          <a:noFill/>
          <a:ln w="9525">
            <a:noFill/>
            <a:miter lim="800000"/>
            <a:headEnd/>
            <a:tailEnd/>
          </a:ln>
        </p:spPr>
        <p:txBody>
          <a:bodyPr>
            <a:spAutoFit/>
          </a:bodyPr>
          <a:lstStyle/>
          <a:p>
            <a:r>
              <a:rPr lang="es-ES" altLang="es-ES" b="1">
                <a:latin typeface="Comic Sans MS" pitchFamily="66" charset="0"/>
              </a:rPr>
              <a:t>Naturaleza: 12/12/2013 -  Mensaje en la Jornada Mundial de la Paz</a:t>
            </a:r>
          </a:p>
          <a:p>
            <a:r>
              <a:rPr lang="es-ES" altLang="es-ES" i="1">
                <a:latin typeface="Comic Sans MS" pitchFamily="66" charset="0"/>
              </a:rPr>
              <a:t>"La familia humana ha recibido del Creador un </a:t>
            </a:r>
            <a:r>
              <a:rPr lang="es-ES" altLang="es-ES">
                <a:latin typeface="Comic Sans MS" pitchFamily="66" charset="0"/>
              </a:rPr>
              <a:t>regalo </a:t>
            </a:r>
            <a:r>
              <a:rPr lang="es-ES" altLang="es-ES" i="1">
                <a:latin typeface="Comic Sans MS" pitchFamily="66" charset="0"/>
              </a:rPr>
              <a:t>en común: la naturaleza. La visión cristiana de la creación comporta un juicio positivo sobre la legitimidad de las intervenciones en la naturaleza para obtener beneficio, con la condición de actuar responsablemente, es decir, reconociendo esa gramática que está inscrita en ella y usando sabiamente los recursos para ventaja de todos, respetando la belleza, la finalidad y la utilidad de cada ser vivo y de su función en el ecosistema".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circle(in)">
                                      <p:cBhvr>
                                        <p:cTn id="7" dur="2000"/>
                                        <p:tgtEl>
                                          <p:spTgt spid="17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7411">
                                            <p:txEl>
                                              <p:pRg st="1" end="1"/>
                                            </p:txEl>
                                          </p:spTgt>
                                        </p:tgtEl>
                                        <p:attrNameLst>
                                          <p:attrName>style.visibility</p:attrName>
                                        </p:attrNameLst>
                                      </p:cBhvr>
                                      <p:to>
                                        <p:strVal val="visible"/>
                                      </p:to>
                                    </p:set>
                                    <p:animEffect transition="in" filter="circle(in)">
                                      <p:cBhvr>
                                        <p:cTn id="12" dur="2000"/>
                                        <p:tgtEl>
                                          <p:spTgt spid="174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http://www.abc.es/Media/201401/12/bautismo23--644x362.JPG"/>
          <p:cNvPicPr>
            <a:picLocks noChangeAspect="1" noChangeArrowheads="1"/>
          </p:cNvPicPr>
          <p:nvPr/>
        </p:nvPicPr>
        <p:blipFill>
          <a:blip r:embed="rId2" cstate="print"/>
          <a:srcRect t="9935"/>
          <a:stretch>
            <a:fillRect/>
          </a:stretch>
        </p:blipFill>
        <p:spPr bwMode="auto">
          <a:xfrm>
            <a:off x="0" y="0"/>
            <a:ext cx="9144000" cy="4629150"/>
          </a:xfrm>
          <a:prstGeom prst="rect">
            <a:avLst/>
          </a:prstGeom>
          <a:noFill/>
          <a:ln w="9525">
            <a:noFill/>
            <a:miter lim="800000"/>
            <a:headEnd/>
            <a:tailEnd/>
          </a:ln>
        </p:spPr>
      </p:pic>
      <p:sp>
        <p:nvSpPr>
          <p:cNvPr id="18435" name="1 Rectángulo"/>
          <p:cNvSpPr>
            <a:spLocks noChangeArrowheads="1"/>
          </p:cNvSpPr>
          <p:nvPr/>
        </p:nvSpPr>
        <p:spPr bwMode="auto">
          <a:xfrm>
            <a:off x="250825" y="4635500"/>
            <a:ext cx="8640763" cy="2032000"/>
          </a:xfrm>
          <a:prstGeom prst="rect">
            <a:avLst/>
          </a:prstGeom>
          <a:noFill/>
          <a:ln w="9525">
            <a:noFill/>
            <a:miter lim="800000"/>
            <a:headEnd/>
            <a:tailEnd/>
          </a:ln>
        </p:spPr>
        <p:txBody>
          <a:bodyPr>
            <a:spAutoFit/>
          </a:bodyPr>
          <a:lstStyle/>
          <a:p>
            <a:r>
              <a:rPr lang="es-ES" altLang="es-ES" b="1">
                <a:latin typeface="Comic Sans MS" pitchFamily="66" charset="0"/>
              </a:rPr>
              <a:t>Bautismo: 08/01/2014 - Audiencia General</a:t>
            </a:r>
          </a:p>
          <a:p>
            <a:r>
              <a:rPr lang="es-ES" altLang="es-ES" i="1">
                <a:latin typeface="Comic Sans MS" pitchFamily="66" charset="0"/>
              </a:rPr>
              <a:t>"El bautismo no es una formalidad, es un acto que toca en profundidad nuestra existencia. Gracias al bautismo, somos capaces de perdonar y de amar también a quien nos ofende y nos hace daño; y logramos reconocer en los últimos y en los pobres el rostro del Señor, que nos visita y se hace cercano. El bautismo nos ayuda a reconocer el rostro de las personas necesitadas, de quienes sufren, a los últimos, también a nuestro prójimo, el rostro de Jesús".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circle(in)">
                                      <p:cBhvr>
                                        <p:cTn id="7" dur="20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circle(in)">
                                      <p:cBhvr>
                                        <p:cTn id="12" dur="2000"/>
                                        <p:tgtEl>
                                          <p:spTgt spid="184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clarin.com/sociedad/primer-ano-Papa-Francisco-imagenes_CLAIMA20140312_0144_17.jpg"/>
          <p:cNvPicPr>
            <a:picLocks noChangeAspect="1" noChangeArrowheads="1"/>
          </p:cNvPicPr>
          <p:nvPr/>
        </p:nvPicPr>
        <p:blipFill>
          <a:blip r:embed="rId2" cstate="print"/>
          <a:srcRect/>
          <a:stretch>
            <a:fillRect/>
          </a:stretch>
        </p:blipFill>
        <p:spPr bwMode="auto">
          <a:xfrm>
            <a:off x="0" y="0"/>
            <a:ext cx="9144000" cy="5138738"/>
          </a:xfrm>
          <a:prstGeom prst="rect">
            <a:avLst/>
          </a:prstGeom>
          <a:noFill/>
          <a:ln w="9525">
            <a:noFill/>
            <a:miter lim="800000"/>
            <a:headEnd/>
            <a:tailEnd/>
          </a:ln>
        </p:spPr>
      </p:pic>
      <p:sp>
        <p:nvSpPr>
          <p:cNvPr id="19459" name="1 Rectángulo"/>
          <p:cNvSpPr>
            <a:spLocks noChangeArrowheads="1"/>
          </p:cNvSpPr>
          <p:nvPr/>
        </p:nvSpPr>
        <p:spPr bwMode="auto">
          <a:xfrm>
            <a:off x="250825" y="5221288"/>
            <a:ext cx="8640763" cy="1477962"/>
          </a:xfrm>
          <a:prstGeom prst="rect">
            <a:avLst/>
          </a:prstGeom>
          <a:noFill/>
          <a:ln w="9525">
            <a:noFill/>
            <a:miter lim="800000"/>
            <a:headEnd/>
            <a:tailEnd/>
          </a:ln>
        </p:spPr>
        <p:txBody>
          <a:bodyPr>
            <a:spAutoFit/>
          </a:bodyPr>
          <a:lstStyle/>
          <a:p>
            <a:r>
              <a:rPr lang="es-ES" altLang="es-ES" i="1">
                <a:latin typeface="Comic Sans MS" pitchFamily="66" charset="0"/>
              </a:rPr>
              <a:t>"El papa emérito no es una estatua en un museo", </a:t>
            </a:r>
            <a:r>
              <a:rPr lang="es-ES" altLang="es-ES">
                <a:latin typeface="Comic Sans MS" pitchFamily="66" charset="0"/>
              </a:rPr>
              <a:t>dijo el papa Francisco. Es más, ambos decidieron que Benedicto debería participar en la vida pública de la Iglesia en vez de vivir en reclusión.</a:t>
            </a:r>
          </a:p>
          <a:p>
            <a:r>
              <a:rPr lang="es-ES" altLang="es-ES" i="1">
                <a:latin typeface="Comic Sans MS" pitchFamily="66" charset="0"/>
              </a:rPr>
              <a:t>"Pensé en los abuelos que con su sabiduría y sus consejos fortalecen a las familias y no merecen terminar en un asilo", </a:t>
            </a:r>
            <a:r>
              <a:rPr lang="es-ES" altLang="es-ES">
                <a:latin typeface="Comic Sans MS" pitchFamily="66" charset="0"/>
              </a:rPr>
              <a:t>dijo Francisco.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circle(in)">
                                      <p:cBhvr>
                                        <p:cTn id="7" dur="2000"/>
                                        <p:tgtEl>
                                          <p:spTgt spid="19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circle(in)">
                                      <p:cBhvr>
                                        <p:cTn id="12" dur="2000"/>
                                        <p:tgtEl>
                                          <p:spTgt spid="19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cdn.rt.com/actualidad/public_images/54e/54e8608f4b02908d714c7b98aa4606ba_article.jpg"/>
          <p:cNvPicPr>
            <a:picLocks noChangeAspect="1" noChangeArrowheads="1"/>
          </p:cNvPicPr>
          <p:nvPr/>
        </p:nvPicPr>
        <p:blipFill>
          <a:blip r:embed="rId2" cstate="print"/>
          <a:srcRect l="7661"/>
          <a:stretch>
            <a:fillRect/>
          </a:stretch>
        </p:blipFill>
        <p:spPr bwMode="auto">
          <a:xfrm>
            <a:off x="-14288" y="0"/>
            <a:ext cx="9158288" cy="6858000"/>
          </a:xfrm>
          <a:prstGeom prst="rect">
            <a:avLst/>
          </a:prstGeom>
          <a:noFill/>
          <a:ln w="9525">
            <a:noFill/>
            <a:miter lim="800000"/>
            <a:headEnd/>
            <a:tailEnd/>
          </a:ln>
        </p:spPr>
      </p:pic>
      <p:sp>
        <p:nvSpPr>
          <p:cNvPr id="20483" name="1 Rectángulo"/>
          <p:cNvSpPr>
            <a:spLocks noChangeArrowheads="1"/>
          </p:cNvSpPr>
          <p:nvPr/>
        </p:nvSpPr>
        <p:spPr bwMode="auto">
          <a:xfrm>
            <a:off x="433388" y="4221163"/>
            <a:ext cx="5111750" cy="2308225"/>
          </a:xfrm>
          <a:prstGeom prst="rect">
            <a:avLst/>
          </a:prstGeom>
          <a:noFill/>
          <a:ln w="9525">
            <a:noFill/>
            <a:miter lim="800000"/>
            <a:headEnd/>
            <a:tailEnd/>
          </a:ln>
        </p:spPr>
        <p:txBody>
          <a:bodyPr>
            <a:spAutoFit/>
          </a:bodyPr>
          <a:lstStyle/>
          <a:p>
            <a:r>
              <a:rPr lang="es-ES" altLang="es-ES">
                <a:solidFill>
                  <a:schemeClr val="bg1"/>
                </a:solidFill>
                <a:latin typeface="Comic Sans MS" pitchFamily="66" charset="0"/>
              </a:rPr>
              <a:t>Finalmente, el popular pontífice dijo, </a:t>
            </a:r>
            <a:r>
              <a:rPr lang="es-ES" altLang="es-ES" i="1">
                <a:solidFill>
                  <a:schemeClr val="bg1"/>
                </a:solidFill>
                <a:latin typeface="Comic Sans MS" pitchFamily="66" charset="0"/>
              </a:rPr>
              <a:t>que aunque a veces usa capa, no lo llamen</a:t>
            </a:r>
            <a:r>
              <a:rPr lang="es-ES" altLang="es-ES">
                <a:solidFill>
                  <a:schemeClr val="bg1"/>
                </a:solidFill>
                <a:latin typeface="Comic Sans MS" pitchFamily="66" charset="0"/>
              </a:rPr>
              <a:t> S</a:t>
            </a:r>
            <a:r>
              <a:rPr lang="es-ES" altLang="es-ES" i="1">
                <a:solidFill>
                  <a:schemeClr val="bg1"/>
                </a:solidFill>
                <a:latin typeface="Comic Sans MS" pitchFamily="66" charset="0"/>
              </a:rPr>
              <a:t>uperman</a:t>
            </a:r>
            <a:r>
              <a:rPr lang="es-ES" altLang="es-ES">
                <a:solidFill>
                  <a:schemeClr val="bg1"/>
                </a:solidFill>
                <a:latin typeface="Comic Sans MS" pitchFamily="66" charset="0"/>
              </a:rPr>
              <a:t>. </a:t>
            </a:r>
          </a:p>
          <a:p>
            <a:endParaRPr lang="es-ES" altLang="es-ES">
              <a:solidFill>
                <a:schemeClr val="bg1"/>
              </a:solidFill>
              <a:latin typeface="Comic Sans MS" pitchFamily="66" charset="0"/>
            </a:endParaRPr>
          </a:p>
          <a:p>
            <a:r>
              <a:rPr lang="es-ES" altLang="es-ES" i="1">
                <a:solidFill>
                  <a:schemeClr val="bg1"/>
                </a:solidFill>
                <a:latin typeface="Comic Sans MS" pitchFamily="66" charset="0"/>
              </a:rPr>
              <a:t>"El papa es un hombre que ríe,  llora, duerme profundamente y tiene amigos como todo el mundo. Es una persona normal". </a:t>
            </a:r>
            <a:r>
              <a:rPr lang="it-IT" altLang="es-ES">
                <a:solidFill>
                  <a:schemeClr val="bg1"/>
                </a:solidFill>
                <a:latin typeface="Comic Sans MS" pitchFamily="66" charset="0"/>
              </a:rPr>
              <a:t>dijo Francisco al </a:t>
            </a:r>
            <a:r>
              <a:rPr lang="it-IT" altLang="es-ES" i="1">
                <a:solidFill>
                  <a:schemeClr val="bg1"/>
                </a:solidFill>
                <a:latin typeface="Comic Sans MS" pitchFamily="66" charset="0"/>
              </a:rPr>
              <a:t>Corriere della Sera</a:t>
            </a:r>
            <a:endParaRPr lang="es-ES" altLang="es-ES">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circle(in)">
                                      <p:cBhvr>
                                        <p:cTn id="7" dur="20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circle(in)">
                                      <p:cBhvr>
                                        <p:cTn id="12" dur="20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t-listas.20minutos.es/images/2014-03/378506/4372324_640px.jpg?1394786063"/>
          <p:cNvPicPr>
            <a:picLocks noChangeAspect="1" noChangeArrowheads="1"/>
          </p:cNvPicPr>
          <p:nvPr/>
        </p:nvPicPr>
        <p:blipFill>
          <a:blip r:embed="rId2" cstate="print"/>
          <a:srcRect r="8443"/>
          <a:stretch>
            <a:fillRect/>
          </a:stretch>
        </p:blipFill>
        <p:spPr bwMode="auto">
          <a:xfrm>
            <a:off x="-22225" y="-7938"/>
            <a:ext cx="9166225" cy="6865938"/>
          </a:xfrm>
          <a:prstGeom prst="rect">
            <a:avLst/>
          </a:prstGeom>
          <a:noFill/>
          <a:ln w="9525">
            <a:noFill/>
            <a:miter lim="800000"/>
            <a:headEnd/>
            <a:tailEnd/>
          </a:ln>
        </p:spPr>
      </p:pic>
      <p:sp>
        <p:nvSpPr>
          <p:cNvPr id="21507" name="1 Rectángulo"/>
          <p:cNvSpPr>
            <a:spLocks noChangeArrowheads="1"/>
          </p:cNvSpPr>
          <p:nvPr/>
        </p:nvSpPr>
        <p:spPr bwMode="auto">
          <a:xfrm>
            <a:off x="4833938" y="404813"/>
            <a:ext cx="3554412" cy="1016000"/>
          </a:xfrm>
          <a:prstGeom prst="rect">
            <a:avLst/>
          </a:prstGeom>
          <a:noFill/>
          <a:ln w="9525">
            <a:noFill/>
            <a:miter lim="800000"/>
            <a:headEnd/>
            <a:tailEnd/>
          </a:ln>
        </p:spPr>
        <p:txBody>
          <a:bodyPr>
            <a:spAutoFit/>
          </a:bodyPr>
          <a:lstStyle/>
          <a:p>
            <a:r>
              <a:rPr lang="es-ES" altLang="es-ES" sz="2000">
                <a:solidFill>
                  <a:schemeClr val="bg1"/>
                </a:solidFill>
                <a:latin typeface="Comic Sans MS" pitchFamily="66" charset="0"/>
              </a:rPr>
              <a:t>Terminamos con lo que dijo un sacerdote y teólogo en su escrito.</a:t>
            </a:r>
            <a:endParaRPr lang="es-ES" altLang="es-ES" b="1"/>
          </a:p>
        </p:txBody>
      </p:sp>
      <p:sp>
        <p:nvSpPr>
          <p:cNvPr id="4" name="3 Rectángulo"/>
          <p:cNvSpPr/>
          <p:nvPr/>
        </p:nvSpPr>
        <p:spPr>
          <a:xfrm>
            <a:off x="618104" y="5373215"/>
            <a:ext cx="7911140" cy="1200329"/>
          </a:xfrm>
          <a:prstGeom prst="rect">
            <a:avLst/>
          </a:prstGeom>
          <a:noFill/>
        </p:spPr>
        <p:txBody>
          <a:bodyPr wrap="none">
            <a:spAutoFit/>
          </a:bodyPr>
          <a:lstStyle/>
          <a:p>
            <a:pPr algn="ctr">
              <a:defRPr/>
            </a:pPr>
            <a:r>
              <a:rPr lang="es-ES" sz="3600" b="1" dirty="0" err="1">
                <a:ln w="3810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Comic Sans MS" panose="030F0702030302020204" pitchFamily="66" charset="0"/>
              </a:rPr>
              <a:t>Francisco,eres</a:t>
            </a:r>
            <a:r>
              <a:rPr lang="es-ES" sz="3600" b="1" dirty="0">
                <a:ln w="3810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Comic Sans MS" panose="030F0702030302020204" pitchFamily="66" charset="0"/>
              </a:rPr>
              <a:t> un regalo de Dios.</a:t>
            </a:r>
          </a:p>
          <a:p>
            <a:pPr algn="ctr">
              <a:defRPr/>
            </a:pPr>
            <a:r>
              <a:rPr lang="es-ES" sz="3600" b="1" dirty="0">
                <a:ln w="3810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Comic Sans MS" panose="030F0702030302020204" pitchFamily="66" charset="0"/>
              </a:rPr>
              <a:t>Gracias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ircle(in)">
                                      <p:cBhvr>
                                        <p:cTn id="7" dur="2000"/>
                                        <p:tgtEl>
                                          <p:spTgt spid="21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heel(1)">
                                      <p:cBhvr>
                                        <p:cTn id="12" dur="2000"/>
                                        <p:tgtEl>
                                          <p:spTgt spid="4">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heel(1)">
                                      <p:cBhvr>
                                        <p:cTn id="15"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rancisco-2014 Primer aniversar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Francisco-2014 Primer aniversario</Template>
  <TotalTime>2</TotalTime>
  <Words>596</Words>
  <Application>Microsoft Office PowerPoint</Application>
  <PresentationFormat>Presentación en pantalla (4:3)</PresentationFormat>
  <Paragraphs>43</Paragraphs>
  <Slides>21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21</vt:i4>
      </vt:variant>
    </vt:vector>
  </HeadingPairs>
  <TitlesOfParts>
    <vt:vector size="27" baseType="lpstr">
      <vt:lpstr>Calibri</vt:lpstr>
      <vt:lpstr>Arial</vt:lpstr>
      <vt:lpstr>Comic Sans MS</vt:lpstr>
      <vt:lpstr>Times New Roman</vt:lpstr>
      <vt:lpstr>Francisco-2014 Primer aniversario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2015-03-06T09:43:35Z</dcterms:created>
  <dcterms:modified xsi:type="dcterms:W3CDTF">2015-03-06T09:46:29Z</dcterms:modified>
</cp:coreProperties>
</file>