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62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6"/>
  </p:notesMasterIdLst>
  <p:sldIdLst>
    <p:sldId id="327" r:id="rId3"/>
    <p:sldId id="256" r:id="rId4"/>
    <p:sldId id="257" r:id="rId5"/>
    <p:sldId id="258" r:id="rId6"/>
    <p:sldId id="259" r:id="rId7"/>
    <p:sldId id="322" r:id="rId8"/>
    <p:sldId id="260" r:id="rId9"/>
    <p:sldId id="321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70" r:id="rId19"/>
    <p:sldId id="271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6" r:id="rId33"/>
    <p:sldId id="328" r:id="rId34"/>
    <p:sldId id="287" r:id="rId35"/>
    <p:sldId id="288" r:id="rId36"/>
    <p:sldId id="289" r:id="rId37"/>
    <p:sldId id="290" r:id="rId38"/>
    <p:sldId id="291" r:id="rId39"/>
    <p:sldId id="323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10" r:id="rId58"/>
    <p:sldId id="325" r:id="rId59"/>
    <p:sldId id="311" r:id="rId60"/>
    <p:sldId id="312" r:id="rId61"/>
    <p:sldId id="313" r:id="rId62"/>
    <p:sldId id="315" r:id="rId63"/>
    <p:sldId id="314" r:id="rId64"/>
    <p:sldId id="329" r:id="rId6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NAnjKvJ8cN51SbX4q2adLQ" hashData="HYaB86qsPu5xYc+bOhvIq1qYRl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</p:showPr>
  <p:clrMru>
    <a:srgbClr val="85342B"/>
    <a:srgbClr val="3333CC"/>
    <a:srgbClr val="FFFFCC"/>
    <a:srgbClr val="CCFF99"/>
    <a:srgbClr val="FF9966"/>
    <a:srgbClr val="FFFF00"/>
    <a:srgbClr val="FFFF66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91" autoAdjust="0"/>
    <p:restoredTop sz="94646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0" d="100"/>
          <a:sy n="40" d="100"/>
        </p:scale>
        <p:origin x="-1488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939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FE0BEA04-67E2-4E58-BEE1-28E92AACBD1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042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F43EBF-04DD-41E6-818F-A929DB581611}" type="slidenum">
              <a:rPr lang="fr-FR" smtClean="0"/>
              <a:pPr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60E920-6F4A-4B1F-842D-74EF65BA2AA9}" type="slidenum">
              <a:rPr lang="fr-FR" smtClean="0"/>
              <a:pPr/>
              <a:t>2</a:t>
            </a:fld>
            <a:endParaRPr lang="fr-FR" smtClean="0"/>
          </a:p>
        </p:txBody>
      </p:sp>
      <p:sp>
        <p:nvSpPr>
          <p:cNvPr id="61443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246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81D8FE-2C03-441B-BB85-A86AF1F8FA84}" type="slidenum">
              <a:rPr lang="fr-FR" smtClean="0"/>
              <a:pPr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34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0EA1616-9AB9-4677-80FD-E05F994C2AB6}" type="slidenum">
              <a:rPr lang="fr-FR" smtClean="0"/>
              <a:pPr/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451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D9CDF2-6D39-4EF2-A2AB-7F044A294DD6}" type="slidenum">
              <a:rPr lang="fr-FR" smtClean="0"/>
              <a:pPr/>
              <a:t>5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554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1B50F8-8188-41B9-948F-2395BD8CA4F1}" type="slidenum">
              <a:rPr lang="fr-FR" smtClean="0"/>
              <a:pPr/>
              <a:t>6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656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163EF7-2218-42BA-A843-A6F7603C1239}" type="slidenum">
              <a:rPr lang="fr-FR" smtClean="0"/>
              <a:pPr/>
              <a:t>7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758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CC398C-259C-4C6E-8F2E-65F9032CB9DF}" type="slidenum">
              <a:rPr lang="fr-FR" smtClean="0"/>
              <a:pPr/>
              <a:t>8</a:t>
            </a:fld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861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861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5B8AC6-E199-496D-BF67-661F25C05B42}" type="slidenum">
              <a:rPr lang="fr-FR" smtClean="0"/>
              <a:pPr/>
              <a:t>9</a:t>
            </a:fld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6963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4183EC-0731-41D2-B38B-A653D4747D46}" type="slidenum">
              <a:rPr lang="fr-FR" smtClean="0"/>
              <a:pPr/>
              <a:t>10</a:t>
            </a:fld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066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BCD897-0A22-4B16-AF56-4B29B2721717}" type="slidenum">
              <a:rPr lang="fr-FR" smtClean="0"/>
              <a:pPr/>
              <a:t>11</a:t>
            </a:fld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9D2B6D5-F6B7-46BF-B04F-4775B013ADD3}" type="slidenum">
              <a:rPr lang="fr-FR" smtClean="0"/>
              <a:pPr/>
              <a:t>12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9FE846-151D-463E-9AFA-C9ABC3D06260}" type="slidenum">
              <a:rPr lang="fr-FR" smtClean="0"/>
              <a:pPr/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D09FCE8-22EF-4CD9-A71B-495789F8CFA1}" type="slidenum">
              <a:rPr lang="fr-FR" smtClean="0"/>
              <a:pPr/>
              <a:t>14</a:t>
            </a:fld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605821-B0BF-4959-A666-179EDC037AB3}" type="slidenum">
              <a:rPr lang="fr-FR" smtClean="0"/>
              <a:pPr/>
              <a:t>15</a:t>
            </a:fld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3B6F07-0E17-42B3-9EEE-275FEA5D29D4}" type="slidenum">
              <a:rPr lang="fr-FR" smtClean="0"/>
              <a:pPr/>
              <a:t>16</a:t>
            </a:fld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680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2DC100E-3F5A-4F6B-BEF7-9FBFA2E1B587}" type="slidenum">
              <a:rPr lang="fr-FR" smtClean="0"/>
              <a:pPr/>
              <a:t>17</a:t>
            </a:fld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782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7FFBCF-A708-4BE9-A729-2DADDA6F8D70}" type="slidenum">
              <a:rPr lang="fr-FR" smtClean="0"/>
              <a:pPr/>
              <a:t>18</a:t>
            </a:fld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885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C5F208-4CA2-4B6C-A435-4AFAC1E36AA0}" type="slidenum">
              <a:rPr lang="fr-FR" smtClean="0"/>
              <a:pPr/>
              <a:t>19</a:t>
            </a:fld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7987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2F54A2-5380-4D6D-A4DD-EF800809CB77}" type="slidenum">
              <a:rPr lang="fr-FR" smtClean="0"/>
              <a:pPr/>
              <a:t>20</a:t>
            </a:fld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809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FBCFAE-38F5-4F11-A6B0-C6B16D182C32}" type="slidenum">
              <a:rPr lang="fr-FR" smtClean="0"/>
              <a:pPr/>
              <a:t>21</a:t>
            </a:fld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8192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F9F8778-0168-40A8-BDFD-817D69E4D452}" type="slidenum">
              <a:rPr lang="fr-FR" smtClean="0"/>
              <a:pPr/>
              <a:t>22</a:t>
            </a:fld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8294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46BAA4-3A45-4402-AD83-F6BD3FCD39D9}" type="slidenum">
              <a:rPr lang="fr-FR" smtClean="0"/>
              <a:pPr/>
              <a:t>23</a:t>
            </a:fld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839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48396B-9DB0-4B62-9F41-68546EF86F2F}" type="slidenum">
              <a:rPr lang="fr-FR" smtClean="0"/>
              <a:pPr/>
              <a:t>24</a:t>
            </a:fld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8499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DACF75A-B782-4C6F-92FF-59882F6E0DA4}" type="slidenum">
              <a:rPr lang="fr-FR" smtClean="0"/>
              <a:pPr/>
              <a:t>25</a:t>
            </a:fld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8602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C1257D8-1DA0-4025-9612-6205995FFE8B}" type="slidenum">
              <a:rPr lang="fr-FR" smtClean="0"/>
              <a:pPr/>
              <a:t>26</a:t>
            </a:fld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870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4A6D9A5-A8F6-43C0-A063-8F035A6EFAB9}" type="slidenum">
              <a:rPr lang="fr-FR" smtClean="0"/>
              <a:pPr/>
              <a:t>27</a:t>
            </a:fld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8806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ED0670-F2E6-4703-8050-D99D0AA9101E}" type="slidenum">
              <a:rPr lang="fr-FR" smtClean="0"/>
              <a:pPr/>
              <a:t>28</a:t>
            </a:fld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890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6C454AE-5381-466E-8A90-94EDC179A1EC}" type="slidenum">
              <a:rPr lang="fr-FR" smtClean="0"/>
              <a:pPr/>
              <a:t>29</a:t>
            </a:fld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011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369D3D-C25A-476F-B816-3D225D906B9C}" type="slidenum">
              <a:rPr lang="fr-FR" smtClean="0"/>
              <a:pPr/>
              <a:t>30</a:t>
            </a:fld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114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D296E1-2243-4BED-A57C-7F9BC1573394}" type="slidenum">
              <a:rPr lang="fr-FR" smtClean="0"/>
              <a:pPr/>
              <a:t>31</a:t>
            </a:fld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6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216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FA16D10-8E3B-412B-BBEB-81E0BD68F4CC}" type="slidenum">
              <a:rPr lang="fr-FR" smtClean="0"/>
              <a:pPr/>
              <a:t>32</a:t>
            </a:fld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318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318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15FFF8-35B3-4C1C-8DC8-4CAA9D3992F9}" type="slidenum">
              <a:rPr lang="fr-FR" smtClean="0"/>
              <a:pPr/>
              <a:t>33</a:t>
            </a:fld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421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421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9A6F4F6-61AF-433B-A3CE-9FBA23D3EC2D}" type="slidenum">
              <a:rPr lang="fr-FR" smtClean="0"/>
              <a:pPr/>
              <a:t>34</a:t>
            </a:fld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523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523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ADB4BE8-CE96-478B-8366-895CD2DFE64F}" type="slidenum">
              <a:rPr lang="fr-FR" smtClean="0"/>
              <a:pPr/>
              <a:t>35</a:t>
            </a:fld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625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626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F051E1-104E-4FD6-9D7F-421FB2747590}" type="slidenum">
              <a:rPr lang="fr-FR" smtClean="0"/>
              <a:pPr/>
              <a:t>36</a:t>
            </a:fld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728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728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0368A9-0049-48A6-81F8-BA119EA85EAA}" type="slidenum">
              <a:rPr lang="fr-FR" smtClean="0"/>
              <a:pPr/>
              <a:t>37</a:t>
            </a:fld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830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830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1EB2C23-C018-4564-ACD9-170B47C15A49}" type="slidenum">
              <a:rPr lang="fr-FR" smtClean="0"/>
              <a:pPr/>
              <a:t>38</a:t>
            </a:fld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933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9933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B4FEBD-A612-460E-AC1B-CDA92BE039EB}" type="slidenum">
              <a:rPr lang="fr-FR" smtClean="0"/>
              <a:pPr/>
              <a:t>39</a:t>
            </a:fld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035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5DE444-123A-4247-B4CE-DDCDA5602BA8}" type="slidenum">
              <a:rPr lang="fr-FR" smtClean="0"/>
              <a:pPr/>
              <a:t>40</a:t>
            </a:fld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137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138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7F9687-5FE6-4B0C-8E5F-DEC50C7182E2}" type="slidenum">
              <a:rPr lang="fr-FR" smtClean="0"/>
              <a:pPr/>
              <a:t>41</a:t>
            </a:fld>
            <a:endParaRPr 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0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240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568B6A-ED8A-4123-A990-6EFFFF94E7DA}" type="slidenum">
              <a:rPr lang="fr-FR" smtClean="0"/>
              <a:pPr/>
              <a:t>42</a:t>
            </a:fld>
            <a:endParaRPr 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342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342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C39DF2-0F9A-4C59-9060-DCE1DC8B7531}" type="slidenum">
              <a:rPr lang="fr-FR" smtClean="0"/>
              <a:pPr/>
              <a:t>43</a:t>
            </a:fld>
            <a:endParaRPr lang="fr-FR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445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445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6D6515-A830-4818-B8E3-6C5549E6A340}" type="slidenum">
              <a:rPr lang="fr-FR" smtClean="0"/>
              <a:pPr/>
              <a:t>44</a:t>
            </a:fld>
            <a:endParaRPr lang="fr-FR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547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F2F6BB-D898-40B5-B315-A9305FFC3FA5}" type="slidenum">
              <a:rPr lang="fr-FR" smtClean="0"/>
              <a:pPr/>
              <a:t>45</a:t>
            </a:fld>
            <a:endParaRPr lang="fr-FR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649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650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01D2A24-F8BC-4159-819E-E53E9124DD2C}" type="slidenum">
              <a:rPr lang="fr-FR" smtClean="0"/>
              <a:pPr/>
              <a:t>46</a:t>
            </a:fld>
            <a:endParaRPr lang="fr-FR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752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752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A90627-CF21-4A8F-B89E-040CB83DEF83}" type="slidenum">
              <a:rPr lang="fr-FR" smtClean="0"/>
              <a:pPr/>
              <a:t>47</a:t>
            </a:fld>
            <a:endParaRPr lang="fr-FR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854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854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BD5EC-76AA-4085-B3BA-BEF0DDB0ECEB}" type="slidenum">
              <a:rPr lang="fr-FR" smtClean="0"/>
              <a:pPr/>
              <a:t>48</a:t>
            </a:fld>
            <a:endParaRPr lang="fr-FR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0957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C65B4F-5D33-4D29-AC3C-EF4EA823F1DD}" type="slidenum">
              <a:rPr lang="fr-FR" smtClean="0"/>
              <a:pPr/>
              <a:t>49</a:t>
            </a:fld>
            <a:endParaRPr lang="fr-FR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059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059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7F8223B-DFAA-46B9-992A-9F6EDBCAA39D}" type="slidenum">
              <a:rPr lang="fr-FR" smtClean="0"/>
              <a:pPr/>
              <a:t>50</a:t>
            </a:fld>
            <a:endParaRPr lang="fr-FR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161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162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50A677-0AD3-4572-AD24-CA078693BE8F}" type="slidenum">
              <a:rPr lang="fr-FR" smtClean="0"/>
              <a:pPr/>
              <a:t>51</a:t>
            </a:fld>
            <a:endParaRPr lang="fr-FR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4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264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8151BC-8099-46C7-BDED-00060AC125F9}" type="slidenum">
              <a:rPr lang="fr-FR" smtClean="0"/>
              <a:pPr/>
              <a:t>52</a:t>
            </a:fld>
            <a:endParaRPr lang="fr-FR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366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366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4E3CF7-A757-46ED-B2D1-195B8E5600D1}" type="slidenum">
              <a:rPr lang="fr-FR" smtClean="0"/>
              <a:pPr/>
              <a:t>53</a:t>
            </a:fld>
            <a:endParaRPr lang="fr-FR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469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469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C888D24-3993-42D8-A0BC-63F84584F2C5}" type="slidenum">
              <a:rPr lang="fr-FR" smtClean="0"/>
              <a:pPr/>
              <a:t>54</a:t>
            </a:fld>
            <a:endParaRPr lang="fr-FR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571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571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C9B6E9-0376-45F2-8078-4B89924EC647}" type="slidenum">
              <a:rPr lang="fr-FR" smtClean="0"/>
              <a:pPr/>
              <a:t>55</a:t>
            </a:fld>
            <a:endParaRPr lang="fr-FR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673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674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F86734-CA68-4C9C-A1BF-285404E30141}" type="slidenum">
              <a:rPr lang="fr-FR" smtClean="0"/>
              <a:pPr/>
              <a:t>56</a:t>
            </a:fld>
            <a:endParaRPr lang="fr-FR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776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776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E21A3B-C156-4D1A-89E8-9EDBBF86208F}" type="slidenum">
              <a:rPr lang="fr-FR" smtClean="0"/>
              <a:pPr/>
              <a:t>57</a:t>
            </a:fld>
            <a:endParaRPr lang="fr-FR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8787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8788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8934B0-D5B9-4830-A525-824468EC7008}" type="slidenum">
              <a:rPr lang="fr-FR" smtClean="0"/>
              <a:pPr/>
              <a:t>58</a:t>
            </a:fld>
            <a:endParaRPr lang="fr-FR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1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19812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E5C18E3-4067-4DDA-85EC-8DECFCD4EE86}" type="slidenum">
              <a:rPr lang="fr-FR" smtClean="0"/>
              <a:pPr/>
              <a:t>59</a:t>
            </a:fld>
            <a:endParaRPr lang="fr-FR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083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20836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9BED2B-C28B-4212-AD15-BF026A50AB61}" type="slidenum">
              <a:rPr lang="fr-FR" smtClean="0"/>
              <a:pPr/>
              <a:t>60</a:t>
            </a:fld>
            <a:endParaRPr lang="fr-FR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1859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21860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608A5A-567E-4767-B994-63EF2DF9C64F}" type="slidenum">
              <a:rPr lang="fr-FR" smtClean="0"/>
              <a:pPr/>
              <a:t>61</a:t>
            </a:fld>
            <a:endParaRPr lang="fr-FR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883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 smtClean="0"/>
          </a:p>
        </p:txBody>
      </p:sp>
      <p:sp>
        <p:nvSpPr>
          <p:cNvPr id="12288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9927171-65FC-4802-8AD0-0B10E3485D0D}" type="slidenum">
              <a:rPr lang="fr-FR" smtClean="0"/>
              <a:pPr/>
              <a:t>62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1BC01-6A2D-4386-8720-C6A8200B00A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F330E-DCE0-4177-A522-318202CE5F9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940B16-A4B4-4BCD-BDF4-C16EE61B040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1F9080-328F-49E3-9E51-1A75846672E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BBC08-981D-477B-AAEB-5B15BA07FF8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4C1782-CF2E-4055-9582-D37EB946E83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D5898-C2B2-4606-97F4-93F8FA97F37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D0086-BECC-4DAE-8F3B-F2F5CE8F543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7B70D-CBF4-4D47-9F19-3DC473D5FDB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31D232-8557-462A-9FEF-FBCE75611C6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84EAD-2C7D-489D-8CEF-B941721FC6A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5F2FD6-DB22-419C-BCB4-72931C96D4E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סגנון כותרת של תבנית בסיס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  <a:endParaRPr lang="en-US" smtClean="0"/>
          </a:p>
          <a:p>
            <a:pPr lvl="1"/>
            <a:r>
              <a:rPr lang="he-IL" smtClean="0"/>
              <a:t>רמה שנייה</a:t>
            </a:r>
            <a:endParaRPr lang="en-US" smtClean="0"/>
          </a:p>
          <a:p>
            <a:pPr lvl="2"/>
            <a:r>
              <a:rPr lang="he-IL" smtClean="0"/>
              <a:t>רמה שלישית</a:t>
            </a:r>
            <a:endParaRPr lang="en-US" smtClean="0"/>
          </a:p>
          <a:p>
            <a:pPr lvl="3"/>
            <a:r>
              <a:rPr lang="he-IL" smtClean="0"/>
              <a:t>רמה רביעית</a:t>
            </a:r>
            <a:endParaRPr lang="en-US" smtClean="0"/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DF57620-110B-4EEB-9ED3-A15368B72CD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85E5954-01F4-4E0D-BC35-A7874BD7A7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2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1 Título"/>
          <p:cNvSpPr txBox="1">
            <a:spLocks/>
          </p:cNvSpPr>
          <p:nvPr/>
        </p:nvSpPr>
        <p:spPr bwMode="auto">
          <a:xfrm>
            <a:off x="457200" y="274638"/>
            <a:ext cx="8229600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es-ES" sz="5400" kern="0" dirty="0">
                <a:solidFill>
                  <a:srgbClr val="FF0000"/>
                </a:solidFill>
                <a:latin typeface="Algerian" pitchFamily="82" charset="0"/>
                <a:ea typeface="+mj-ea"/>
                <a:cs typeface="+mj-cs"/>
              </a:rPr>
              <a:t>El misterio de elche</a:t>
            </a: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500063" y="857250"/>
            <a:ext cx="8286750" cy="400050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chemeClr val="bg1"/>
                </a:solidFill>
              </a:rPr>
              <a:t>Patrimonio Oral e Inmaterial de la Humanidad. (Unesco, 18/05/2001)</a:t>
            </a:r>
          </a:p>
        </p:txBody>
      </p:sp>
      <p:sp>
        <p:nvSpPr>
          <p:cNvPr id="12" name="4 Marcador de contenido"/>
          <p:cNvSpPr txBox="1">
            <a:spLocks/>
          </p:cNvSpPr>
          <p:nvPr/>
        </p:nvSpPr>
        <p:spPr bwMode="auto">
          <a:xfrm>
            <a:off x="428625" y="1357313"/>
            <a:ext cx="8286750" cy="492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Tx/>
              <a:buChar char="•"/>
              <a:defRPr/>
            </a:pPr>
            <a:r>
              <a:rPr lang="es-ES" sz="2400" kern="0" dirty="0">
                <a:latin typeface="+mn-lt"/>
                <a:cs typeface="+mn-cs"/>
              </a:rPr>
              <a:t>Es una celebración que se realiza en el interior de la Basílica de Santa María de Elche desde el Siglo XV y que, entre hermosos cantos y melodías, y con intervención de gente del pueblo, -representando a la Virgen, a las Santas Mujeres, a los Apóstoles, a los </a:t>
            </a:r>
            <a:r>
              <a:rPr lang="es-ES" sz="2400" kern="0" dirty="0" err="1">
                <a:latin typeface="+mn-lt"/>
                <a:cs typeface="+mn-cs"/>
              </a:rPr>
              <a:t>Judios</a:t>
            </a:r>
            <a:r>
              <a:rPr lang="es-ES" sz="2400" kern="0" dirty="0">
                <a:latin typeface="+mn-lt"/>
                <a:cs typeface="+mn-cs"/>
              </a:rPr>
              <a:t> y a los </a:t>
            </a:r>
            <a:r>
              <a:rPr lang="es-ES" sz="2400" kern="0" dirty="0" err="1">
                <a:latin typeface="+mn-lt"/>
                <a:cs typeface="+mn-cs"/>
              </a:rPr>
              <a:t>Angeles</a:t>
            </a:r>
            <a:r>
              <a:rPr lang="es-ES" sz="2400" kern="0" dirty="0">
                <a:latin typeface="+mn-lt"/>
                <a:cs typeface="+mn-cs"/>
              </a:rPr>
              <a:t>-, conmemora y recuerda, </a:t>
            </a:r>
            <a:r>
              <a:rPr lang="es-ES" sz="2400" kern="0" dirty="0">
                <a:solidFill>
                  <a:srgbClr val="C00000"/>
                </a:solidFill>
                <a:latin typeface="+mn-lt"/>
                <a:cs typeface="+mn-cs"/>
              </a:rPr>
              <a:t>la muerte de María</a:t>
            </a:r>
            <a:r>
              <a:rPr lang="es-ES" sz="2400" kern="0" dirty="0">
                <a:latin typeface="+mn-lt"/>
                <a:cs typeface="+mn-cs"/>
              </a:rPr>
              <a:t>, madre de Jesús, rodeada por los Apóstoles y la mujeres santas, </a:t>
            </a:r>
            <a:r>
              <a:rPr lang="es-ES" sz="2400" kern="0" dirty="0">
                <a:solidFill>
                  <a:srgbClr val="C00000"/>
                </a:solidFill>
                <a:latin typeface="+mn-lt"/>
                <a:cs typeface="+mn-cs"/>
              </a:rPr>
              <a:t>y su Asunción al cielo en cuerpo y alma</a:t>
            </a:r>
            <a:r>
              <a:rPr lang="es-ES" sz="2400" kern="0" dirty="0">
                <a:latin typeface="+mn-lt"/>
                <a:cs typeface="+mn-cs"/>
              </a:rPr>
              <a:t>, mediante la intervención de </a:t>
            </a:r>
            <a:r>
              <a:rPr lang="es-ES" sz="2400" kern="0" dirty="0" err="1">
                <a:latin typeface="+mn-lt"/>
                <a:cs typeface="+mn-cs"/>
              </a:rPr>
              <a:t>Angeles</a:t>
            </a:r>
            <a:r>
              <a:rPr lang="es-ES" sz="2400" kern="0" dirty="0">
                <a:latin typeface="+mn-lt"/>
                <a:cs typeface="+mn-cs"/>
              </a:rPr>
              <a:t> que descienden del cielo para anunciar, primero su muerte y, después, para recuperar su cuerpo y subirlo al cielo y </a:t>
            </a:r>
            <a:r>
              <a:rPr lang="es-ES" sz="2400" kern="0" dirty="0">
                <a:solidFill>
                  <a:srgbClr val="C00000"/>
                </a:solidFill>
                <a:latin typeface="+mn-lt"/>
                <a:cs typeface="+mn-cs"/>
              </a:rPr>
              <a:t>su Coronación por la Santísima Trinidad</a:t>
            </a:r>
            <a:r>
              <a:rPr lang="es-ES" sz="2400" kern="0" dirty="0">
                <a:latin typeface="+mn-lt"/>
                <a:cs typeface="+mn-cs"/>
              </a:rPr>
              <a:t>. Lo celebramos en Elche, cada año, en torno al 15 de Agosto. </a:t>
            </a:r>
            <a:endParaRPr lang="es-ES" sz="3200" kern="0" dirty="0">
              <a:latin typeface="+mn-lt"/>
              <a:cs typeface="+mn-cs"/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2357438" y="6286500"/>
            <a:ext cx="5500687" cy="369888"/>
          </a:xfrm>
          <a:prstGeom prst="rect">
            <a:avLst/>
          </a:prstGeom>
          <a:solidFill>
            <a:srgbClr val="0070C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*pulsar botón izquierdo del ratón para avanzar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4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 animBg="1"/>
      <p:bldP spid="12" grpId="0" build="p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57188" y="285750"/>
            <a:ext cx="8358187" cy="646113"/>
          </a:xfrm>
          <a:prstGeom prst="rect">
            <a:avLst/>
          </a:prstGeom>
          <a:solidFill>
            <a:srgbClr val="99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María, madre de  Cristo, con las santas mujeres, recuerda a su hijo, muerto en la cruz, camino de su casa, en Jerusalen…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14313" y="6143625"/>
            <a:ext cx="8715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(¡Ojo!, la música que escuchamos no es música del “Misterio”, es sólo un fondo para acompañar las fotografías. En otra ocasión os mandaré música del “Misterio”)</a:t>
            </a:r>
          </a:p>
        </p:txBody>
      </p:sp>
    </p:spTree>
  </p:cSld>
  <p:clrMapOvr>
    <a:masterClrMapping/>
  </p:clrMapOvr>
  <p:transition spd="slow">
    <p:zoom/>
    <p:sndAc>
      <p:stSnd loop="1">
        <p:snd r:embed="rId3" name="EnyaEveningFal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57188" y="6143625"/>
            <a:ext cx="7929562" cy="369888"/>
          </a:xfrm>
          <a:prstGeom prst="rect">
            <a:avLst/>
          </a:prstGeom>
          <a:solidFill>
            <a:srgbClr val="99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Reza y ora en cada sitio donde Cristo, su hijo, ha sufrido hasta la muerte…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57188" y="428625"/>
            <a:ext cx="8215312" cy="36988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Una vez en su casa, mientras María ora, se produce un hecho maravilloso…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42938" y="5857875"/>
            <a:ext cx="7715250" cy="36988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De entre las nubes del cielo  aparece una forma extraña y en su interior… 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85750" y="357188"/>
            <a:ext cx="8358188" cy="369887"/>
          </a:xfrm>
          <a:prstGeom prst="rect">
            <a:avLst/>
          </a:prstGeom>
          <a:solidFill>
            <a:srgbClr val="99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0000"/>
                </a:solidFill>
              </a:rPr>
              <a:t>Aparece un Angel, con una palma blanca dorada, que desciende lentamente..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00063" y="5929313"/>
            <a:ext cx="55721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chemeClr val="bg1"/>
                </a:solidFill>
              </a:rPr>
              <a:t>Entre armoniosos cantos, anuncia a María que pronto va a morir…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85750" y="5143500"/>
            <a:ext cx="4714875" cy="15700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/>
              <a:t>“Dios os salve Virgen Imperial,</a:t>
            </a:r>
          </a:p>
          <a:p>
            <a:r>
              <a:rPr lang="es-ES" sz="2400"/>
              <a:t>Madre del Rey celestial,</a:t>
            </a:r>
          </a:p>
          <a:p>
            <a:r>
              <a:rPr lang="es-ES" sz="2400"/>
              <a:t>yo os traigo saludos y salvación</a:t>
            </a:r>
          </a:p>
          <a:p>
            <a:r>
              <a:rPr lang="es-ES" sz="2400"/>
              <a:t>de vuestro hijo omnipotente”.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625" y="1500188"/>
            <a:ext cx="44291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" sz="2400" dirty="0">
                <a:solidFill>
                  <a:schemeClr val="accent2">
                    <a:lumMod val="75000"/>
                  </a:schemeClr>
                </a:solidFill>
              </a:rPr>
              <a:t>“Vuestro Hijo, que tanto </a:t>
            </a:r>
            <a:r>
              <a:rPr lang="es-ES" sz="2400" dirty="0" err="1">
                <a:solidFill>
                  <a:schemeClr val="accent2">
                    <a:lumMod val="75000"/>
                  </a:schemeClr>
                </a:solidFill>
              </a:rPr>
              <a:t>amais</a:t>
            </a:r>
            <a:endParaRPr lang="es-ES" sz="2400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defRPr/>
            </a:pPr>
            <a:r>
              <a:rPr lang="es-ES" sz="2400" dirty="0">
                <a:solidFill>
                  <a:schemeClr val="accent2">
                    <a:lumMod val="75000"/>
                  </a:schemeClr>
                </a:solidFill>
              </a:rPr>
              <a:t>y con gran gozo </a:t>
            </a:r>
            <a:r>
              <a:rPr lang="es-ES" sz="2400" dirty="0" err="1">
                <a:solidFill>
                  <a:schemeClr val="accent2">
                    <a:lumMod val="75000"/>
                  </a:schemeClr>
                </a:solidFill>
              </a:rPr>
              <a:t>deseais</a:t>
            </a:r>
            <a:r>
              <a:rPr lang="es-ES" sz="2400" dirty="0">
                <a:solidFill>
                  <a:schemeClr val="accent2">
                    <a:lumMod val="75000"/>
                  </a:schemeClr>
                </a:solidFill>
              </a:rPr>
              <a:t>,</a:t>
            </a:r>
          </a:p>
          <a:p>
            <a:pPr>
              <a:defRPr/>
            </a:pPr>
            <a:r>
              <a:rPr lang="es-ES" sz="2400" dirty="0">
                <a:solidFill>
                  <a:schemeClr val="accent2">
                    <a:lumMod val="75000"/>
                  </a:schemeClr>
                </a:solidFill>
              </a:rPr>
              <a:t>Él os espera con gran amor </a:t>
            </a:r>
          </a:p>
          <a:p>
            <a:pPr>
              <a:defRPr/>
            </a:pPr>
            <a:r>
              <a:rPr lang="es-ES" sz="2400" dirty="0">
                <a:solidFill>
                  <a:schemeClr val="accent2">
                    <a:lumMod val="75000"/>
                  </a:schemeClr>
                </a:solidFill>
              </a:rPr>
              <a:t>para ensalzaros  con honor”.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643188" y="214313"/>
            <a:ext cx="4572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/>
              <a:t>“Y dice que al tercer dia, sin dudar,</a:t>
            </a:r>
          </a:p>
          <a:p>
            <a:r>
              <a:rPr lang="es-ES" sz="2000"/>
              <a:t>Él consigo os quiere nombrar</a:t>
            </a:r>
          </a:p>
          <a:p>
            <a:r>
              <a:rPr lang="es-ES" sz="2000"/>
              <a:t>alto en el Reino Celestial</a:t>
            </a:r>
          </a:p>
          <a:p>
            <a:r>
              <a:rPr lang="es-ES" sz="2000"/>
              <a:t>como Reina angelical.”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71500" y="2143125"/>
            <a:ext cx="37861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“Y me manda que os trajese</a:t>
            </a:r>
          </a:p>
          <a:p>
            <a:r>
              <a:rPr lang="es-ES" sz="2000">
                <a:solidFill>
                  <a:schemeClr val="bg1"/>
                </a:solidFill>
              </a:rPr>
              <a:t>Esta palma y os la diese, que os la hagais delante llevar</a:t>
            </a:r>
          </a:p>
          <a:p>
            <a:r>
              <a:rPr lang="es-ES" sz="2000">
                <a:solidFill>
                  <a:schemeClr val="bg1"/>
                </a:solidFill>
              </a:rPr>
              <a:t>cuando os lleven a enterrar”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214438" y="5715000"/>
            <a:ext cx="7572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/>
              <a:t>Entregada la palma a María, ésta transmite al Angel el deseo de tener  a los Apóstoles todos juntos para enterrar su cuerpo.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625" y="642938"/>
            <a:ext cx="4214813" cy="10160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/>
              <a:t>El Angel reinicia su vuelo hacia el cielo y , en hermoso canto responde a la petición de María…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214938" y="5357813"/>
            <a:ext cx="37147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/>
              <a:t>“Los Apóstoles aquí  estarán</a:t>
            </a:r>
          </a:p>
          <a:p>
            <a:r>
              <a:rPr lang="es-ES" sz="2000"/>
              <a:t>y todos en breve vendrán</a:t>
            </a:r>
          </a:p>
          <a:p>
            <a:r>
              <a:rPr lang="es-ES" sz="2000"/>
              <a:t>pués Dios que es omnipotente</a:t>
            </a:r>
          </a:p>
          <a:p>
            <a:r>
              <a:rPr lang="es-ES" sz="2000"/>
              <a:t>los traerá  súbitamente”.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85813" y="5500688"/>
            <a:ext cx="40005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/>
              <a:t>“Y, pués, Virgen lo demandais,</a:t>
            </a:r>
          </a:p>
          <a:p>
            <a:r>
              <a:rPr lang="es-ES" sz="2000"/>
              <a:t>el eterno Dios dice que le placerá</a:t>
            </a:r>
          </a:p>
          <a:p>
            <a:r>
              <a:rPr lang="es-ES" sz="2000"/>
              <a:t>que estén aquí sin dilación</a:t>
            </a:r>
          </a:p>
          <a:p>
            <a:r>
              <a:rPr lang="es-ES" sz="2000"/>
              <a:t>para vuestra consolación.”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929063" y="357188"/>
            <a:ext cx="471487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Milagrosamente son convocados los Apóstoles a la casa de Maria.</a:t>
            </a:r>
          </a:p>
          <a:p>
            <a:r>
              <a:rPr lang="es-ES" sz="2000">
                <a:solidFill>
                  <a:schemeClr val="bg1"/>
                </a:solidFill>
              </a:rPr>
              <a:t>San Juan aparece el primero a quien María  comunica la proximidad de su muerte y entrega la palma que presidira su entierro.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143250" y="571500"/>
            <a:ext cx="4786313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Canta San Juan lleno de dolor…</a:t>
            </a:r>
          </a:p>
          <a:p>
            <a:r>
              <a:rPr lang="es-ES" sz="2000">
                <a:solidFill>
                  <a:schemeClr val="bg1"/>
                </a:solidFill>
              </a:rPr>
              <a:t>“¡Oh, Apóstoles y hermanos míos!</a:t>
            </a:r>
          </a:p>
          <a:p>
            <a:r>
              <a:rPr lang="es-ES" sz="2000">
                <a:solidFill>
                  <a:schemeClr val="bg1"/>
                </a:solidFill>
              </a:rPr>
              <a:t>Venid, lloremos con tristes voces,</a:t>
            </a:r>
          </a:p>
          <a:p>
            <a:r>
              <a:rPr lang="es-ES" sz="2000">
                <a:solidFill>
                  <a:schemeClr val="bg1"/>
                </a:solidFill>
              </a:rPr>
              <a:t>Pues hoy perdemos todo nuestro bien,</a:t>
            </a:r>
          </a:p>
          <a:p>
            <a:r>
              <a:rPr lang="es-ES" sz="2000">
                <a:solidFill>
                  <a:schemeClr val="bg1"/>
                </a:solidFill>
              </a:rPr>
              <a:t>El claro gobierno de nuestra fé.”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85750" y="285750"/>
            <a:ext cx="414337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“Sin Vos, Señora, ¿qué haremos?</a:t>
            </a:r>
          </a:p>
          <a:p>
            <a:r>
              <a:rPr lang="es-ES" sz="2000">
                <a:solidFill>
                  <a:schemeClr val="bg1"/>
                </a:solidFill>
              </a:rPr>
              <a:t>¿Y con quién nos consolaremos?</a:t>
            </a:r>
          </a:p>
          <a:p>
            <a:r>
              <a:rPr lang="es-ES" sz="2000">
                <a:solidFill>
                  <a:schemeClr val="bg1"/>
                </a:solidFill>
              </a:rPr>
              <a:t>Con ojos y corazón debemos llorar</a:t>
            </a:r>
          </a:p>
          <a:p>
            <a:r>
              <a:rPr lang="es-ES" sz="2000">
                <a:solidFill>
                  <a:schemeClr val="bg1"/>
                </a:solidFill>
              </a:rPr>
              <a:t>mientras vivamos, y suspirar”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625" y="785813"/>
            <a:ext cx="300037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Van apareciendo los Apóstoles milagrosamente convocados y trasladados…</a:t>
            </a:r>
          </a:p>
          <a:p>
            <a:r>
              <a:rPr lang="es-ES" sz="2000">
                <a:solidFill>
                  <a:schemeClr val="bg1"/>
                </a:solidFill>
              </a:rPr>
              <a:t>Tres de ellos interpretan un maravilloso canto, el famoso “Ternari”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57188" y="428625"/>
            <a:ext cx="1785937" cy="461963"/>
          </a:xfrm>
          <a:prstGeom prst="rect">
            <a:avLst/>
          </a:prstGeom>
          <a:solidFill>
            <a:srgbClr val="99FF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/>
              <a:t>El Ternario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5286375"/>
            <a:ext cx="48577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“De las parte de aquí extrañas</a:t>
            </a:r>
          </a:p>
          <a:p>
            <a:r>
              <a:rPr lang="es-ES" sz="2000">
                <a:solidFill>
                  <a:schemeClr val="bg1"/>
                </a:solidFill>
              </a:rPr>
              <a:t>hemos venido prestamente, </a:t>
            </a:r>
          </a:p>
          <a:p>
            <a:r>
              <a:rPr lang="es-ES" sz="2000">
                <a:solidFill>
                  <a:schemeClr val="bg1"/>
                </a:solidFill>
              </a:rPr>
              <a:t>pasando villas y montañas</a:t>
            </a:r>
          </a:p>
          <a:p>
            <a:r>
              <a:rPr lang="es-ES" sz="2000">
                <a:solidFill>
                  <a:schemeClr val="bg1"/>
                </a:solidFill>
              </a:rPr>
              <a:t>En menos tiempo de un momento.”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429250" y="428625"/>
            <a:ext cx="3214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María va a morir y canta..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28625" y="928688"/>
            <a:ext cx="4429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“Caros hijos míos, pues sois venidos</a:t>
            </a:r>
          </a:p>
          <a:p>
            <a:r>
              <a:rPr lang="es-ES" sz="2000">
                <a:solidFill>
                  <a:schemeClr val="bg1"/>
                </a:solidFill>
              </a:rPr>
              <a:t>y el Señor ya os ha traído,</a:t>
            </a:r>
          </a:p>
          <a:p>
            <a:r>
              <a:rPr lang="es-ES" sz="2000">
                <a:solidFill>
                  <a:schemeClr val="bg1"/>
                </a:solidFill>
              </a:rPr>
              <a:t>mi cuerpo os sea encomendado</a:t>
            </a:r>
          </a:p>
          <a:p>
            <a:r>
              <a:rPr lang="es-ES" sz="2000">
                <a:solidFill>
                  <a:schemeClr val="bg1"/>
                </a:solidFill>
              </a:rPr>
              <a:t>y en Josafat enterrado.”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625" y="500063"/>
            <a:ext cx="3286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María ha muerto…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6250" y="357188"/>
            <a:ext cx="4857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Los Apóstoles, llenos de dolor, cantan…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28625" y="928688"/>
            <a:ext cx="4429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“Oh cuerpo santo glorificado</a:t>
            </a:r>
          </a:p>
          <a:p>
            <a:r>
              <a:rPr lang="es-ES" sz="2000">
                <a:solidFill>
                  <a:schemeClr val="bg1"/>
                </a:solidFill>
              </a:rPr>
              <a:t>de la Virgen santa y pura,</a:t>
            </a:r>
          </a:p>
          <a:p>
            <a:r>
              <a:rPr lang="es-ES" sz="2000">
                <a:solidFill>
                  <a:schemeClr val="bg1"/>
                </a:solidFill>
              </a:rPr>
              <a:t>hoy serás tú sepultado</a:t>
            </a:r>
          </a:p>
          <a:p>
            <a:r>
              <a:rPr lang="es-ES" sz="2000">
                <a:solidFill>
                  <a:schemeClr val="bg1"/>
                </a:solidFill>
              </a:rPr>
              <a:t>y reinarás en la altura”.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14313" y="5857875"/>
            <a:ext cx="5429250" cy="646113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0070C0"/>
                </a:solidFill>
              </a:rPr>
              <a:t>El cuerpo de María, muerto, descansa en su lecho junto a la palma dorada que le entregó el Angel…</a:t>
            </a:r>
            <a:r>
              <a:rPr lang="es-ES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857250" y="428625"/>
            <a:ext cx="7429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Reunidos junto a María muerta, los Apóstoles, entre armoniosos cánticos, se disponen al entierro del cuerpo de la Virgen…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14313" y="285750"/>
            <a:ext cx="8501062" cy="64611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00B050"/>
                </a:solidFill>
              </a:rPr>
              <a:t>El sonido de los cánticos alerta a un numeroso grupo de judíos, con el Gran Rabino al frente, que deciden acercarse para conocer el origen de los mismos..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357188" y="214313"/>
            <a:ext cx="2071687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 Descubiertos los Apóstoles, alrededor del cuerpo muerto de María, los judíos deciden asaltar a los Apóstoles y robar el cuerpo de María para destruirlo…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CuadroTexto"/>
          <p:cNvSpPr txBox="1">
            <a:spLocks noChangeArrowheads="1"/>
          </p:cNvSpPr>
          <p:nvPr/>
        </p:nvSpPr>
        <p:spPr bwMode="auto">
          <a:xfrm>
            <a:off x="571500" y="285750"/>
            <a:ext cx="8286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Se produce un forcejeo entre unos y otros pero, al ser mas en número, los judíos se acercan al cuerpo de María para tomarlo…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572250" y="4572000"/>
            <a:ext cx="2357438" cy="210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El primero de ellos que intenta tocar el cuerpo muerto queda, milagrosamente, completamente paralizado…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28625" y="214313"/>
            <a:ext cx="8358188" cy="923925"/>
          </a:xfrm>
          <a:prstGeom prst="rect">
            <a:avLst/>
          </a:prstGeom>
          <a:solidFill>
            <a:srgbClr val="FF99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Ante este milagro, los judíos, que han quedado inmovilizados, reconociendo a María como Madre de Dios y confesando su fé en su Virginidad, solicitan de Pedro el Bautismo en la fé cristiana… 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14313" y="142875"/>
            <a:ext cx="86439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Curados y bautizados, reconocen a María como Madre del Hijo de Dios, y se disponen a dar sepultura a su cuerpo junto a los Apóstoles…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500563" y="428625"/>
            <a:ext cx="3714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Y, todos juntos, cantan…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142844" y="5286388"/>
            <a:ext cx="4929222" cy="1323439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“¡Cantemos , señores!</a:t>
            </a:r>
          </a:p>
          <a:p>
            <a:pPr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¿Qué cantaremos?</a:t>
            </a:r>
          </a:p>
          <a:p>
            <a:pPr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Con clamores, demos gracias y loores</a:t>
            </a:r>
          </a:p>
          <a:p>
            <a:pPr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 la humilde Madre de Dios.”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857250" y="642938"/>
            <a:ext cx="4214813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“A ella debemos servir</a:t>
            </a:r>
          </a:p>
          <a:p>
            <a:r>
              <a:rPr lang="es-ES">
                <a:solidFill>
                  <a:schemeClr val="bg1"/>
                </a:solidFill>
              </a:rPr>
              <a:t>todo el tiempo de nuestra vida,</a:t>
            </a:r>
          </a:p>
          <a:p>
            <a:r>
              <a:rPr lang="es-ES">
                <a:solidFill>
                  <a:schemeClr val="bg1"/>
                </a:solidFill>
              </a:rPr>
              <a:t>pues su bondad infinita</a:t>
            </a:r>
          </a:p>
          <a:p>
            <a:r>
              <a:rPr lang="es-ES">
                <a:solidFill>
                  <a:schemeClr val="bg1"/>
                </a:solidFill>
              </a:rPr>
              <a:t>nos quiso curar así.”</a:t>
            </a:r>
          </a:p>
          <a:p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3143250" y="428625"/>
            <a:ext cx="5286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“In exitu Israel de Egipto…”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714875" y="357188"/>
            <a:ext cx="392906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“Antes que entre en sepultura</a:t>
            </a:r>
          </a:p>
          <a:p>
            <a:r>
              <a:rPr lang="es-ES">
                <a:solidFill>
                  <a:schemeClr val="bg1"/>
                </a:solidFill>
              </a:rPr>
              <a:t>Este cuerpo glorificado…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85750" y="428625"/>
            <a:ext cx="36433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“de la Virgen santa y pura,</a:t>
            </a:r>
          </a:p>
          <a:p>
            <a:r>
              <a:rPr lang="es-ES">
                <a:solidFill>
                  <a:schemeClr val="bg1"/>
                </a:solidFill>
              </a:rPr>
              <a:t>adorémosla de buen grado.”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85750" y="357188"/>
            <a:ext cx="2714625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002060"/>
                </a:solidFill>
              </a:rPr>
              <a:t>Cuando se disponen, Apóstoles y judíos, a enterrar el cuerpo de María, se abre el cielo y bajan cinco Angeles, uno de ellos portando el Alma de María y en hermosos compases de guitarra, arpa y cuatro voces, cantan…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572125" y="357188"/>
            <a:ext cx="31432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“Levantaos, Reina excelente,</a:t>
            </a:r>
          </a:p>
          <a:p>
            <a:r>
              <a:rPr lang="es-ES">
                <a:solidFill>
                  <a:schemeClr val="bg1"/>
                </a:solidFill>
              </a:rPr>
              <a:t>Madre de Dios omnipotente.</a:t>
            </a:r>
          </a:p>
          <a:p>
            <a:r>
              <a:rPr lang="es-ES">
                <a:solidFill>
                  <a:schemeClr val="bg1"/>
                </a:solidFill>
              </a:rPr>
              <a:t>Venid, sereis coronada</a:t>
            </a:r>
          </a:p>
          <a:p>
            <a:r>
              <a:rPr lang="es-ES">
                <a:solidFill>
                  <a:schemeClr val="bg1"/>
                </a:solidFill>
              </a:rPr>
              <a:t>en la celestial morada.”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85750" y="285750"/>
            <a:ext cx="3286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“Alegraos, que hoy vereis</a:t>
            </a:r>
          </a:p>
          <a:p>
            <a:r>
              <a:rPr lang="es-ES">
                <a:solidFill>
                  <a:schemeClr val="bg1"/>
                </a:solidFill>
              </a:rPr>
              <a:t>de quién sois Esposa y Madre</a:t>
            </a:r>
          </a:p>
          <a:p>
            <a:r>
              <a:rPr lang="es-ES">
                <a:solidFill>
                  <a:schemeClr val="bg1"/>
                </a:solidFill>
              </a:rPr>
              <a:t>y también vereis al Padre</a:t>
            </a:r>
          </a:p>
          <a:p>
            <a:r>
              <a:rPr lang="es-ES">
                <a:solidFill>
                  <a:schemeClr val="bg1"/>
                </a:solidFill>
              </a:rPr>
              <a:t>del caro Hijo y eterno Dios.”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214938" y="428625"/>
            <a:ext cx="3643312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Sustituído el Angel Mayor, portador del Alma de la Virgen, por la Imagen de María, la Virgen resucitada es ascendida al cielo por los otros cuatro Angeles…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357188" y="500063"/>
            <a:ext cx="257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Cantan los Angeles….</a:t>
            </a:r>
          </a:p>
        </p:txBody>
      </p:sp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072063" y="357188"/>
            <a:ext cx="38576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“Allí estaréis sin tristeza</a:t>
            </a:r>
          </a:p>
          <a:p>
            <a:r>
              <a:rPr lang="es-ES">
                <a:solidFill>
                  <a:schemeClr val="bg1"/>
                </a:solidFill>
              </a:rPr>
              <a:t>donde rogareis por el pecador</a:t>
            </a:r>
          </a:p>
          <a:p>
            <a:r>
              <a:rPr lang="es-ES">
                <a:solidFill>
                  <a:schemeClr val="bg1"/>
                </a:solidFill>
              </a:rPr>
              <a:t>y reinaréis eternamente</a:t>
            </a:r>
          </a:p>
          <a:p>
            <a:r>
              <a:rPr lang="es-ES">
                <a:solidFill>
                  <a:schemeClr val="bg1"/>
                </a:solidFill>
              </a:rPr>
              <a:t>contemplando a Dios omnipotente.”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857750" y="214313"/>
            <a:ext cx="37861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solidFill>
                <a:schemeClr val="bg1"/>
              </a:solidFill>
            </a:endParaRPr>
          </a:p>
          <a:p>
            <a:r>
              <a:rPr lang="es-ES">
                <a:solidFill>
                  <a:schemeClr val="bg1"/>
                </a:solidFill>
              </a:rPr>
              <a:t>En mitad de su vuelo hacia el cielo,</a:t>
            </a:r>
          </a:p>
          <a:p>
            <a:r>
              <a:rPr lang="es-ES">
                <a:solidFill>
                  <a:schemeClr val="bg1"/>
                </a:solidFill>
              </a:rPr>
              <a:t>rodeada de Angeles…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1 CuadroTexto"/>
          <p:cNvSpPr txBox="1">
            <a:spLocks noChangeArrowheads="1"/>
          </p:cNvSpPr>
          <p:nvPr/>
        </p:nvSpPr>
        <p:spPr bwMode="auto">
          <a:xfrm>
            <a:off x="4572000" y="428625"/>
            <a:ext cx="4429125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La Virgen contempla que Tomás, el último de los Apóstoles en venir, y que no asistió al entierro, junto a los demás Apóstoles y judíos, acaba de llegar y escucha su canto lleno de dolor por su involuntaria tardanza…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3214688" y="0"/>
            <a:ext cx="55721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“¡Oh, qué fuerte desventura</a:t>
            </a:r>
          </a:p>
          <a:p>
            <a:r>
              <a:rPr lang="es-ES" sz="2000">
                <a:solidFill>
                  <a:schemeClr val="bg1"/>
                </a:solidFill>
              </a:rPr>
              <a:t>de mí triste, desconsolado, </a:t>
            </a:r>
          </a:p>
          <a:p>
            <a:r>
              <a:rPr lang="es-ES" sz="2000">
                <a:solidFill>
                  <a:schemeClr val="bg1"/>
                </a:solidFill>
              </a:rPr>
              <a:t>que no me haya aquí encontrado</a:t>
            </a:r>
          </a:p>
          <a:p>
            <a:r>
              <a:rPr lang="es-ES" sz="2000">
                <a:solidFill>
                  <a:schemeClr val="bg1"/>
                </a:solidFill>
              </a:rPr>
              <a:t>en esta santa sepultura!”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CuadroTexto"/>
          <p:cNvSpPr txBox="1">
            <a:spLocks noChangeArrowheads="1"/>
          </p:cNvSpPr>
          <p:nvPr/>
        </p:nvSpPr>
        <p:spPr bwMode="auto">
          <a:xfrm>
            <a:off x="5143500" y="214313"/>
            <a:ext cx="38576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“Ruegoos, Virgen excelente,</a:t>
            </a:r>
          </a:p>
          <a:p>
            <a:r>
              <a:rPr lang="es-ES" sz="2000">
                <a:solidFill>
                  <a:schemeClr val="bg1"/>
                </a:solidFill>
              </a:rPr>
              <a:t>Madre de Dios omnipotente,</a:t>
            </a:r>
          </a:p>
          <a:p>
            <a:r>
              <a:rPr lang="es-ES" sz="2000">
                <a:solidFill>
                  <a:schemeClr val="bg1"/>
                </a:solidFill>
              </a:rPr>
              <a:t>Vos me deis por excusado</a:t>
            </a:r>
          </a:p>
          <a:p>
            <a:r>
              <a:rPr lang="es-ES" sz="2000">
                <a:solidFill>
                  <a:schemeClr val="bg1"/>
                </a:solidFill>
              </a:rPr>
              <a:t>que las Indias me han ocupado”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786313" y="714375"/>
            <a:ext cx="3786187" cy="92392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Mientras la Virgen y los Angeles escuchan las excusas de Tomás por su tardanza…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85750" y="500063"/>
            <a:ext cx="4429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Y los Apóstoles y judíos contemplan atónitos el vuelo hacia el cielo de María la Virgen Madre de Dios y los Angeles que le acompañan…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4929188" y="5715000"/>
            <a:ext cx="40005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/>
              <a:t>El cielo se abre de nuevo y aparecen tres figuras, flotando entre las nubes…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643063" y="5572125"/>
            <a:ext cx="73580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rgbClr val="3333CC"/>
                </a:solidFill>
              </a:rPr>
              <a:t>Representan a la Santísima Trinidad, Dios Padre, Dios Hijo y Dios Espíritu Santo, y son portadores de una corona imperial…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285750" y="928688"/>
            <a:ext cx="3357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Canta la Santísima Trinidad…</a:t>
            </a:r>
          </a:p>
        </p:txBody>
      </p:sp>
      <p:sp>
        <p:nvSpPr>
          <p:cNvPr id="52227" name="2 CuadroTexto"/>
          <p:cNvSpPr txBox="1">
            <a:spLocks noChangeArrowheads="1"/>
          </p:cNvSpPr>
          <p:nvPr/>
        </p:nvSpPr>
        <p:spPr bwMode="auto">
          <a:xfrm>
            <a:off x="5072063" y="2000250"/>
            <a:ext cx="37147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>
                <a:solidFill>
                  <a:srgbClr val="3333CC"/>
                </a:solidFill>
              </a:rPr>
              <a:t>“Vos seais bien arribada</a:t>
            </a:r>
          </a:p>
          <a:p>
            <a:r>
              <a:rPr lang="es-ES" sz="2400">
                <a:solidFill>
                  <a:srgbClr val="3333CC"/>
                </a:solidFill>
              </a:rPr>
              <a:t>a reinar eternamente…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42875" y="2428875"/>
            <a:ext cx="45005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>
                <a:solidFill>
                  <a:schemeClr val="bg1"/>
                </a:solidFill>
              </a:rPr>
              <a:t>“donde enseguida, inmediatamente,</a:t>
            </a:r>
          </a:p>
          <a:p>
            <a:r>
              <a:rPr lang="es-ES" sz="2000">
                <a:solidFill>
                  <a:schemeClr val="bg1"/>
                </a:solidFill>
              </a:rPr>
              <a:t>por Nos seréis coronada”.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6357938" y="2571750"/>
            <a:ext cx="24288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María, la Virgen, subida al cielo en cuerpo y alma, ha sido ya coronada…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142875" y="4714875"/>
            <a:ext cx="235743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Los Apóstoles, los judíos, las Santas mujeres, y el pueblo…, asisten y presencian gozosos tan extraordinario suceso…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CuadroTexto"/>
          <p:cNvSpPr txBox="1">
            <a:spLocks noChangeArrowheads="1"/>
          </p:cNvSpPr>
          <p:nvPr/>
        </p:nvSpPr>
        <p:spPr bwMode="auto">
          <a:xfrm>
            <a:off x="1000125" y="214313"/>
            <a:ext cx="76438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Una lluvia de oropel, caída del cielo, invade a judíos y Apóstoles que, brazos en alto, contemplan la escena de la Coronación de María, la Virgen, como Reina de toda la creación.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357188" y="6215063"/>
            <a:ext cx="75723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Al son de armoniosos acordes del órgano, la Trinidad, los Angeles y María, la Virgen, ascienden lentamente al cielo…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928688" y="5500688"/>
            <a:ext cx="71437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Y así, en el cielo, ocultos entre nubes, la Santíma Trinidad, La Virgen y los Angeles, desaparecen lentamente, y, con esta escena finaliza la representación del Misterio de Elche. </a:t>
            </a:r>
            <a:r>
              <a:rPr lang="es-ES">
                <a:solidFill>
                  <a:srgbClr val="FF0000"/>
                </a:solidFill>
              </a:rPr>
              <a:t>Un abrazo. Vicente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alordelapersona">
  <a:themeElements>
    <a:clrScheme name="Valordelaperson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alordelaperson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alordelaperso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lordelaperso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lordelaperso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lordelaperso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lordelaperso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alordelaperso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lordelaperso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lordelaperso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lordelaperso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lordelaperso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lordelaperso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alordelaperso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Valordelapersona</Template>
  <TotalTime>471</TotalTime>
  <Words>1617</Words>
  <PresentationFormat>Presentación en pantalla (4:3)</PresentationFormat>
  <Paragraphs>218</Paragraphs>
  <Slides>63</Slides>
  <Notes>62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8" baseType="lpstr">
      <vt:lpstr>Arial</vt:lpstr>
      <vt:lpstr>Times New Roman</vt:lpstr>
      <vt:lpstr>Algerian</vt:lpstr>
      <vt:lpstr>Valordelapersona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Company>HI ESTELI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inserlab</dc:creator>
  <cp:lastModifiedBy>JOSE LUIS</cp:lastModifiedBy>
  <cp:revision>57</cp:revision>
  <dcterms:created xsi:type="dcterms:W3CDTF">2007-07-04T00:24:17Z</dcterms:created>
  <dcterms:modified xsi:type="dcterms:W3CDTF">2013-11-05T14:52:17Z</dcterms:modified>
</cp:coreProperties>
</file>