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320" r:id="rId3"/>
    <p:sldId id="300" r:id="rId4"/>
    <p:sldId id="256" r:id="rId5"/>
    <p:sldId id="301" r:id="rId6"/>
    <p:sldId id="321" r:id="rId7"/>
    <p:sldId id="311" r:id="rId8"/>
    <p:sldId id="313" r:id="rId9"/>
    <p:sldId id="312" r:id="rId10"/>
    <p:sldId id="314" r:id="rId11"/>
    <p:sldId id="309" r:id="rId12"/>
    <p:sldId id="302" r:id="rId13"/>
    <p:sldId id="258" r:id="rId14"/>
    <p:sldId id="303" r:id="rId15"/>
    <p:sldId id="260" r:id="rId16"/>
    <p:sldId id="310" r:id="rId17"/>
    <p:sldId id="318" r:id="rId18"/>
    <p:sldId id="261" r:id="rId19"/>
    <p:sldId id="262" r:id="rId20"/>
    <p:sldId id="263" r:id="rId21"/>
    <p:sldId id="267" r:id="rId22"/>
    <p:sldId id="319" r:id="rId23"/>
    <p:sldId id="273" r:id="rId24"/>
    <p:sldId id="268" r:id="rId25"/>
    <p:sldId id="266" r:id="rId26"/>
    <p:sldId id="271" r:id="rId27"/>
    <p:sldId id="272" r:id="rId28"/>
    <p:sldId id="274" r:id="rId29"/>
    <p:sldId id="269" r:id="rId30"/>
    <p:sldId id="304" r:id="rId31"/>
    <p:sldId id="276" r:id="rId32"/>
    <p:sldId id="280" r:id="rId33"/>
    <p:sldId id="278" r:id="rId34"/>
    <p:sldId id="305" r:id="rId35"/>
    <p:sldId id="283" r:id="rId36"/>
    <p:sldId id="277" r:id="rId37"/>
    <p:sldId id="306" r:id="rId38"/>
    <p:sldId id="308" r:id="rId39"/>
    <p:sldId id="281" r:id="rId40"/>
    <p:sldId id="279" r:id="rId41"/>
    <p:sldId id="284" r:id="rId42"/>
    <p:sldId id="285" r:id="rId43"/>
    <p:sldId id="286" r:id="rId44"/>
    <p:sldId id="287" r:id="rId45"/>
    <p:sldId id="288" r:id="rId46"/>
    <p:sldId id="315" r:id="rId47"/>
    <p:sldId id="290" r:id="rId48"/>
    <p:sldId id="291" r:id="rId49"/>
    <p:sldId id="292" r:id="rId50"/>
    <p:sldId id="293" r:id="rId51"/>
    <p:sldId id="295" r:id="rId52"/>
    <p:sldId id="296" r:id="rId53"/>
    <p:sldId id="297" r:id="rId54"/>
    <p:sldId id="316" r:id="rId55"/>
    <p:sldId id="317" r:id="rId56"/>
    <p:sldId id="298" r:id="rId57"/>
    <p:sldId id="322" r:id="rId5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r5CBIfqCvrxC4uNscLzsKw==" hashData="gjSkQsevOU33XNtH+MTtLs3htV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3300"/>
    <a:srgbClr val="006600"/>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2844" autoAdjust="0"/>
  </p:normalViewPr>
  <p:slideViewPr>
    <p:cSldViewPr>
      <p:cViewPr>
        <p:scale>
          <a:sx n="73" d="100"/>
          <a:sy n="73" d="100"/>
        </p:scale>
        <p:origin x="-90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atin typeface="Arial" charset="0"/>
                <a:cs typeface="Arial" charset="0"/>
              </a:defRPr>
            </a:lvl1pPr>
          </a:lstStyle>
          <a:p>
            <a:pPr>
              <a:defRPr/>
            </a:pPr>
            <a:fld id="{26EED859-1588-44E9-89A6-70A436EF56F5}" type="datetimeFigureOut">
              <a:rPr lang="es-ES"/>
              <a:pPr>
                <a:defRPr/>
              </a:pPr>
              <a:t>17/02/2021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atin typeface="Arial" charset="0"/>
                <a:cs typeface="Arial" charset="0"/>
              </a:defRPr>
            </a:lvl1pPr>
          </a:lstStyle>
          <a:p>
            <a:pPr>
              <a:defRPr/>
            </a:pPr>
            <a:fld id="{CA429581-AB5F-4B36-989D-82DA1FA10A0F}" type="slidenum">
              <a:rPr lang="es-ES"/>
              <a:pPr>
                <a:defRPr/>
              </a:pPr>
              <a:t>‹Nº›</a:t>
            </a:fld>
            <a:endParaRPr lang="es-ES"/>
          </a:p>
        </p:txBody>
      </p:sp>
    </p:spTree>
    <p:extLst>
      <p:ext uri="{BB962C8B-B14F-4D97-AF65-F5344CB8AC3E}">
        <p14:creationId xmlns:p14="http://schemas.microsoft.com/office/powerpoint/2010/main" val="190272733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460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ECE2FE05-0335-4D01-9F05-FCBFCA55332E}" type="slidenum">
              <a:rPr lang="es-ES"/>
              <a:pPr eaLnBrk="1" hangingPunct="1"/>
              <a:t>52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smtClean="0"/>
          </a:p>
        </p:txBody>
      </p:sp>
      <p:sp>
        <p:nvSpPr>
          <p:cNvPr id="80900" name="3 Marcador de número de diapositiva"/>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BBBED874-7EE3-4D8C-9DC1-BCDB23303E27}" type="slidenum">
              <a:rPr lang="es-ES" sz="1200"/>
              <a:pPr algn="r" eaLnBrk="1" hangingPunct="1"/>
              <a:t>53</a:t>
            </a:fld>
            <a:endParaRPr lang="es-E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A8DC0D2-6702-4796-ABAC-9C33D8AD7DC6}"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80D5155-20A2-4E3B-9B2B-895955F6E599}" type="slidenum">
              <a:rPr lang="es-ES"/>
              <a:pPr>
                <a:defRPr/>
              </a:pPr>
              <a:t>‹Nº›</a:t>
            </a:fld>
            <a:endParaRPr lang="es-ES"/>
          </a:p>
        </p:txBody>
      </p:sp>
    </p:spTree>
    <p:extLst>
      <p:ext uri="{BB962C8B-B14F-4D97-AF65-F5344CB8AC3E}">
        <p14:creationId xmlns:p14="http://schemas.microsoft.com/office/powerpoint/2010/main" val="2778148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AB4464E-5E70-4951-B49A-D3E32ABFE3B9}"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4844D79-BF58-47E3-8FCD-4D414DAF7191}" type="slidenum">
              <a:rPr lang="es-ES"/>
              <a:pPr>
                <a:defRPr/>
              </a:pPr>
              <a:t>‹Nº›</a:t>
            </a:fld>
            <a:endParaRPr lang="es-ES"/>
          </a:p>
        </p:txBody>
      </p:sp>
    </p:spTree>
    <p:extLst>
      <p:ext uri="{BB962C8B-B14F-4D97-AF65-F5344CB8AC3E}">
        <p14:creationId xmlns:p14="http://schemas.microsoft.com/office/powerpoint/2010/main" val="3860593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B21FD0B-6383-4D20-880D-D763E2B47F26}"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373C7E1-16CE-4D23-B162-3B83FB45CBD3}" type="slidenum">
              <a:rPr lang="es-ES"/>
              <a:pPr>
                <a:defRPr/>
              </a:pPr>
              <a:t>‹Nº›</a:t>
            </a:fld>
            <a:endParaRPr lang="es-ES"/>
          </a:p>
        </p:txBody>
      </p:sp>
    </p:spTree>
    <p:extLst>
      <p:ext uri="{BB962C8B-B14F-4D97-AF65-F5344CB8AC3E}">
        <p14:creationId xmlns:p14="http://schemas.microsoft.com/office/powerpoint/2010/main" val="3179784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018ACDF-38A1-41D2-8D36-B40178FCA6E3}" type="datetimeFigureOut">
              <a:rPr lang="es-ES"/>
              <a:pPr>
                <a:defRPr/>
              </a:pPr>
              <a:t>17/02/2021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D8E4F23-FBA1-489A-9E48-C3024EA84C48}" type="slidenum">
              <a:rPr lang="es-ES"/>
              <a:pPr>
                <a:defRPr/>
              </a:pPr>
              <a:t>‹Nº›</a:t>
            </a:fld>
            <a:endParaRPr lang="es-ES"/>
          </a:p>
        </p:txBody>
      </p:sp>
    </p:spTree>
    <p:extLst>
      <p:ext uri="{BB962C8B-B14F-4D97-AF65-F5344CB8AC3E}">
        <p14:creationId xmlns:p14="http://schemas.microsoft.com/office/powerpoint/2010/main" val="2527082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984FC79-90B7-464B-953E-BF7BC9217AE5}" type="datetimeFigureOut">
              <a:rPr lang="es-ES"/>
              <a:pPr>
                <a:defRPr/>
              </a:pPr>
              <a:t>17/02/2021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2BBF46F-1672-445E-934E-5891F835C9FC}" type="slidenum">
              <a:rPr lang="es-ES"/>
              <a:pPr>
                <a:defRPr/>
              </a:pPr>
              <a:t>‹Nº›</a:t>
            </a:fld>
            <a:endParaRPr lang="es-ES"/>
          </a:p>
        </p:txBody>
      </p:sp>
    </p:spTree>
    <p:extLst>
      <p:ext uri="{BB962C8B-B14F-4D97-AF65-F5344CB8AC3E}">
        <p14:creationId xmlns:p14="http://schemas.microsoft.com/office/powerpoint/2010/main" val="1456793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7E7F25B5-9A8C-4388-A628-11186EAEA3EF}" type="datetimeFigureOut">
              <a:rPr lang="es-ES"/>
              <a:pPr>
                <a:defRPr/>
              </a:pPr>
              <a:t>17/02/2021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6232EE2-3C07-4783-A3A4-018AE9F30E4D}" type="slidenum">
              <a:rPr lang="es-ES"/>
              <a:pPr>
                <a:defRPr/>
              </a:pPr>
              <a:t>‹Nº›</a:t>
            </a:fld>
            <a:endParaRPr lang="es-ES"/>
          </a:p>
        </p:txBody>
      </p:sp>
    </p:spTree>
    <p:extLst>
      <p:ext uri="{BB962C8B-B14F-4D97-AF65-F5344CB8AC3E}">
        <p14:creationId xmlns:p14="http://schemas.microsoft.com/office/powerpoint/2010/main" val="2336922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B5A82ED-03FF-4D9F-AA4C-C6E6706CCA6A}" type="datetimeFigureOut">
              <a:rPr lang="es-ES"/>
              <a:pPr>
                <a:defRPr/>
              </a:pPr>
              <a:t>17/02/2021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212AF00-A3DE-4972-BB44-2820F2F5AC1A}" type="slidenum">
              <a:rPr lang="es-ES"/>
              <a:pPr>
                <a:defRPr/>
              </a:pPr>
              <a:t>‹Nº›</a:t>
            </a:fld>
            <a:endParaRPr lang="es-ES"/>
          </a:p>
        </p:txBody>
      </p:sp>
    </p:spTree>
    <p:extLst>
      <p:ext uri="{BB962C8B-B14F-4D97-AF65-F5344CB8AC3E}">
        <p14:creationId xmlns:p14="http://schemas.microsoft.com/office/powerpoint/2010/main" val="2565350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507965C-0C5C-4483-8AA6-45536C5FEB53}" type="datetimeFigureOut">
              <a:rPr lang="es-ES"/>
              <a:pPr>
                <a:defRPr/>
              </a:pPr>
              <a:t>17/02/2021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6EF32C4-D8A9-4F47-AEA0-F33BB1BA284C}" type="slidenum">
              <a:rPr lang="es-ES"/>
              <a:pPr>
                <a:defRPr/>
              </a:pPr>
              <a:t>‹Nº›</a:t>
            </a:fld>
            <a:endParaRPr lang="es-ES"/>
          </a:p>
        </p:txBody>
      </p:sp>
    </p:spTree>
    <p:extLst>
      <p:ext uri="{BB962C8B-B14F-4D97-AF65-F5344CB8AC3E}">
        <p14:creationId xmlns:p14="http://schemas.microsoft.com/office/powerpoint/2010/main" val="3907840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D11EBD1-C61A-43F3-9DA2-12A349774F40}" type="datetimeFigureOut">
              <a:rPr lang="es-ES"/>
              <a:pPr>
                <a:defRPr/>
              </a:pPr>
              <a:t>17/02/2021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FDEB914-1214-4134-A60E-8583EC062327}" type="slidenum">
              <a:rPr lang="es-ES"/>
              <a:pPr>
                <a:defRPr/>
              </a:pPr>
              <a:t>‹Nº›</a:t>
            </a:fld>
            <a:endParaRPr lang="es-ES"/>
          </a:p>
        </p:txBody>
      </p:sp>
    </p:spTree>
    <p:extLst>
      <p:ext uri="{BB962C8B-B14F-4D97-AF65-F5344CB8AC3E}">
        <p14:creationId xmlns:p14="http://schemas.microsoft.com/office/powerpoint/2010/main" val="1107364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9902BE6-678D-4940-8DAC-F52427A9480F}"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B64BDCF-5595-4929-8914-79B9B583F21C}" type="slidenum">
              <a:rPr lang="es-ES"/>
              <a:pPr>
                <a:defRPr/>
              </a:pPr>
              <a:t>‹Nº›</a:t>
            </a:fld>
            <a:endParaRPr lang="es-ES"/>
          </a:p>
        </p:txBody>
      </p:sp>
    </p:spTree>
    <p:extLst>
      <p:ext uri="{BB962C8B-B14F-4D97-AF65-F5344CB8AC3E}">
        <p14:creationId xmlns:p14="http://schemas.microsoft.com/office/powerpoint/2010/main" val="2274799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548E407-E6CB-40F5-AC6A-454FBD6543DA}" type="datetimeFigureOut">
              <a:rPr lang="es-ES"/>
              <a:pPr>
                <a:defRPr/>
              </a:pPr>
              <a:t>17/02/2021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822DF9-4587-4544-9B78-C69E14C8E324}" type="slidenum">
              <a:rPr lang="es-ES"/>
              <a:pPr>
                <a:defRPr/>
              </a:pPr>
              <a:t>‹Nº›</a:t>
            </a:fld>
            <a:endParaRPr lang="es-ES"/>
          </a:p>
        </p:txBody>
      </p:sp>
    </p:spTree>
    <p:extLst>
      <p:ext uri="{BB962C8B-B14F-4D97-AF65-F5344CB8AC3E}">
        <p14:creationId xmlns:p14="http://schemas.microsoft.com/office/powerpoint/2010/main" val="2804567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334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D8CFCE5-798C-4BF7-9D5B-F0201D68D6BB}" type="datetimeFigureOut">
              <a:rPr lang="es-ES"/>
              <a:pPr>
                <a:defRPr/>
              </a:pPr>
              <a:t>17/02/2021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52B31B6-D9EB-4C22-A8BF-533DC6F11DA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cerroangeles1to9"/>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11113" y="-15875"/>
            <a:ext cx="9255126" cy="6938963"/>
          </a:xfrm>
          <a:prstGeom prst="rect">
            <a:avLst/>
          </a:prstGeom>
          <a:noFill/>
          <a:extLst>
            <a:ext uri="{909E8E84-426E-40DD-AFC4-6F175D3DCCD1}">
              <a14:hiddenFill xmlns:a14="http://schemas.microsoft.com/office/drawing/2010/main">
                <a:solidFill>
                  <a:srgbClr val="FFFFFF"/>
                </a:solidFill>
              </a14:hiddenFill>
            </a:ext>
          </a:extLst>
        </p:spPr>
      </p:pic>
      <p:sp>
        <p:nvSpPr>
          <p:cNvPr id="84995" name="Text Box 3"/>
          <p:cNvSpPr txBox="1">
            <a:spLocks noChangeArrowheads="1"/>
          </p:cNvSpPr>
          <p:nvPr/>
        </p:nvSpPr>
        <p:spPr bwMode="auto">
          <a:xfrm>
            <a:off x="704850" y="5824538"/>
            <a:ext cx="80645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 sz="4000" b="1" dirty="0">
                <a:solidFill>
                  <a:schemeClr val="bg1"/>
                </a:solidFill>
                <a:latin typeface="Bookman Old Style" pitchFamily="18" charset="0"/>
              </a:rPr>
              <a:t>EL CERRO DE LOS ÁNGELES</a:t>
            </a:r>
          </a:p>
        </p:txBody>
      </p:sp>
    </p:spTree>
  </p:cSld>
  <p:clrMapOvr>
    <a:masterClrMapping/>
  </p:clrMapOvr>
  <p:transition spd="slow" advTm="8000">
    <p:fade/>
    <p:sndAc>
      <p:stSnd loop="1">
        <p:snd r:embed="rId2" name="Himno eucarístico.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84995"/>
                                        </p:tgtEl>
                                        <p:attrNameLst>
                                          <p:attrName>style.visibility</p:attrName>
                                        </p:attrNameLst>
                                      </p:cBhvr>
                                      <p:to>
                                        <p:strVal val="visible"/>
                                      </p:to>
                                    </p:set>
                                    <p:anim calcmode="lin" valueType="num">
                                      <p:cBhvr>
                                        <p:cTn id="7" dur="3000" fill="hold"/>
                                        <p:tgtEl>
                                          <p:spTgt spid="84995"/>
                                        </p:tgtEl>
                                        <p:attrNameLst>
                                          <p:attrName>ppt_w</p:attrName>
                                        </p:attrNameLst>
                                      </p:cBhvr>
                                      <p:tavLst>
                                        <p:tav tm="0">
                                          <p:val>
                                            <p:fltVal val="0"/>
                                          </p:val>
                                        </p:tav>
                                        <p:tav tm="100000">
                                          <p:val>
                                            <p:strVal val="#ppt_w"/>
                                          </p:val>
                                        </p:tav>
                                      </p:tavLst>
                                    </p:anim>
                                    <p:anim calcmode="lin" valueType="num">
                                      <p:cBhvr>
                                        <p:cTn id="8" dur="3000" fill="hold"/>
                                        <p:tgtEl>
                                          <p:spTgt spid="84995"/>
                                        </p:tgtEl>
                                        <p:attrNameLst>
                                          <p:attrName>ppt_h</p:attrName>
                                        </p:attrNameLst>
                                      </p:cBhvr>
                                      <p:tavLst>
                                        <p:tav tm="0">
                                          <p:val>
                                            <p:fltVal val="0"/>
                                          </p:val>
                                        </p:tav>
                                        <p:tav tm="100000">
                                          <p:val>
                                            <p:strVal val="#ppt_h"/>
                                          </p:val>
                                        </p:tav>
                                      </p:tavLst>
                                    </p:anim>
                                    <p:anim calcmode="lin" valueType="num">
                                      <p:cBhvr>
                                        <p:cTn id="9" dur="3000" fill="hold"/>
                                        <p:tgtEl>
                                          <p:spTgt spid="84995"/>
                                        </p:tgtEl>
                                        <p:attrNameLst>
                                          <p:attrName>ppt_x</p:attrName>
                                        </p:attrNameLst>
                                      </p:cBhvr>
                                      <p:tavLst>
                                        <p:tav tm="0">
                                          <p:val>
                                            <p:fltVal val="0.5"/>
                                          </p:val>
                                        </p:tav>
                                        <p:tav tm="100000">
                                          <p:val>
                                            <p:strVal val="#ppt_x"/>
                                          </p:val>
                                        </p:tav>
                                      </p:tavLst>
                                    </p:anim>
                                    <p:anim calcmode="lin" valueType="num">
                                      <p:cBhvr>
                                        <p:cTn id="10" dur="3000" fill="hold"/>
                                        <p:tgtEl>
                                          <p:spTgt spid="8499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Cerro-angeles"/>
          <p:cNvPicPr>
            <a:picLocks noChangeAspect="1" noChangeArrowheads="1"/>
          </p:cNvPicPr>
          <p:nvPr/>
        </p:nvPicPr>
        <p:blipFill>
          <a:blip r:embed="rId2">
            <a:lum bright="6000" contrast="3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defRPr/>
            </a:pPr>
            <a:endParaRPr lang="es-ES" smtClean="0"/>
          </a:p>
        </p:txBody>
      </p:sp>
      <p:pic>
        <p:nvPicPr>
          <p:cNvPr id="2052" name="3 Imagen" descr="04.jpg"/>
          <p:cNvPicPr>
            <a:picLocks noChangeAspect="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74613" y="-90488"/>
            <a:ext cx="9323388" cy="699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ChangeArrowheads="1"/>
          </p:cNvSpPr>
          <p:nvPr/>
        </p:nvSpPr>
        <p:spPr bwMode="auto">
          <a:xfrm>
            <a:off x="14288" y="808038"/>
            <a:ext cx="9144000" cy="5526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1700" b="1">
                <a:solidFill>
                  <a:schemeClr val="bg1"/>
                </a:solidFill>
              </a:rPr>
              <a:t>El Cerro de los Ángeles es un cerro testigo situado en el término municipal de Getafe, a unos 10 km al sur de Madrid (España). Su fama reside en que ha sido tradicionalmente considerado como el centro geográfico de la Península Ibérica, aunque no existe consenso científico sobre el lugar exacto y el método de cálculo a considerar para determinar dónde está dicho centro. Sobre la explanada situada en la cima del cerro se encuentran la Ermita de Nuestra Señora de los Ángeles, del siglo XIV, y el Monumento al Sagrado Corazón, construido en 1919 e inaugurado por el rey Alfonso XIII. También se halla el Seminario Diocesano Nuestra Señora de los Apóstoles, lugar de formación para los sacerdotes en la Diócesis de Getafe.</a:t>
            </a:r>
          </a:p>
          <a:p>
            <a:pPr algn="ctr"/>
            <a:r>
              <a:rPr lang="es-ES" sz="1700" b="1">
                <a:solidFill>
                  <a:schemeClr val="bg1"/>
                </a:solidFill>
              </a:rPr>
              <a:t>En la ermita del cerro está la Virgen patrona de Getafe, Nuestra Señora de los Ángeles. Este lugar fue escenario de algunas batallas de la Guerra Civil Española. Las laderas del cerro están repobladas con pinos carrascos y aparte de este pinar cuenta con merenderos, fuentes, parques infantiles, caminos, un bar y un campo de fútbol. Por esto, además de ser un centro religioso, es un lugar muy concurrido para pasar una jornada festiva rodeado de naturaleza. Como curiosidad, en la parte izquierda del pie que sostiene la imagen del Sagrado Corazón, está el escudo de armas del Papa Benedicto XV (Giacomo della Chiesa), cuyo papado duró desde 1914 hasta 1922.</a:t>
            </a:r>
          </a:p>
          <a:p>
            <a:pPr algn="ctr"/>
            <a:r>
              <a:rPr lang="es-ES" sz="1700" b="1">
                <a:solidFill>
                  <a:schemeClr val="bg1"/>
                </a:solidFill>
              </a:rPr>
              <a:t>Desde el punto de vista geográfico, el Cerro de los Ángeles se trata de un cerro testigo con una altura máxima de 666,235 metros sobre el nivel del mar y con la base a 610 metros. En el punto más alto hay un vértice geodésico de primer orden. Desde su cima se pueden apreciar unas excelentes vistas de Madrid, Getafe y el campo que lo rodea.</a:t>
            </a:r>
          </a:p>
        </p:txBody>
      </p:sp>
      <p:pic>
        <p:nvPicPr>
          <p:cNvPr id="60421" name="Picture 5" descr="C:\Dokumente und Einstellungen\internet\Eigene Dateien\Eigene Bilder\click\click_0029.gif"/>
          <p:cNvPicPr>
            <a:picLocks noChangeAspect="1" noChangeArrowheads="1" noCrop="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7975600" y="6049963"/>
            <a:ext cx="8302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2" name="Rectangle 6"/>
          <p:cNvSpPr>
            <a:spLocks noChangeArrowheads="1"/>
          </p:cNvSpPr>
          <p:nvPr/>
        </p:nvSpPr>
        <p:spPr bwMode="auto">
          <a:xfrm>
            <a:off x="2509838" y="234950"/>
            <a:ext cx="4533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 sz="2400" b="1">
                <a:solidFill>
                  <a:schemeClr val="bg1"/>
                </a:solidFill>
              </a:rPr>
              <a:t>EL CERRO DE LOS ÁNGELES</a:t>
            </a:r>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CERRO_~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30163" y="2106613"/>
            <a:ext cx="9261476" cy="4826000"/>
          </a:xfrm>
          <a:prstGeom prst="rect">
            <a:avLst/>
          </a:prstGeom>
          <a:noFill/>
          <a:extLst>
            <a:ext uri="{909E8E84-426E-40DD-AFC4-6F175D3DCCD1}">
              <a14:hiddenFill xmlns:a14="http://schemas.microsoft.com/office/drawing/2010/main">
                <a:solidFill>
                  <a:srgbClr val="FFFFFF"/>
                </a:solidFill>
              </a14:hiddenFill>
            </a:ext>
          </a:extLst>
        </p:spPr>
      </p:pic>
      <p:pic>
        <p:nvPicPr>
          <p:cNvPr id="87044" name="Picture 4"/>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30163" y="-14288"/>
            <a:ext cx="9271001" cy="2184401"/>
          </a:xfrm>
          <a:prstGeom prst="rect">
            <a:avLst/>
          </a:prstGeom>
          <a:noFill/>
          <a:extLst>
            <a:ext uri="{909E8E84-426E-40DD-AFC4-6F175D3DCCD1}">
              <a14:hiddenFill xmlns:a14="http://schemas.microsoft.com/office/drawing/2010/main">
                <a:solidFill>
                  <a:srgbClr val="FFFFFF"/>
                </a:solidFill>
              </a14:hiddenFill>
            </a:ext>
          </a:extLst>
        </p:spPr>
      </p:pic>
      <p:sp>
        <p:nvSpPr>
          <p:cNvPr id="87045" name="Rectangle 5"/>
          <p:cNvSpPr>
            <a:spLocks noChangeArrowheads="1"/>
          </p:cNvSpPr>
          <p:nvPr/>
        </p:nvSpPr>
        <p:spPr bwMode="auto">
          <a:xfrm>
            <a:off x="1835150" y="188913"/>
            <a:ext cx="619283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ELCERRO DE LOS ÁNGELES VISTO DESDE GETAFE. ESTA SILUETA ES VISIBLE DESDE TODA LA CIUDAD Y CARACTERÍSTICA DE ELLA </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7045"/>
                                        </p:tgtEl>
                                        <p:attrNameLst>
                                          <p:attrName>style.visibility</p:attrName>
                                        </p:attrNameLst>
                                      </p:cBhvr>
                                      <p:to>
                                        <p:strVal val="visible"/>
                                      </p:to>
                                    </p:set>
                                    <p:animEffect transition="in" filter="fade">
                                      <p:cBhvr>
                                        <p:cTn id="7" dur="2000"/>
                                        <p:tgtEl>
                                          <p:spTgt spid="870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3" name="Picture 5" descr="Campo-getafe"/>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3734" name="Rectangle 6"/>
          <p:cNvSpPr>
            <a:spLocks noChangeArrowheads="1"/>
          </p:cNvSpPr>
          <p:nvPr/>
        </p:nvSpPr>
        <p:spPr bwMode="auto">
          <a:xfrm>
            <a:off x="333375" y="141288"/>
            <a:ext cx="89027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1400" b="1"/>
              <a:t>BOSQUE DE REPOBLACIÓN DE PINO CARRASCO DE LA CARA ESTE DEL CERRO DE LOS ÁNGELES </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734"/>
                                        </p:tgtEl>
                                        <p:attrNameLst>
                                          <p:attrName>style.visibility</p:attrName>
                                        </p:attrNameLst>
                                      </p:cBhvr>
                                      <p:to>
                                        <p:strVal val="visible"/>
                                      </p:to>
                                    </p:set>
                                    <p:animEffect transition="in" filter="fade">
                                      <p:cBhvr>
                                        <p:cTn id="7" dur="2000"/>
                                        <p:tgtEl>
                                          <p:spTgt spid="73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descr="16790119"/>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5781" name="Rectangle 5"/>
          <p:cNvSpPr>
            <a:spLocks noChangeArrowheads="1"/>
          </p:cNvSpPr>
          <p:nvPr/>
        </p:nvSpPr>
        <p:spPr bwMode="auto">
          <a:xfrm>
            <a:off x="1970088" y="238125"/>
            <a:ext cx="5761037"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eaLnBrk="0" hangingPunct="0"/>
            <a:r>
              <a:rPr lang="es-ES" sz="1400" b="1">
                <a:solidFill>
                  <a:schemeClr val="bg1"/>
                </a:solidFill>
              </a:rPr>
              <a:t>CONVENTO DE LAS CARMELITAS DESCALZAS DEL SAGRADO CORAZÓN DE JESÚS Y NUESTRA SEÑORA DE LOS ÁNGELES</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781"/>
                                        </p:tgtEl>
                                        <p:attrNameLst>
                                          <p:attrName>style.visibility</p:attrName>
                                        </p:attrNameLst>
                                      </p:cBhvr>
                                      <p:to>
                                        <p:strVal val="visible"/>
                                      </p:to>
                                    </p:set>
                                    <p:animEffect transition="in" filter="fade">
                                      <p:cBhvr>
                                        <p:cTn id="7" dur="2000"/>
                                        <p:tgtEl>
                                          <p:spTgt spid="757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descr="1zvd85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4757" name="Rectangle 5"/>
          <p:cNvSpPr>
            <a:spLocks noChangeArrowheads="1"/>
          </p:cNvSpPr>
          <p:nvPr/>
        </p:nvSpPr>
        <p:spPr bwMode="auto">
          <a:xfrm>
            <a:off x="285750" y="6450013"/>
            <a:ext cx="87407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1400" b="1">
                <a:solidFill>
                  <a:schemeClr val="bg1"/>
                </a:solidFill>
              </a:rPr>
              <a:t>ERMITA DE NUESTRA SEÑORA DE LOS ÁNGELES, SITUADA EN LA PARTE MÁS ALTA DEL CERRO </a:t>
            </a:r>
          </a:p>
        </p:txBody>
      </p:sp>
      <p:pic>
        <p:nvPicPr>
          <p:cNvPr id="74758" name="Picture 6" descr="ERMITA~1"/>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757"/>
                                        </p:tgtEl>
                                        <p:attrNameLst>
                                          <p:attrName>style.visibility</p:attrName>
                                        </p:attrNameLst>
                                      </p:cBhvr>
                                      <p:to>
                                        <p:strVal val="visible"/>
                                      </p:to>
                                    </p:set>
                                    <p:animEffect transition="in" filter="fade">
                                      <p:cBhvr>
                                        <p:cTn id="7" dur="2000"/>
                                        <p:tgtEl>
                                          <p:spTgt spid="74757"/>
                                        </p:tgtEl>
                                      </p:cBhvr>
                                    </p:animEffect>
                                  </p:childTnLst>
                                </p:cTn>
                              </p:par>
                            </p:childTnLst>
                          </p:cTn>
                        </p:par>
                        <p:par>
                          <p:cTn id="8" fill="hold" nodeType="afterGroup">
                            <p:stCondLst>
                              <p:cond delay="2000"/>
                            </p:stCondLst>
                            <p:childTnLst>
                              <p:par>
                                <p:cTn id="9" presetID="10" presetClass="entr" presetSubtype="0" fill="hold" nodeType="afterEffect">
                                  <p:stCondLst>
                                    <p:cond delay="3500"/>
                                  </p:stCondLst>
                                  <p:childTnLst>
                                    <p:set>
                                      <p:cBhvr>
                                        <p:cTn id="10" dur="1" fill="hold">
                                          <p:stCondLst>
                                            <p:cond delay="0"/>
                                          </p:stCondLst>
                                        </p:cTn>
                                        <p:tgtEl>
                                          <p:spTgt spid="74758"/>
                                        </p:tgtEl>
                                        <p:attrNameLst>
                                          <p:attrName>style.visibility</p:attrName>
                                        </p:attrNameLst>
                                      </p:cBhvr>
                                      <p:to>
                                        <p:strVal val="visible"/>
                                      </p:to>
                                    </p:set>
                                    <p:animEffect transition="in" filter="fade">
                                      <p:cBhvr>
                                        <p:cTn id="11" dur="2000"/>
                                        <p:tgtEl>
                                          <p:spTgt spid="747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descr="52586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683" name="Picture 5" descr="C:\Dokumente und Einstellungen\internet\Eigene Dateien\Eigene Bilder\click\click_0029.gif"/>
          <p:cNvPicPr>
            <a:picLocks noChangeAspect="1" noChangeArrowheads="1" noCrop="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7975600" y="6049963"/>
            <a:ext cx="8302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6" name="Rectangle 6"/>
          <p:cNvSpPr>
            <a:spLocks noChangeArrowheads="1"/>
          </p:cNvSpPr>
          <p:nvPr/>
        </p:nvSpPr>
        <p:spPr bwMode="auto">
          <a:xfrm>
            <a:off x="1547813" y="333375"/>
            <a:ext cx="64119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2000" b="1">
                <a:solidFill>
                  <a:schemeClr val="bg1"/>
                </a:solidFill>
              </a:rPr>
              <a:t>MONUMENTO AL SAGRADO CORAZÓN DE JESÚS </a:t>
            </a:r>
          </a:p>
        </p:txBody>
      </p:sp>
      <p:sp>
        <p:nvSpPr>
          <p:cNvPr id="71687" name="Rectangle 7"/>
          <p:cNvSpPr>
            <a:spLocks noChangeArrowheads="1"/>
          </p:cNvSpPr>
          <p:nvPr/>
        </p:nvSpPr>
        <p:spPr bwMode="auto">
          <a:xfrm>
            <a:off x="203200" y="962025"/>
            <a:ext cx="8940800" cy="547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600" b="1">
                <a:solidFill>
                  <a:schemeClr val="bg1"/>
                </a:solidFill>
              </a:rPr>
              <a:t>En 1919 se eligió este lugar para construir un enorme monumento en honor del Sagrado Corazón de Jesús. Fue una obra conjunta del arquitecto Carlos Maura Nadal y del escultor Aniceto Marinas. El monumento se edificó con las aportaciones de miles de españoles que colaboraron en la suscripción pública que se abrió con este motivo. La imagen de Jesús (de 9 metros de altura) fue donada individualmente por Don Juan Mariano de Goyeneche (Conde de Guaqui). El 30 de mayo de 1919 el Rey Alfonso XIII lo inauguró solemnemente tras efectuar la consagración de España al Sagrado Corazón de Jesús. El monumento era todo de piedra caliza en tonos ligeramente amarillentos. Contaba con dos grupos de esculturas laterales, uno de los cuales representaba a la "Humanidad santificada" y el otro a la "Humanidad que tiende a santificarse". En el primero de los grupos figuraban los santos siguientes: Santa Margarita María de Alacoque, religiosa de la Visitación, San Agustín, San Francisco de Asís, Santa Teresa de Jesús, Santa Gertrudis, el padre Hoyos y San Juan Evangelista. En el segundo grupo, que estaba situado a la izquierda del monumento, se representaba el camino para llegar al cielo mediante la práctica de la caridad, del amor, de la humildad y del arrepentimiento. La caridad estaba representada por una hija de San Vicente de Paúl y cinco niños guiados por ella. Otro grupo de cinco figuras representaba la virtud y el amor, personificada la primera por una joven de elevada alcurnia y una niña con el traje de primera comunión, y el segundo, por un hombre y una mujer del pueblo con un niño en brazos. La altura del monumento era de 28 metros, incluida la figura, a la que correspondían 9 metros desde el plinto. El ancho era de 31,50 metros, y de fondo tenía 16 metros. Estaba construido con piedra de Almorquí, y se emplearon 882 toneladas de material.</a:t>
            </a: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Título"/>
          <p:cNvSpPr>
            <a:spLocks noGrp="1"/>
          </p:cNvSpPr>
          <p:nvPr>
            <p:ph type="title" idx="4294967295"/>
          </p:nvPr>
        </p:nvSpPr>
        <p:spPr/>
        <p:txBody>
          <a:bodyPr/>
          <a:lstStyle/>
          <a:p>
            <a:pPr eaLnBrk="1" hangingPunct="1"/>
            <a:endParaRPr lang="es-ES" smtClean="0"/>
          </a:p>
        </p:txBody>
      </p:sp>
      <p:pic>
        <p:nvPicPr>
          <p:cNvPr id="61443" name="3 Marcador de contenido" descr="00.jpg"/>
          <p:cNvPicPr>
            <a:picLocks noGrp="1" noChangeAspect="1"/>
          </p:cNvPicPr>
          <p:nvPr>
            <p:ph idx="4294967295"/>
          </p:nvPr>
        </p:nvPicPr>
        <p:blipFill>
          <a:blip r:embed="rId2">
            <a:lum bright="-24000" contrast="6000"/>
            <a:extLst>
              <a:ext uri="{28A0092B-C50C-407E-A947-70E740481C1C}">
                <a14:useLocalDpi xmlns:a14="http://schemas.microsoft.com/office/drawing/2010/main" val="0"/>
              </a:ext>
            </a:extLst>
          </a:blip>
          <a:srcRect/>
          <a:stretch>
            <a:fillRect/>
          </a:stretch>
        </p:blipFill>
        <p:spPr>
          <a:xfrm>
            <a:off x="-63500" y="-15875"/>
            <a:ext cx="9283700" cy="6962775"/>
          </a:xfrm>
        </p:spPr>
      </p:pic>
      <p:sp>
        <p:nvSpPr>
          <p:cNvPr id="61444" name="4 CuadroTexto"/>
          <p:cNvSpPr txBox="1">
            <a:spLocks noChangeArrowheads="1"/>
          </p:cNvSpPr>
          <p:nvPr/>
        </p:nvSpPr>
        <p:spPr bwMode="auto">
          <a:xfrm>
            <a:off x="1619250" y="114300"/>
            <a:ext cx="58801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r>
              <a:rPr lang="es-ES" sz="1400" b="1">
                <a:solidFill>
                  <a:schemeClr val="bg1"/>
                </a:solidFill>
                <a:latin typeface="Arial Rounded MT Bold" pitchFamily="34" charset="0"/>
              </a:rPr>
              <a:t>EL ACTUAL MONUMENTO NACIONAL AL SAGRADO CORAZÓN DE  JESÚS Y EL SANTUARIO DEL CERRO DE LOS ÁNGELES</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fade">
                                      <p:cBhvr>
                                        <p:cTn id="7" dur="20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9.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60325" y="-44450"/>
            <a:ext cx="9323388" cy="6992938"/>
          </a:xfrm>
        </p:spPr>
      </p:pic>
      <p:sp>
        <p:nvSpPr>
          <p:cNvPr id="4102" name="Rectangle 6"/>
          <p:cNvSpPr>
            <a:spLocks noChangeArrowheads="1"/>
          </p:cNvSpPr>
          <p:nvPr/>
        </p:nvSpPr>
        <p:spPr bwMode="auto">
          <a:xfrm>
            <a:off x="2268538" y="1052513"/>
            <a:ext cx="51847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solidFill>
                  <a:schemeClr val="bg1"/>
                </a:solidFill>
              </a:rPr>
              <a:t> SE CONSIDERA QUE SU LUGAR DE EMPLAZAMIENTO, COINCIDE CON EL CENTRO GEOGRÁFICO DE ESPAÑA</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3" name="Picture 5" descr="08CER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323850" y="104775"/>
            <a:ext cx="8569325" cy="730250"/>
          </a:xfrm>
          <a:prstGeom prst="rect">
            <a:avLst/>
          </a:prstGeom>
          <a:solidFill>
            <a:srgbClr val="DDD9C3">
              <a:alpha val="50000"/>
            </a:srgbClr>
          </a:solidFill>
          <a:ln>
            <a:noFill/>
          </a:ln>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r>
              <a:rPr lang="es-ES" sz="1400" b="1"/>
              <a:t>EL MONUMENTO PRIMITIVO, EDIFICADO POR SUSCRIPCIÓN POPULAR, FUE INAUGURADO POR EL REY ALFONSO XIII EL 30 DE MAYO 1919, TRAS LA CONSAGRACIÓN DE ESPAÑA AL SAGRADO CORAZÓN DE JESÚS. </a:t>
            </a:r>
          </a:p>
        </p:txBody>
      </p:sp>
    </p:spTree>
  </p:cSld>
  <p:clrMapOvr>
    <a:masterClrMapping/>
  </p:clrMapOvr>
  <p:transition spd="slow" advTm="9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2011-05-16_141114.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28575" y="-44450"/>
            <a:ext cx="9263063" cy="7035800"/>
          </a:xfrm>
        </p:spPr>
      </p:pic>
    </p:spTree>
  </p:cSld>
  <p:clrMapOvr>
    <a:masterClrMapping/>
  </p:clrMapOvr>
  <p:transition spd="slow" advTm="7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2706" name="Picture 5" descr="C:\Dokumente und Einstellungen\internet\Eigene Dateien\Eigene Bilder\click\click_0029.gif"/>
          <p:cNvPicPr>
            <a:picLocks noChangeAspect="1" noChangeArrowheads="1" noCrop="1"/>
          </p:cNvPicPr>
          <p:nvPr/>
        </p:nvPicPr>
        <p:blipFill>
          <a:blip r:embed="rId2">
            <a:lum contrast="10000"/>
            <a:extLst>
              <a:ext uri="{28A0092B-C50C-407E-A947-70E740481C1C}">
                <a14:useLocalDpi xmlns:a14="http://schemas.microsoft.com/office/drawing/2010/main" val="0"/>
              </a:ext>
            </a:extLst>
          </a:blip>
          <a:srcRect/>
          <a:stretch>
            <a:fillRect/>
          </a:stretch>
        </p:blipFill>
        <p:spPr bwMode="auto">
          <a:xfrm>
            <a:off x="8231188" y="6094413"/>
            <a:ext cx="83026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7" name="Rectangle 3"/>
          <p:cNvSpPr>
            <a:spLocks noChangeArrowheads="1"/>
          </p:cNvSpPr>
          <p:nvPr/>
        </p:nvSpPr>
        <p:spPr bwMode="auto">
          <a:xfrm>
            <a:off x="1531938" y="212725"/>
            <a:ext cx="64119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2000" b="1">
                <a:solidFill>
                  <a:schemeClr val="bg1"/>
                </a:solidFill>
              </a:rPr>
              <a:t>MONUMENTO AL SAGRADO CORAZÓN DE JESÚS </a:t>
            </a:r>
          </a:p>
        </p:txBody>
      </p:sp>
      <p:sp>
        <p:nvSpPr>
          <p:cNvPr id="72709" name="Rectangle 5"/>
          <p:cNvSpPr>
            <a:spLocks noChangeArrowheads="1"/>
          </p:cNvSpPr>
          <p:nvPr/>
        </p:nvSpPr>
        <p:spPr bwMode="auto">
          <a:xfrm>
            <a:off x="30163" y="865188"/>
            <a:ext cx="9115425" cy="620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1600" b="1">
                <a:solidFill>
                  <a:schemeClr val="bg1"/>
                </a:solidFill>
              </a:rPr>
              <a:t>Al inicio de la Guerra Civil, el 23 de julio de 1936, cinco jóvenes fueron asesinados por defender y guardar el monumento de posibles atentados, atentados que sufrieron éste y numerosos templos en España desde el inicio de la Segunda República como en la quema de conventos de 1931. Cinco días después del asesinato, milicianos del bando republicano llevaron a cabo una "ceremonia" por ellos mismos fotografiada, de fusilar la imagen de Jesús; tras ello, procedieron a la destrucción de las esculturas, primeramente "a mano" y por último, dada la dureza de su material, recurrieron a la dinamita hasta lograr reducirlo a ruinas. La prensa del Frente Popular publicó en portada y en primera página las fotografías del "fusilamiento" y comentó favorablemente el hecho ("Desaparición de un estorbo"). El Ayuntamiento de Getafe, en decisión refrendada por el Gobierno de la República, cambió el nombre Cerro de los Ángeles por el de "Cerro Rojo", nombre que conservó hasta el final de la guerra civil. Terminada la guerra, el gobierno de Franco recuperó su nombre original y dio orden de construir un nuevo monumento, réplica del anterior, que comenzó a edificarse en 1944 según el proyecto de los arquitectos Pedro Muguruza y Luis Quijada Martínez. La imagen del Sagrado Corazón de Jesús y su pedestal fue nueva obra de Aniceto Marinas, junto con los grupos escultóricos de la base, obra de Fernando Cruz Solís. Este nuevo monumento fue inaugurado en el año 1965 y diez años más tarde se inauguraba también la cripta, obra no existente en el proyecto anterior. El monumento muestra a Cristo, con los brazos abiertos, invitando a todos los hombres a ir hacia Él. Está rematado con la leyenda </a:t>
            </a:r>
            <a:r>
              <a:rPr lang="es-ES" sz="1600" b="1" i="1">
                <a:solidFill>
                  <a:schemeClr val="bg1"/>
                </a:solidFill>
              </a:rPr>
              <a:t>Reino en España</a:t>
            </a:r>
            <a:r>
              <a:rPr lang="es-ES" sz="1600" b="1">
                <a:solidFill>
                  <a:schemeClr val="bg1"/>
                </a:solidFill>
              </a:rPr>
              <a:t>. Lo que quedó del anterior monumento (la base y el arranque del pedestal) se conserva. El nuevo monumento se levantó en el mismo lugar que ocupaba el monumento original. Las ruinas fueron trasladadas al lugar que hoy ocupan para dejar despejado el solar de la nueva construcción</a:t>
            </a:r>
          </a:p>
          <a:p>
            <a:pPr algn="ctr"/>
            <a:endParaRPr lang="es-ES" sz="1600" b="1">
              <a:solidFill>
                <a:schemeClr val="bg1"/>
              </a:solidFill>
            </a:endParaRPr>
          </a:p>
          <a:p>
            <a:pPr algn="ctr"/>
            <a:r>
              <a:rPr lang="es-ES" sz="1600" b="1">
                <a:solidFill>
                  <a:schemeClr val="bg1"/>
                </a:solidFill>
              </a:rPr>
              <a:t>.</a:t>
            </a:r>
          </a:p>
        </p:txBody>
      </p:sp>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2948" name="Picture 4" descr="REINAR~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4872038" cy="6858000"/>
          </a:xfrm>
          <a:prstGeom prst="rect">
            <a:avLst/>
          </a:prstGeom>
          <a:noFill/>
          <a:extLst>
            <a:ext uri="{909E8E84-426E-40DD-AFC4-6F175D3DCCD1}">
              <a14:hiddenFill xmlns:a14="http://schemas.microsoft.com/office/drawing/2010/main">
                <a:solidFill>
                  <a:srgbClr val="FFFFFF"/>
                </a:solidFill>
              </a14:hiddenFill>
            </a:ext>
          </a:extLst>
        </p:spPr>
      </p:pic>
      <p:sp>
        <p:nvSpPr>
          <p:cNvPr id="82949" name="Rectangle 5"/>
          <p:cNvSpPr>
            <a:spLocks noChangeArrowheads="1"/>
          </p:cNvSpPr>
          <p:nvPr/>
        </p:nvSpPr>
        <p:spPr bwMode="auto">
          <a:xfrm>
            <a:off x="5273675" y="1196975"/>
            <a:ext cx="4081463" cy="476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660192" anchor="ctr">
            <a:spAutoFit/>
          </a:bodyPr>
          <a:lstStyle/>
          <a:p>
            <a:pPr eaLnBrk="0" fontAlgn="t" hangingPunct="0"/>
            <a:r>
              <a:rPr lang="es-ES" b="1">
                <a:solidFill>
                  <a:schemeClr val="bg1"/>
                </a:solidFill>
              </a:rPr>
              <a:t>DESDE EL PRINCIPIO DE LA GUERRA SE ASOCIÓ A LA IGLESIA CON LOS NACIONALES, ACUSÁNDOLA DE PRESTARLES APOYO Y HACIÉNDOLA CÓMPLICE A LA VEZ DE LAS ACCIONES DE ÉSTOS, COMO PODEMOS APRECIAR EN ESTE CARTEL PUBLICADO POR LAS JUVENTUDES LIBERTARIAS DE MADRID QUE RECOGE LA FRASE ASOCIADA AL SAGRADO CORAZÓN DE “REINARÉ EN ESPAÑA”.</a:t>
            </a:r>
            <a:r>
              <a:rPr lang="es-ES">
                <a:solidFill>
                  <a:schemeClr val="bg1"/>
                </a:solidFill>
              </a:rPr>
              <a:t/>
            </a:r>
            <a:br>
              <a:rPr lang="es-ES">
                <a:solidFill>
                  <a:schemeClr val="bg1"/>
                </a:solidFill>
              </a:rPr>
            </a:br>
            <a:r>
              <a:rPr lang="es-ES">
                <a:solidFill>
                  <a:schemeClr val="bg1"/>
                </a:solidFill>
              </a:rPr>
              <a:t/>
            </a:r>
            <a:br>
              <a:rPr lang="es-ES">
                <a:solidFill>
                  <a:schemeClr val="bg1"/>
                </a:solidFill>
              </a:rPr>
            </a:br>
            <a:endParaRPr lang="es-ES">
              <a:solidFill>
                <a:schemeClr val="bg1"/>
              </a:solidFill>
            </a:endParaRPr>
          </a:p>
        </p:txBody>
      </p:sp>
    </p:spTree>
  </p:cSld>
  <p:clrMapOvr>
    <a:masterClrMapping/>
  </p:clrMapOvr>
  <p:transition spd="slow" advTm="1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5 Marcador de contenido" descr="2011-05-16_141144.jpg"/>
          <p:cNvPicPr>
            <a:picLocks noGrp="1" noChangeAspect="1"/>
          </p:cNvPicPr>
          <p:nvPr>
            <p:ph idx="1"/>
          </p:nvPr>
        </p:nvPicPr>
        <p:blipFill>
          <a:blip r:embed="rId2">
            <a:lum bright="-18000" contrast="12000"/>
            <a:extLst>
              <a:ext uri="{28A0092B-C50C-407E-A947-70E740481C1C}">
                <a14:useLocalDpi xmlns:a14="http://schemas.microsoft.com/office/drawing/2010/main" val="0"/>
              </a:ext>
            </a:extLst>
          </a:blip>
          <a:srcRect/>
          <a:stretch>
            <a:fillRect/>
          </a:stretch>
        </p:blipFill>
        <p:spPr>
          <a:xfrm>
            <a:off x="-46038" y="-15875"/>
            <a:ext cx="9264651" cy="6948488"/>
          </a:xfrm>
        </p:spPr>
      </p:pic>
      <p:sp>
        <p:nvSpPr>
          <p:cNvPr id="7" name="6 CuadroTexto"/>
          <p:cNvSpPr txBox="1">
            <a:spLocks noChangeArrowheads="1"/>
          </p:cNvSpPr>
          <p:nvPr/>
        </p:nvSpPr>
        <p:spPr bwMode="auto">
          <a:xfrm>
            <a:off x="296863" y="6278563"/>
            <a:ext cx="8451850" cy="517525"/>
          </a:xfrm>
          <a:prstGeom prst="rect">
            <a:avLst/>
          </a:prstGeom>
          <a:noFill/>
          <a:ln>
            <a:noFill/>
          </a:ln>
          <a:extLst>
            <a:ext uri="{909E8E84-426E-40DD-AFC4-6F175D3DCCD1}">
              <a14:hiddenFill xmlns:a14="http://schemas.microsoft.com/office/drawing/2010/main">
                <a:solidFill>
                  <a:srgbClr val="DDD9C3"/>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s-ES" sz="1400" b="1">
                <a:solidFill>
                  <a:schemeClr val="bg1"/>
                </a:solidFill>
              </a:rPr>
              <a:t>EN SU RECINTO FUERON ASESINADOS CINCO JÓVENES CATÓLICOS QUE DEFENDÍAN EL MONUMENTO DE POSIBLES ATENTADOS AL INICIARSE LA GUERRA CIVIL.</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7agosto1936ungrupodem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199" name="Rectangle 7"/>
          <p:cNvSpPr>
            <a:spLocks noChangeArrowheads="1"/>
          </p:cNvSpPr>
          <p:nvPr/>
        </p:nvSpPr>
        <p:spPr bwMode="auto">
          <a:xfrm>
            <a:off x="4716463" y="333375"/>
            <a:ext cx="4427537"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CINCO DIAS MÁS TARDE, MILICIANOS REPUBLICANOS, FUSILARON LITERALMENTE LA ESTATUA DEL SAGRADO CORAZÓN</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199"/>
                                        </p:tgtEl>
                                        <p:attrNameLst>
                                          <p:attrName>style.visibility</p:attrName>
                                        </p:attrNameLst>
                                      </p:cBhvr>
                                      <p:to>
                                        <p:strVal val="visible"/>
                                      </p:to>
                                    </p:set>
                                    <p:animEffect transition="in" filter="fade">
                                      <p:cBhvr>
                                        <p:cTn id="7"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3 Marcador de contenido" descr="05.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15875" y="-20638"/>
            <a:ext cx="4641850" cy="3521076"/>
          </a:xfrm>
          <a:noFill/>
        </p:spPr>
      </p:pic>
      <p:sp>
        <p:nvSpPr>
          <p:cNvPr id="9222" name="Rectangle 6"/>
          <p:cNvSpPr>
            <a:spLocks noChangeArrowheads="1"/>
          </p:cNvSpPr>
          <p:nvPr/>
        </p:nvSpPr>
        <p:spPr bwMode="auto">
          <a:xfrm>
            <a:off x="158750" y="17463"/>
            <a:ext cx="417671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A continuación destrozaron las esculturas y finalmente volaron el monumento con dinamita</a:t>
            </a:r>
          </a:p>
        </p:txBody>
      </p:sp>
      <p:pic>
        <p:nvPicPr>
          <p:cNvPr id="9223" name="Picture 7" descr="untitl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7400" y="0"/>
            <a:ext cx="4546600" cy="3484563"/>
          </a:xfrm>
          <a:prstGeom prst="rect">
            <a:avLst/>
          </a:prstGeom>
          <a:noFill/>
          <a:extLst>
            <a:ext uri="{909E8E84-426E-40DD-AFC4-6F175D3DCCD1}">
              <a14:hiddenFill xmlns:a14="http://schemas.microsoft.com/office/drawing/2010/main">
                <a:solidFill>
                  <a:srgbClr val="FFFFFF"/>
                </a:solidFill>
              </a14:hiddenFill>
            </a:ext>
          </a:extLst>
        </p:spPr>
      </p:pic>
      <p:sp>
        <p:nvSpPr>
          <p:cNvPr id="9224" name="Rectangle 8"/>
          <p:cNvSpPr>
            <a:spLocks noChangeArrowheads="1"/>
          </p:cNvSpPr>
          <p:nvPr/>
        </p:nvSpPr>
        <p:spPr bwMode="auto">
          <a:xfrm>
            <a:off x="4716463" y="-52388"/>
            <a:ext cx="2519362" cy="517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Colocando los cartuchos para la voladura</a:t>
            </a:r>
          </a:p>
        </p:txBody>
      </p:sp>
      <p:pic>
        <p:nvPicPr>
          <p:cNvPr id="9225" name="Picture 9" descr="1zc38u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86150"/>
            <a:ext cx="4625975" cy="3371850"/>
          </a:xfrm>
          <a:prstGeom prst="rect">
            <a:avLst/>
          </a:prstGeom>
          <a:noFill/>
          <a:extLst>
            <a:ext uri="{909E8E84-426E-40DD-AFC4-6F175D3DCCD1}">
              <a14:hiddenFill xmlns:a14="http://schemas.microsoft.com/office/drawing/2010/main">
                <a:solidFill>
                  <a:srgbClr val="FFFFFF"/>
                </a:solidFill>
              </a14:hiddenFill>
            </a:ext>
          </a:extLst>
        </p:spPr>
      </p:pic>
      <p:sp>
        <p:nvSpPr>
          <p:cNvPr id="9226" name="Rectangle 10"/>
          <p:cNvSpPr>
            <a:spLocks noChangeArrowheads="1"/>
          </p:cNvSpPr>
          <p:nvPr/>
        </p:nvSpPr>
        <p:spPr bwMode="auto">
          <a:xfrm>
            <a:off x="438150" y="6218238"/>
            <a:ext cx="36353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solidFill>
                  <a:schemeClr val="bg1"/>
                </a:solidFill>
              </a:rPr>
              <a:t> Uno de los búnkeres de la Guerra Civil, que se conservan en las faldas del Cerro</a:t>
            </a:r>
          </a:p>
        </p:txBody>
      </p:sp>
      <p:pic>
        <p:nvPicPr>
          <p:cNvPr id="9227" name="3 Marcador de contenido" descr="06.jpg"/>
          <p:cNvPicPr>
            <a:picLocks noChangeAspect="1"/>
          </p:cNvPicPr>
          <p:nvPr/>
        </p:nvPicPr>
        <p:blipFill>
          <a:blip r:embed="rId5">
            <a:lum bright="-12000"/>
            <a:extLst>
              <a:ext uri="{28A0092B-C50C-407E-A947-70E740481C1C}">
                <a14:useLocalDpi xmlns:a14="http://schemas.microsoft.com/office/drawing/2010/main" val="0"/>
              </a:ext>
            </a:extLst>
          </a:blip>
          <a:srcRect/>
          <a:stretch>
            <a:fillRect/>
          </a:stretch>
        </p:blipFill>
        <p:spPr bwMode="auto">
          <a:xfrm>
            <a:off x="4583113" y="3471863"/>
            <a:ext cx="4635500"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5435600" y="6340475"/>
            <a:ext cx="3384550" cy="517525"/>
          </a:xfrm>
          <a:prstGeom prst="rect">
            <a:avLst/>
          </a:prstGeom>
          <a:solidFill>
            <a:schemeClr val="bg2">
              <a:alpha val="50000"/>
            </a:schemeClr>
          </a:solidFill>
          <a:ln>
            <a:noFill/>
          </a:ln>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s-ES" sz="1400" b="1"/>
              <a:t>Tras ello, el ayuntamiento de Getafe rebautizó el lugar como “Cerro Rojo”.</a:t>
            </a: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fade">
                                      <p:cBhvr>
                                        <p:cTn id="7" dur="2000"/>
                                        <p:tgtEl>
                                          <p:spTgt spid="9222"/>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9224"/>
                                        </p:tgtEl>
                                        <p:attrNameLst>
                                          <p:attrName>style.visibility</p:attrName>
                                        </p:attrNameLst>
                                      </p:cBhvr>
                                      <p:to>
                                        <p:strVal val="visible"/>
                                      </p:to>
                                    </p:set>
                                    <p:animEffect transition="in" filter="fade">
                                      <p:cBhvr>
                                        <p:cTn id="11" dur="2000"/>
                                        <p:tgtEl>
                                          <p:spTgt spid="9224"/>
                                        </p:tgtEl>
                                      </p:cBhvr>
                                    </p:animEffect>
                                  </p:childTnLst>
                                </p:cTn>
                              </p:par>
                            </p:childTnLst>
                          </p:cTn>
                        </p:par>
                        <p:par>
                          <p:cTn id="12" fill="hold" nodeType="afterGroup">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9226"/>
                                        </p:tgtEl>
                                        <p:attrNameLst>
                                          <p:attrName>style.visibility</p:attrName>
                                        </p:attrNameLst>
                                      </p:cBhvr>
                                      <p:to>
                                        <p:strVal val="visible"/>
                                      </p:to>
                                    </p:set>
                                    <p:animEffect transition="in" filter="fade">
                                      <p:cBhvr>
                                        <p:cTn id="15" dur="2000"/>
                                        <p:tgtEl>
                                          <p:spTgt spid="9226"/>
                                        </p:tgtEl>
                                      </p:cBhvr>
                                    </p:animEffect>
                                  </p:childTnLst>
                                </p:cTn>
                              </p:par>
                            </p:childTnLst>
                          </p:cTn>
                        </p:par>
                        <p:par>
                          <p:cTn id="16" fill="hold" nodeType="afterGroup">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4" grpId="0"/>
      <p:bldP spid="9226" grpId="0"/>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3" name="Picture 9" descr="9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74" name="Rectangle 10"/>
          <p:cNvSpPr>
            <a:spLocks noChangeArrowheads="1"/>
          </p:cNvSpPr>
          <p:nvPr/>
        </p:nvSpPr>
        <p:spPr bwMode="auto">
          <a:xfrm>
            <a:off x="1635125" y="160338"/>
            <a:ext cx="6769100"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660192" anchor="ctr">
            <a:spAutoFit/>
          </a:bodyPr>
          <a:lstStyle/>
          <a:p>
            <a:pPr eaLnBrk="0" fontAlgn="t" hangingPunct="0"/>
            <a:r>
              <a:rPr lang="es-ES" sz="1400" b="1"/>
              <a:t>FACHADA LATERAL DE LA IGLESIA POR LA PARTE QUE DA HACIA MADRID DONDE PODEMOS APRECIAR MULTITUD DE IMPACTOS. </a:t>
            </a:r>
            <a:r>
              <a:rPr lang="es-ES" sz="1400"/>
              <a:t/>
            </a:r>
            <a:br>
              <a:rPr lang="es-ES" sz="1400"/>
            </a:br>
            <a:r>
              <a:rPr lang="es-ES" sz="1400"/>
              <a:t/>
            </a:r>
            <a:br>
              <a:rPr lang="es-ES" sz="1400"/>
            </a:br>
            <a:endParaRPr lang="es-ES" sz="1400"/>
          </a:p>
        </p:txBody>
      </p:sp>
      <p:pic>
        <p:nvPicPr>
          <p:cNvPr id="11275" name="Picture 11" descr="9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74"/>
                                        </p:tgtEl>
                                        <p:attrNameLst>
                                          <p:attrName>style.visibility</p:attrName>
                                        </p:attrNameLst>
                                      </p:cBhvr>
                                      <p:to>
                                        <p:strVal val="visible"/>
                                      </p:to>
                                    </p:set>
                                    <p:animEffect transition="in" filter="fade">
                                      <p:cBhvr>
                                        <p:cTn id="7" dur="2000"/>
                                        <p:tgtEl>
                                          <p:spTgt spid="11274"/>
                                        </p:tgtEl>
                                      </p:cBhvr>
                                    </p:animEffect>
                                  </p:childTnLst>
                                </p:cTn>
                              </p:par>
                            </p:childTnLst>
                          </p:cTn>
                        </p:par>
                        <p:par>
                          <p:cTn id="8" fill="hold" nodeType="afterGroup">
                            <p:stCondLst>
                              <p:cond delay="2000"/>
                            </p:stCondLst>
                            <p:childTnLst>
                              <p:par>
                                <p:cTn id="9" presetID="10" presetClass="entr" presetSubtype="0" fill="hold" nodeType="afterEffect">
                                  <p:stCondLst>
                                    <p:cond delay="3500"/>
                                  </p:stCondLst>
                                  <p:childTnLst>
                                    <p:set>
                                      <p:cBhvr>
                                        <p:cTn id="10" dur="1" fill="hold">
                                          <p:stCondLst>
                                            <p:cond delay="0"/>
                                          </p:stCondLst>
                                        </p:cTn>
                                        <p:tgtEl>
                                          <p:spTgt spid="11275"/>
                                        </p:tgtEl>
                                        <p:attrNameLst>
                                          <p:attrName>style.visibility</p:attrName>
                                        </p:attrNameLst>
                                      </p:cBhvr>
                                      <p:to>
                                        <p:strVal val="visible"/>
                                      </p:to>
                                    </p:set>
                                    <p:animEffect transition="in" filter="fade">
                                      <p:cBhvr>
                                        <p:cTn id="11" dur="3000"/>
                                        <p:tgtEl>
                                          <p:spTgt spid="11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9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917575" y="234950"/>
            <a:ext cx="7273925" cy="517525"/>
          </a:xfrm>
          <a:prstGeom prst="rect">
            <a:avLst/>
          </a:prstGeom>
          <a:noFill/>
          <a:ln>
            <a:noFill/>
          </a:ln>
          <a:extLst>
            <a:ext uri="{909E8E84-426E-40DD-AFC4-6F175D3DCCD1}">
              <a14:hiddenFill xmlns:a14="http://schemas.microsoft.com/office/drawing/2010/main">
                <a:solidFill>
                  <a:srgbClr val="DDD9C3"/>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s-ES" sz="1400" b="1"/>
              <a:t> LAS RUINAS DEL MONUMENTO SE CONSERVARON TAL COMO LAS DEJARON  LOS REPUBLICANOS, COMO TESTIMONIO DE LA INFAMIA ALLÍ COMETIDA.</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2011-05-16_141016.jpg"/>
          <p:cNvPicPr>
            <a:picLocks noGrp="1" noChangeAspect="1"/>
          </p:cNvPicPr>
          <p:nvPr>
            <p:ph idx="1"/>
          </p:nvPr>
        </p:nvPicPr>
        <p:blipFill>
          <a:blip r:embed="rId2">
            <a:lum bright="-18000" contrast="12000"/>
            <a:extLst>
              <a:ext uri="{28A0092B-C50C-407E-A947-70E740481C1C}">
                <a14:useLocalDpi xmlns:a14="http://schemas.microsoft.com/office/drawing/2010/main" val="0"/>
              </a:ext>
            </a:extLst>
          </a:blip>
          <a:srcRect/>
          <a:stretch>
            <a:fillRect/>
          </a:stretch>
        </p:blipFill>
        <p:spPr>
          <a:xfrm>
            <a:off x="-30163" y="-26988"/>
            <a:ext cx="9278938" cy="6959601"/>
          </a:xfrm>
        </p:spPr>
      </p:pic>
    </p:spTree>
  </p:cSld>
  <p:clrMapOvr>
    <a:masterClrMapping/>
  </p:clrMapOvr>
  <p:transition spd="slow" advTm="6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2011-05-16_140647.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130175" y="-74613"/>
            <a:ext cx="9364663" cy="7023101"/>
          </a:xfrm>
        </p:spPr>
      </p:pic>
    </p:spTree>
  </p:cSld>
  <p:clrMapOvr>
    <a:masterClrMapping/>
  </p:clrMapOvr>
  <p:transition spd="slow"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2011-05-16_140735.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74613" y="-60325"/>
            <a:ext cx="9323388" cy="6992938"/>
          </a:xfrm>
        </p:spPr>
      </p:pic>
    </p:spTree>
  </p:cSld>
  <p:clrMapOvr>
    <a:masterClrMapping/>
  </p:clrMapOvr>
  <p:transition spd="slow"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pic>
        <p:nvPicPr>
          <p:cNvPr id="15363" name="3 Marcador de contenido" descr="2011-05-16_140843.jpg"/>
          <p:cNvPicPr>
            <a:picLocks noGrp="1" noChangeAspect="1"/>
          </p:cNvPicPr>
          <p:nvPr>
            <p:ph idx="1"/>
          </p:nvPr>
        </p:nvPicPr>
        <p:blipFill>
          <a:blip r:embed="rId2">
            <a:lum bright="-6000" contrast="12000"/>
            <a:extLst>
              <a:ext uri="{28A0092B-C50C-407E-A947-70E740481C1C}">
                <a14:useLocalDpi xmlns:a14="http://schemas.microsoft.com/office/drawing/2010/main" val="0"/>
              </a:ext>
            </a:extLst>
          </a:blip>
          <a:srcRect/>
          <a:stretch>
            <a:fillRect/>
          </a:stretch>
        </p:blipFill>
        <p:spPr>
          <a:xfrm>
            <a:off x="-44450" y="-26988"/>
            <a:ext cx="9278938" cy="6959601"/>
          </a:xfrm>
        </p:spPr>
      </p:pic>
    </p:spTree>
  </p:cSld>
  <p:clrMapOvr>
    <a:masterClrMapping/>
  </p:clrMapOvr>
  <p:transition spd="slow"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2011-05-16_140914.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44450" y="-49213"/>
            <a:ext cx="9309100" cy="6981826"/>
          </a:xfrm>
        </p:spPr>
      </p:pic>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900"/>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514350" y="6126163"/>
            <a:ext cx="8351838" cy="517525"/>
          </a:xfrm>
          <a:prstGeom prst="rect">
            <a:avLst/>
          </a:prstGeom>
          <a:noFill/>
          <a:ln>
            <a:noFill/>
          </a:ln>
          <a:extLst>
            <a:ext uri="{909E8E84-426E-40DD-AFC4-6F175D3DCCD1}">
              <a14:hiddenFill xmlns:a14="http://schemas.microsoft.com/office/drawing/2010/main">
                <a:solidFill>
                  <a:srgbClr val="DDD9C3"/>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r>
              <a:rPr lang="es-ES" sz="1400" b="1">
                <a:solidFill>
                  <a:schemeClr val="bg1"/>
                </a:solidFill>
              </a:rPr>
              <a:t>OCHO AÑOS DESPUÉS, FRANCO ORDENÓ LA CONSTRUCCIÓN DE UN NUEVO MONUMENTO, UBICADO FRENTE AL ORIGINAL, QUE FUE INAUGURADO EL 25 DE JUNIO DE 1965.</a:t>
            </a:r>
          </a:p>
        </p:txBody>
      </p:sp>
      <p:pic>
        <p:nvPicPr>
          <p:cNvPr id="17416" name="3 Marcador de contenido" descr="2011-05-16_141307.jpg"/>
          <p:cNvPicPr>
            <a:picLocks noChangeAspect="1"/>
          </p:cNvPicPr>
          <p:nvPr/>
        </p:nvPicPr>
        <p:blipFill>
          <a:blip r:embed="rId3">
            <a:lum bright="-18000" contrast="6000"/>
            <a:extLst>
              <a:ext uri="{28A0092B-C50C-407E-A947-70E740481C1C}">
                <a14:useLocalDpi xmlns:a14="http://schemas.microsoft.com/office/drawing/2010/main" val="0"/>
              </a:ext>
            </a:extLst>
          </a:blip>
          <a:srcRect/>
          <a:stretch>
            <a:fillRect/>
          </a:stretch>
        </p:blipFill>
        <p:spPr bwMode="auto">
          <a:xfrm>
            <a:off x="-58738" y="-188913"/>
            <a:ext cx="9398001" cy="7048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nodeType="afterGroup">
                            <p:stCondLst>
                              <p:cond delay="2000"/>
                            </p:stCondLst>
                            <p:childTnLst>
                              <p:par>
                                <p:cTn id="9" presetID="10" presetClass="entr" presetSubtype="0" fill="hold" nodeType="afterEffect">
                                  <p:stCondLst>
                                    <p:cond delay="3500"/>
                                  </p:stCondLst>
                                  <p:childTnLst>
                                    <p:set>
                                      <p:cBhvr>
                                        <p:cTn id="10" dur="1" fill="hold">
                                          <p:stCondLst>
                                            <p:cond delay="0"/>
                                          </p:stCondLst>
                                        </p:cTn>
                                        <p:tgtEl>
                                          <p:spTgt spid="17416"/>
                                        </p:tgtEl>
                                        <p:attrNameLst>
                                          <p:attrName>style.visibility</p:attrName>
                                        </p:attrNameLst>
                                      </p:cBhvr>
                                      <p:to>
                                        <p:strVal val="visible"/>
                                      </p:to>
                                    </p:set>
                                    <p:animEffect transition="in" filter="fade">
                                      <p:cBhvr>
                                        <p:cTn id="11" dur="30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2011-05-16_141231.jpg"/>
          <p:cNvPicPr>
            <a:picLocks noGrp="1" noChangeAspect="1"/>
          </p:cNvPicPr>
          <p:nvPr>
            <p:ph idx="1"/>
          </p:nvPr>
        </p:nvPicPr>
        <p:blipFill>
          <a:blip r:embed="rId2">
            <a:lum bright="-18000" contrast="12000"/>
            <a:extLst>
              <a:ext uri="{28A0092B-C50C-407E-A947-70E740481C1C}">
                <a14:useLocalDpi xmlns:a14="http://schemas.microsoft.com/office/drawing/2010/main" val="0"/>
              </a:ext>
            </a:extLst>
          </a:blip>
          <a:srcRect/>
          <a:stretch>
            <a:fillRect/>
          </a:stretch>
        </p:blipFill>
        <p:spPr>
          <a:xfrm>
            <a:off x="-76200" y="-80963"/>
            <a:ext cx="9353550" cy="7015163"/>
          </a:xfrm>
        </p:spPr>
      </p:pic>
    </p:spTree>
  </p:cSld>
  <p:clrMapOvr>
    <a:masterClrMapping/>
  </p:clrMapOvr>
  <p:transition spd="slow" advTm="8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descr="890"/>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6565" name="Rectangle 5"/>
          <p:cNvSpPr>
            <a:spLocks noChangeArrowheads="1"/>
          </p:cNvSpPr>
          <p:nvPr/>
        </p:nvSpPr>
        <p:spPr bwMode="auto">
          <a:xfrm>
            <a:off x="4932363" y="404813"/>
            <a:ext cx="4537075" cy="1004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660192" anchor="ctr">
            <a:spAutoFit/>
          </a:bodyPr>
          <a:lstStyle/>
          <a:p>
            <a:pPr eaLnBrk="0" fontAlgn="t" hangingPunct="0"/>
            <a:r>
              <a:rPr lang="es-ES" sz="1200" b="1">
                <a:solidFill>
                  <a:schemeClr val="bg1"/>
                </a:solidFill>
              </a:rPr>
              <a:t>DETALLE DEL MONUMENTO. SE PUEDEN HACER UNA IDEA DEL TAMAÑO COMPARANDOLO CON LAS PERSONAS QUE APARECEN EN LA IMAGEN. </a:t>
            </a:r>
            <a:r>
              <a:rPr lang="es-ES" sz="1200">
                <a:solidFill>
                  <a:schemeClr val="bg1"/>
                </a:solidFill>
              </a:rPr>
              <a:t/>
            </a:r>
            <a:br>
              <a:rPr lang="es-ES" sz="1200">
                <a:solidFill>
                  <a:schemeClr val="bg1"/>
                </a:solidFill>
              </a:rPr>
            </a:br>
            <a:r>
              <a:rPr lang="es-ES" sz="1200">
                <a:solidFill>
                  <a:schemeClr val="bg1"/>
                </a:solidFill>
              </a:rPr>
              <a:t/>
            </a:r>
            <a:br>
              <a:rPr lang="es-ES" sz="1200">
                <a:solidFill>
                  <a:schemeClr val="bg1"/>
                </a:solidFill>
              </a:rPr>
            </a:br>
            <a:endParaRPr lang="es-ES" sz="1200">
              <a:solidFill>
                <a:schemeClr val="bg1"/>
              </a:solidFill>
            </a:endParaRPr>
          </a:p>
        </p:txBody>
      </p:sp>
      <p:pic>
        <p:nvPicPr>
          <p:cNvPr id="66566" name="3 Marcador de contenido" descr="2011-05-16_151450.jpg"/>
          <p:cNvPicPr>
            <a:picLocks noChangeAspect="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120650" y="-88900"/>
            <a:ext cx="9383713" cy="703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7" name="3 Marcador de contenido" descr="2011-05-16_151416.jpg"/>
          <p:cNvPicPr>
            <a:picLocks noChangeAspect="1"/>
          </p:cNvPicPr>
          <p:nvPr/>
        </p:nvPicPr>
        <p:blipFill>
          <a:blip r:embed="rId4">
            <a:lum bright="-12000" contrast="6000"/>
            <a:extLst>
              <a:ext uri="{28A0092B-C50C-407E-A947-70E740481C1C}">
                <a14:useLocalDpi xmlns:a14="http://schemas.microsoft.com/office/drawing/2010/main" val="0"/>
              </a:ext>
            </a:extLst>
          </a:blip>
          <a:srcRect/>
          <a:stretch>
            <a:fillRect/>
          </a:stretch>
        </p:blipFill>
        <p:spPr bwMode="auto">
          <a:xfrm>
            <a:off x="-214313" y="-115888"/>
            <a:ext cx="9477376" cy="7108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565"/>
                                        </p:tgtEl>
                                        <p:attrNameLst>
                                          <p:attrName>style.visibility</p:attrName>
                                        </p:attrNameLst>
                                      </p:cBhvr>
                                      <p:to>
                                        <p:strVal val="visible"/>
                                      </p:to>
                                    </p:set>
                                    <p:animEffect transition="in" filter="fade">
                                      <p:cBhvr>
                                        <p:cTn id="7" dur="2000"/>
                                        <p:tgtEl>
                                          <p:spTgt spid="66565"/>
                                        </p:tgtEl>
                                      </p:cBhvr>
                                    </p:animEffect>
                                  </p:childTnLst>
                                </p:cTn>
                              </p:par>
                            </p:childTnLst>
                          </p:cTn>
                        </p:par>
                        <p:par>
                          <p:cTn id="8" fill="hold" nodeType="afterGroup">
                            <p:stCondLst>
                              <p:cond delay="2000"/>
                            </p:stCondLst>
                            <p:childTnLst>
                              <p:par>
                                <p:cTn id="9" presetID="10" presetClass="entr" presetSubtype="0" fill="hold" nodeType="afterEffect">
                                  <p:stCondLst>
                                    <p:cond delay="3500"/>
                                  </p:stCondLst>
                                  <p:childTnLst>
                                    <p:set>
                                      <p:cBhvr>
                                        <p:cTn id="10" dur="1" fill="hold">
                                          <p:stCondLst>
                                            <p:cond delay="0"/>
                                          </p:stCondLst>
                                        </p:cTn>
                                        <p:tgtEl>
                                          <p:spTgt spid="66566"/>
                                        </p:tgtEl>
                                        <p:attrNameLst>
                                          <p:attrName>style.visibility</p:attrName>
                                        </p:attrNameLst>
                                      </p:cBhvr>
                                      <p:to>
                                        <p:strVal val="visible"/>
                                      </p:to>
                                    </p:set>
                                    <p:animEffect transition="in" filter="fade">
                                      <p:cBhvr>
                                        <p:cTn id="11" dur="3000"/>
                                        <p:tgtEl>
                                          <p:spTgt spid="66566"/>
                                        </p:tgtEl>
                                      </p:cBhvr>
                                    </p:animEffect>
                                  </p:childTnLst>
                                </p:cTn>
                              </p:par>
                            </p:childTnLst>
                          </p:cTn>
                        </p:par>
                        <p:par>
                          <p:cTn id="12" fill="hold" nodeType="afterGroup">
                            <p:stCondLst>
                              <p:cond delay="8500"/>
                            </p:stCondLst>
                            <p:childTnLst>
                              <p:par>
                                <p:cTn id="13" presetID="10" presetClass="entr" presetSubtype="0" fill="hold" nodeType="afterEffect">
                                  <p:stCondLst>
                                    <p:cond delay="3500"/>
                                  </p:stCondLst>
                                  <p:childTnLst>
                                    <p:set>
                                      <p:cBhvr>
                                        <p:cTn id="14" dur="1" fill="hold">
                                          <p:stCondLst>
                                            <p:cond delay="0"/>
                                          </p:stCondLst>
                                        </p:cTn>
                                        <p:tgtEl>
                                          <p:spTgt spid="66567"/>
                                        </p:tgtEl>
                                        <p:attrNameLst>
                                          <p:attrName>style.visibility</p:attrName>
                                        </p:attrNameLst>
                                      </p:cBhvr>
                                      <p:to>
                                        <p:strVal val="visible"/>
                                      </p:to>
                                    </p:set>
                                    <p:animEffect transition="in" filter="fade">
                                      <p:cBhvr>
                                        <p:cTn id="15" dur="3000"/>
                                        <p:tgtEl>
                                          <p:spTgt spid="665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pic>
        <p:nvPicPr>
          <p:cNvPr id="21507" name="3 Marcador de contenido" descr="2011-05-16_141525.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171450" y="-90488"/>
            <a:ext cx="9404350" cy="7053263"/>
          </a:xfrm>
        </p:spPr>
      </p:pic>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5" descr="4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5608" name="Rectangle 8"/>
          <p:cNvSpPr>
            <a:spLocks noChangeArrowheads="1"/>
          </p:cNvSpPr>
          <p:nvPr/>
        </p:nvSpPr>
        <p:spPr bwMode="auto">
          <a:xfrm>
            <a:off x="60325" y="115888"/>
            <a:ext cx="9144000"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effectLst>
                  <a:outerShdw blurRad="38100" dist="38100" dir="2700000" algn="tl">
                    <a:srgbClr val="FFFFFF"/>
                  </a:outerShdw>
                </a:effectLst>
              </a:rPr>
              <a:t>GRUPO ESCULTÓRICO QUE REPRESENTA “LA IGLESIA MILITANTE”, DONDE VEMOS A UNA MONJA RODEADA DE NIÑOS A LOS QUE GUÍA AL CORAZÓN DE JESÚS; LA VIRTUD PERSONIFICADA EN UNA JOVEN CON UN RAMO DE FLORES Y UNA NIÑA CON EL VESTIDO DE PRIMERA COMUNIÓN, TAMBIÉN UNA FAMILIA CRISTIANA, Y AL FINAL UN HOMBRE ARRODILLADO ABRAZADO A UN YUGO, MEDIO DESNUDO Y DESCALZO, QUE SIMBOLIZA LA PENITENCIA Y EL ARREPENTIMIENTO. </a:t>
            </a: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608"/>
                                        </p:tgtEl>
                                        <p:attrNameLst>
                                          <p:attrName>style.visibility</p:attrName>
                                        </p:attrNameLst>
                                      </p:cBhvr>
                                      <p:to>
                                        <p:strVal val="visible"/>
                                      </p:to>
                                    </p:set>
                                    <p:animEffect transition="in" filter="fade">
                                      <p:cBhvr>
                                        <p:cTn id="7" dur="2000"/>
                                        <p:tgtEl>
                                          <p:spTgt spid="25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Image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Título"/>
          <p:cNvSpPr>
            <a:spLocks noGrp="1"/>
          </p:cNvSpPr>
          <p:nvPr>
            <p:ph type="title" idx="4294967295"/>
          </p:nvPr>
        </p:nvSpPr>
        <p:spPr/>
        <p:txBody>
          <a:bodyPr/>
          <a:lstStyle/>
          <a:p>
            <a:pPr eaLnBrk="1" hangingPunct="1"/>
            <a:endParaRPr lang="es-ES" smtClean="0"/>
          </a:p>
        </p:txBody>
      </p:sp>
      <p:pic>
        <p:nvPicPr>
          <p:cNvPr id="67587" name="3 Marcador de contenido" descr="2011-05-16_141708.jpg"/>
          <p:cNvPicPr>
            <a:picLocks noGrp="1" noChangeAspect="1"/>
          </p:cNvPicPr>
          <p:nvPr>
            <p:ph idx="4294967295"/>
          </p:nvPr>
        </p:nvPicPr>
        <p:blipFill>
          <a:blip r:embed="rId2">
            <a:lum bright="-12000" contrast="6000"/>
            <a:extLst>
              <a:ext uri="{28A0092B-C50C-407E-A947-70E740481C1C}">
                <a14:useLocalDpi xmlns:a14="http://schemas.microsoft.com/office/drawing/2010/main" val="0"/>
              </a:ext>
            </a:extLst>
          </a:blip>
          <a:srcRect/>
          <a:stretch>
            <a:fillRect/>
          </a:stretch>
        </p:blipFill>
        <p:spPr>
          <a:xfrm>
            <a:off x="-28575" y="-25400"/>
            <a:ext cx="9278938" cy="6959600"/>
          </a:xfrm>
        </p:spPr>
      </p:pic>
      <p:sp>
        <p:nvSpPr>
          <p:cNvPr id="67588" name="Rectangle 4"/>
          <p:cNvSpPr>
            <a:spLocks noChangeArrowheads="1"/>
          </p:cNvSpPr>
          <p:nvPr/>
        </p:nvSpPr>
        <p:spPr bwMode="auto">
          <a:xfrm>
            <a:off x="1639888" y="188913"/>
            <a:ext cx="65166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1400" b="1"/>
              <a:t>GRUPO ESCULTÓRICO QUE REPRESENTA “LA IGLESIA TRIUNFANTE”… </a:t>
            </a: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588"/>
                                        </p:tgtEl>
                                        <p:attrNameLst>
                                          <p:attrName>style.visibility</p:attrName>
                                        </p:attrNameLst>
                                      </p:cBhvr>
                                      <p:to>
                                        <p:strVal val="visible"/>
                                      </p:to>
                                    </p:set>
                                    <p:animEffect transition="in" filter="fade">
                                      <p:cBhvr>
                                        <p:cTn id="7" dur="2000"/>
                                        <p:tgtEl>
                                          <p:spTgt spid="67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2011-05-16_151133.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109538" y="-60325"/>
            <a:ext cx="9342438" cy="7007225"/>
          </a:xfrm>
        </p:spPr>
      </p:pic>
      <p:sp>
        <p:nvSpPr>
          <p:cNvPr id="28677" name="Rectangle 5"/>
          <p:cNvSpPr>
            <a:spLocks noChangeArrowheads="1"/>
          </p:cNvSpPr>
          <p:nvPr/>
        </p:nvSpPr>
        <p:spPr bwMode="auto">
          <a:xfrm>
            <a:off x="0" y="333375"/>
            <a:ext cx="414020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…CON SAN AGUSTÍN, SAN FRANCISCO DE ASÍS, SANTA MARGARITA, SANTA TERESA DE JESÚS, SANTA GERTRUDIS, Y POR SUPUESTO EL PADRE BERNARDO DE HOYOS, QUE FUE LA PERSONA QUE RECIBIÓ LA PROMESA DE REINAR EN ESPAÑA HECHA POR JESÚS </a:t>
            </a: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fade">
                                      <p:cBhvr>
                                        <p:cTn id="7" dur="20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2011-05-16_141613.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58738" y="-28575"/>
            <a:ext cx="9307513" cy="6991350"/>
          </a:xfrm>
        </p:spPr>
      </p:pic>
    </p:spTree>
  </p:cSld>
  <p:clrMapOvr>
    <a:masterClrMapping/>
  </p:clrMapOvr>
  <p:transition spd="slow"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8613" name="Rectangle 5"/>
          <p:cNvSpPr>
            <a:spLocks noChangeArrowheads="1"/>
          </p:cNvSpPr>
          <p:nvPr/>
        </p:nvSpPr>
        <p:spPr bwMode="auto">
          <a:xfrm>
            <a:off x="1639888" y="188913"/>
            <a:ext cx="62436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1400" b="1"/>
              <a:t>GRUPO ESCULTÓRICO QUE REPRESENTA “LA ESPAÑA MISIONERA” </a:t>
            </a:r>
          </a:p>
        </p:txBody>
      </p:sp>
      <p:sp>
        <p:nvSpPr>
          <p:cNvPr id="68614" name="Rectangle 6"/>
          <p:cNvSpPr>
            <a:spLocks noChangeArrowheads="1"/>
          </p:cNvSpPr>
          <p:nvPr/>
        </p:nvSpPr>
        <p:spPr bwMode="auto">
          <a:xfrm>
            <a:off x="3670300" y="704850"/>
            <a:ext cx="5338763"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Y EN EL MISMO ENCONTRAMOS A ISABEL LA CATÓLICA, CRISTÓBAL COLÓN, HERNÁN CORTÉS Y FRAY JUNÍPERO SERRA ACOMPAÑADO DE TRES INDIOS. </a:t>
            </a: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613"/>
                                        </p:tgtEl>
                                        <p:attrNameLst>
                                          <p:attrName>style.visibility</p:attrName>
                                        </p:attrNameLst>
                                      </p:cBhvr>
                                      <p:to>
                                        <p:strVal val="visible"/>
                                      </p:to>
                                    </p:set>
                                    <p:animEffect transition="in" filter="fade">
                                      <p:cBhvr>
                                        <p:cTn id="7" dur="2000"/>
                                        <p:tgtEl>
                                          <p:spTgt spid="68613"/>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8614"/>
                                        </p:tgtEl>
                                        <p:attrNameLst>
                                          <p:attrName>style.visibility</p:attrName>
                                        </p:attrNameLst>
                                      </p:cBhvr>
                                      <p:to>
                                        <p:strVal val="visible"/>
                                      </p:to>
                                    </p:set>
                                    <p:animEffect transition="in" filter="fade">
                                      <p:cBhvr>
                                        <p:cTn id="11" dur="2000"/>
                                        <p:tgtEl>
                                          <p:spTgt spid="68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p:bldP spid="686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0659" name="Rectangle 3"/>
          <p:cNvSpPr>
            <a:spLocks noChangeArrowheads="1"/>
          </p:cNvSpPr>
          <p:nvPr/>
        </p:nvSpPr>
        <p:spPr bwMode="auto">
          <a:xfrm>
            <a:off x="971550" y="188913"/>
            <a:ext cx="72120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s-ES" sz="1400" b="1"/>
              <a:t>GRUPO ESCULTÓRICO QUE REPRESENTA “LA ESPAÑA DEFENSORA DE LA FE” </a:t>
            </a:r>
          </a:p>
        </p:txBody>
      </p:sp>
      <p:sp>
        <p:nvSpPr>
          <p:cNvPr id="70662" name="Rectangle 6"/>
          <p:cNvSpPr>
            <a:spLocks noChangeArrowheads="1"/>
          </p:cNvSpPr>
          <p:nvPr/>
        </p:nvSpPr>
        <p:spPr bwMode="auto">
          <a:xfrm>
            <a:off x="104775" y="981075"/>
            <a:ext cx="4537075"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es-ES" sz="1400" b="1"/>
              <a:t>Y EN ÉL ENCONTRAMOS LAS FIGURAS DE OSIO (OBISPO DE CÓRDOBA), DON PELAYO, EL PADRE LAÍNEZ, DON JUAN DE AUSTRIA, EL PADRE POLANCO (OBISPO Y MÁRTIR DEL ASEDIO DE TERUEL) Y EL JOVEN ANTONIO RIVERA, LLAMADO “EL ÁNGEL DEL ALCÁZAR”. </a:t>
            </a:r>
          </a:p>
        </p:txBody>
      </p:sp>
      <p:pic>
        <p:nvPicPr>
          <p:cNvPr id="70663" name="3 Marcador de contenido" descr="2011-05-16_150911.jpg"/>
          <p:cNvPicPr>
            <a:picLocks noChangeAspect="1"/>
          </p:cNvPicPr>
          <p:nvPr/>
        </p:nvPicPr>
        <p:blipFill>
          <a:blip r:embed="rId3">
            <a:lum bright="-12000" contrast="6000"/>
            <a:extLst>
              <a:ext uri="{28A0092B-C50C-407E-A947-70E740481C1C}">
                <a14:useLocalDpi xmlns:a14="http://schemas.microsoft.com/office/drawing/2010/main" val="0"/>
              </a:ext>
            </a:extLst>
          </a:blip>
          <a:srcRect/>
          <a:stretch>
            <a:fillRect/>
          </a:stretch>
        </p:blipFill>
        <p:spPr bwMode="auto">
          <a:xfrm>
            <a:off x="-36513" y="-100013"/>
            <a:ext cx="9345613" cy="700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4" name="Rectangle 8"/>
          <p:cNvSpPr>
            <a:spLocks noChangeArrowheads="1"/>
          </p:cNvSpPr>
          <p:nvPr/>
        </p:nvSpPr>
        <p:spPr bwMode="auto">
          <a:xfrm>
            <a:off x="468313" y="404813"/>
            <a:ext cx="8137525"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660192" anchor="ctr">
            <a:spAutoFit/>
          </a:bodyPr>
          <a:lstStyle/>
          <a:p>
            <a:pPr eaLnBrk="0" fontAlgn="t" hangingPunct="0"/>
            <a:r>
              <a:rPr lang="es-ES" sz="1400" b="1"/>
              <a:t>AL FONDO SE DISTINGUEN LAS ELEVACIONES DE LA MARAÑOSA, LUGAR DONDE SE PRODUJERON INTENSOS COMBATES DURANTE LA BATALLA DEL JARAMA. </a:t>
            </a:r>
            <a:r>
              <a:rPr lang="es-ES" sz="1400"/>
              <a:t/>
            </a:r>
            <a:br>
              <a:rPr lang="es-ES" sz="1400"/>
            </a:br>
            <a:r>
              <a:rPr lang="es-ES" sz="1400"/>
              <a:t/>
            </a:r>
            <a:br>
              <a:rPr lang="es-ES" sz="1400"/>
            </a:br>
            <a:endParaRPr lang="es-ES" sz="1400"/>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fade">
                                      <p:cBhvr>
                                        <p:cTn id="7" dur="2000"/>
                                        <p:tgtEl>
                                          <p:spTgt spid="70659"/>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0662"/>
                                        </p:tgtEl>
                                        <p:attrNameLst>
                                          <p:attrName>style.visibility</p:attrName>
                                        </p:attrNameLst>
                                      </p:cBhvr>
                                      <p:to>
                                        <p:strVal val="visible"/>
                                      </p:to>
                                    </p:set>
                                    <p:animEffect transition="in" filter="fade">
                                      <p:cBhvr>
                                        <p:cTn id="11" dur="2000"/>
                                        <p:tgtEl>
                                          <p:spTgt spid="70662"/>
                                        </p:tgtEl>
                                      </p:cBhvr>
                                    </p:animEffect>
                                  </p:childTnLst>
                                </p:cTn>
                              </p:par>
                            </p:childTnLst>
                          </p:cTn>
                        </p:par>
                        <p:par>
                          <p:cTn id="12" fill="hold" nodeType="afterGroup">
                            <p:stCondLst>
                              <p:cond delay="4000"/>
                            </p:stCondLst>
                            <p:childTnLst>
                              <p:par>
                                <p:cTn id="13" presetID="10" presetClass="entr" presetSubtype="0" fill="hold" nodeType="afterEffect">
                                  <p:stCondLst>
                                    <p:cond delay="6500"/>
                                  </p:stCondLst>
                                  <p:childTnLst>
                                    <p:set>
                                      <p:cBhvr>
                                        <p:cTn id="14" dur="1" fill="hold">
                                          <p:stCondLst>
                                            <p:cond delay="0"/>
                                          </p:stCondLst>
                                        </p:cTn>
                                        <p:tgtEl>
                                          <p:spTgt spid="70663"/>
                                        </p:tgtEl>
                                        <p:attrNameLst>
                                          <p:attrName>style.visibility</p:attrName>
                                        </p:attrNameLst>
                                      </p:cBhvr>
                                      <p:to>
                                        <p:strVal val="visible"/>
                                      </p:to>
                                    </p:set>
                                    <p:animEffect transition="in" filter="fade">
                                      <p:cBhvr>
                                        <p:cTn id="15" dur="3000"/>
                                        <p:tgtEl>
                                          <p:spTgt spid="70663"/>
                                        </p:tgtEl>
                                      </p:cBhvr>
                                    </p:animEffect>
                                  </p:childTnLst>
                                </p:cTn>
                              </p:par>
                            </p:childTnLst>
                          </p:cTn>
                        </p:par>
                        <p:par>
                          <p:cTn id="16" fill="hold" nodeType="afterGroup">
                            <p:stCondLst>
                              <p:cond delay="13500"/>
                            </p:stCondLst>
                            <p:childTnLst>
                              <p:par>
                                <p:cTn id="17" presetID="10" presetClass="entr" presetSubtype="0" fill="hold" grpId="0" nodeType="afterEffect">
                                  <p:stCondLst>
                                    <p:cond delay="0"/>
                                  </p:stCondLst>
                                  <p:childTnLst>
                                    <p:set>
                                      <p:cBhvr>
                                        <p:cTn id="18" dur="1" fill="hold">
                                          <p:stCondLst>
                                            <p:cond delay="0"/>
                                          </p:stCondLst>
                                        </p:cTn>
                                        <p:tgtEl>
                                          <p:spTgt spid="70664"/>
                                        </p:tgtEl>
                                        <p:attrNameLst>
                                          <p:attrName>style.visibility</p:attrName>
                                        </p:attrNameLst>
                                      </p:cBhvr>
                                      <p:to>
                                        <p:strVal val="visible"/>
                                      </p:to>
                                    </p:set>
                                    <p:animEffect transition="in" filter="fade">
                                      <p:cBhvr>
                                        <p:cTn id="19" dur="2000"/>
                                        <p:tgtEl>
                                          <p:spTgt spid="706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p:bldP spid="70662" grpId="0"/>
      <p:bldP spid="7066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pic>
        <p:nvPicPr>
          <p:cNvPr id="27651" name="3 Marcador de contenido" descr="2011-05-16_151051.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30163" y="-11113"/>
            <a:ext cx="9278938" cy="6959601"/>
          </a:xfrm>
        </p:spPr>
      </p:pic>
    </p:spTree>
  </p:cSld>
  <p:clrMapOvr>
    <a:masterClrMapping/>
  </p:clrMapOvr>
  <p:transition spd="slow"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2011-05-16_151308.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90488" y="-76200"/>
            <a:ext cx="9385301" cy="7038975"/>
          </a:xfrm>
        </p:spPr>
      </p:pic>
    </p:spTree>
  </p:cSld>
  <p:clrMapOvr>
    <a:masterClrMapping/>
  </p:clrMapOvr>
  <p:transition spd="slow"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pic>
        <p:nvPicPr>
          <p:cNvPr id="29699" name="3 Marcador de contenido" descr="2011-05-16_151218.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44450" y="-11113"/>
            <a:ext cx="9278938" cy="6959601"/>
          </a:xfrm>
        </p:spPr>
      </p:pic>
    </p:spTree>
  </p:cSld>
  <p:clrMapOvr>
    <a:masterClrMapping/>
  </p:clrMapOvr>
  <p:transition spd="slow"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2011-05-16_151342.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46038" y="-25400"/>
            <a:ext cx="9278938" cy="6959600"/>
          </a:xfrm>
        </p:spPr>
      </p:pic>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2011-05-16_141338.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214313" y="-73025"/>
            <a:ext cx="9463088" cy="7097713"/>
          </a:xfrm>
        </p:spPr>
      </p:pic>
    </p:spTree>
  </p:cSld>
  <p:clrMapOvr>
    <a:masterClrMapping/>
  </p:clrMapOvr>
  <p:transition spd="slow"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2011-05-16_141401.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46038" y="-76200"/>
            <a:ext cx="9324976" cy="6994525"/>
          </a:xfrm>
        </p:spPr>
      </p:pic>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pic>
        <p:nvPicPr>
          <p:cNvPr id="33795" name="3 Marcador de contenido" descr="2011-05-16_141439.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65088" y="-30163"/>
            <a:ext cx="9283701" cy="6962776"/>
          </a:xfrm>
        </p:spPr>
      </p:pic>
    </p:spTree>
  </p:cSld>
  <p:clrMapOvr>
    <a:masterClrMapping/>
  </p:clrMapOvr>
  <p:transition spd="slow"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Título"/>
          <p:cNvSpPr>
            <a:spLocks noGrp="1"/>
          </p:cNvSpPr>
          <p:nvPr>
            <p:ph type="title" idx="4294967295"/>
          </p:nvPr>
        </p:nvSpPr>
        <p:spPr/>
        <p:txBody>
          <a:bodyPr/>
          <a:lstStyle/>
          <a:p>
            <a:pPr eaLnBrk="1" hangingPunct="1"/>
            <a:endParaRPr lang="es-ES" smtClean="0"/>
          </a:p>
        </p:txBody>
      </p:sp>
      <p:pic>
        <p:nvPicPr>
          <p:cNvPr id="78851" name="3 Marcador de contenido" descr="2011-05-16_151516.jpg"/>
          <p:cNvPicPr>
            <a:picLocks noGrp="1" noChangeAspect="1"/>
          </p:cNvPicPr>
          <p:nvPr>
            <p:ph idx="4294967295"/>
          </p:nvPr>
        </p:nvPicPr>
        <p:blipFill>
          <a:blip r:embed="rId2">
            <a:lum bright="-6000" contrast="6000"/>
            <a:extLst>
              <a:ext uri="{28A0092B-C50C-407E-A947-70E740481C1C}">
                <a14:useLocalDpi xmlns:a14="http://schemas.microsoft.com/office/drawing/2010/main" val="0"/>
              </a:ext>
            </a:extLst>
          </a:blip>
          <a:srcRect/>
          <a:stretch>
            <a:fillRect/>
          </a:stretch>
        </p:blipFill>
        <p:spPr>
          <a:xfrm>
            <a:off x="-15875" y="-20638"/>
            <a:ext cx="9250363" cy="6937376"/>
          </a:xfrm>
        </p:spPr>
      </p:pic>
      <p:sp>
        <p:nvSpPr>
          <p:cNvPr id="6" name="5 CuadroTexto"/>
          <p:cNvSpPr txBox="1">
            <a:spLocks noChangeArrowheads="1"/>
          </p:cNvSpPr>
          <p:nvPr/>
        </p:nvSpPr>
        <p:spPr bwMode="auto">
          <a:xfrm>
            <a:off x="1763713" y="260350"/>
            <a:ext cx="6048375" cy="304800"/>
          </a:xfrm>
          <a:prstGeom prst="rect">
            <a:avLst/>
          </a:prstGeom>
          <a:noFill/>
          <a:ln>
            <a:noFill/>
          </a:ln>
          <a:extLst>
            <a:ext uri="{909E8E84-426E-40DD-AFC4-6F175D3DCCD1}">
              <a14:hiddenFill xmlns:a14="http://schemas.microsoft.com/office/drawing/2010/main">
                <a:solidFill>
                  <a:srgbClr val="DDD9C3"/>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es-ES" sz="1400" b="1">
                <a:solidFill>
                  <a:schemeClr val="bg1"/>
                </a:solidFill>
              </a:rPr>
              <a:t>BAJO EL NUEVO MONUMENTO SE CONSTRUYÓ UNA CRIPTA.</a:t>
            </a:r>
          </a:p>
        </p:txBody>
      </p:sp>
      <p:pic>
        <p:nvPicPr>
          <p:cNvPr id="78857" name="4 Imagen" descr="2011-05-16_161648.jpg"/>
          <p:cNvPicPr>
            <a:picLocks noChangeAspect="1"/>
          </p:cNvPicPr>
          <p:nvPr/>
        </p:nvPicPr>
        <p:blipFill>
          <a:blip r:embed="rId3">
            <a:lum bright="-6000" contrast="6000"/>
            <a:extLst>
              <a:ext uri="{28A0092B-C50C-407E-A947-70E740481C1C}">
                <a14:useLocalDpi xmlns:a14="http://schemas.microsoft.com/office/drawing/2010/main" val="0"/>
              </a:ext>
            </a:extLst>
          </a:blip>
          <a:srcRect/>
          <a:stretch>
            <a:fillRect/>
          </a:stretch>
        </p:blipFill>
        <p:spPr bwMode="auto">
          <a:xfrm>
            <a:off x="0" y="0"/>
            <a:ext cx="9269413"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nodeType="afterGroup">
                            <p:stCondLst>
                              <p:cond delay="2000"/>
                            </p:stCondLst>
                            <p:childTnLst>
                              <p:par>
                                <p:cTn id="9" presetID="10" presetClass="entr" presetSubtype="0" fill="hold" nodeType="afterEffect">
                                  <p:stCondLst>
                                    <p:cond delay="3500"/>
                                  </p:stCondLst>
                                  <p:childTnLst>
                                    <p:set>
                                      <p:cBhvr>
                                        <p:cTn id="10" dur="1" fill="hold">
                                          <p:stCondLst>
                                            <p:cond delay="0"/>
                                          </p:stCondLst>
                                        </p:cTn>
                                        <p:tgtEl>
                                          <p:spTgt spid="78857"/>
                                        </p:tgtEl>
                                        <p:attrNameLst>
                                          <p:attrName>style.visibility</p:attrName>
                                        </p:attrNameLst>
                                      </p:cBhvr>
                                      <p:to>
                                        <p:strVal val="visible"/>
                                      </p:to>
                                    </p:set>
                                    <p:animEffect transition="in" filter="fade">
                                      <p:cBhvr>
                                        <p:cTn id="11" dur="3000"/>
                                        <p:tgtEl>
                                          <p:spTgt spid="788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pic>
        <p:nvPicPr>
          <p:cNvPr id="35843" name="3 Marcador de contenido" descr="2011-05-16_161955.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60325" y="-20638"/>
            <a:ext cx="9294813" cy="6970713"/>
          </a:xfrm>
        </p:spPr>
      </p:pic>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2011-05-16_161617.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127000" y="-31750"/>
            <a:ext cx="9345613" cy="7008813"/>
          </a:xfrm>
        </p:spPr>
      </p:pic>
    </p:spTree>
  </p:cSld>
  <p:clrMapOvr>
    <a:masterClrMapping/>
  </p:clrMapOvr>
  <p:transition spd="slow"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3 Marcador de contenido" descr="2011-05-16_161854.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15875" y="3175"/>
            <a:ext cx="9278938" cy="6959600"/>
          </a:xfrm>
        </p:spPr>
      </p:pic>
    </p:spTree>
  </p:cSld>
  <p:clrMapOvr>
    <a:masterClrMapping/>
  </p:clrMapOvr>
  <p:transition spd="slow"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2011-05-16_161720.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88900" y="-92075"/>
            <a:ext cx="9293225" cy="6970713"/>
          </a:xfrm>
        </p:spPr>
      </p:pic>
      <p:pic>
        <p:nvPicPr>
          <p:cNvPr id="38917" name="3 Marcador de contenido" descr="2011-05-16_161749.jpg"/>
          <p:cNvPicPr>
            <a:picLocks noChangeAspect="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134938" y="-90488"/>
            <a:ext cx="9383713" cy="703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3500"/>
                                  </p:stCondLst>
                                  <p:childTnLst>
                                    <p:set>
                                      <p:cBhvr>
                                        <p:cTn id="6" dur="1" fill="hold">
                                          <p:stCondLst>
                                            <p:cond delay="0"/>
                                          </p:stCondLst>
                                        </p:cTn>
                                        <p:tgtEl>
                                          <p:spTgt spid="38917"/>
                                        </p:tgtEl>
                                        <p:attrNameLst>
                                          <p:attrName>style.visibility</p:attrName>
                                        </p:attrNameLst>
                                      </p:cBhvr>
                                      <p:to>
                                        <p:strVal val="visible"/>
                                      </p:to>
                                    </p:set>
                                    <p:animEffect transition="in" filter="fade">
                                      <p:cBhvr>
                                        <p:cTn id="7" dur="5000"/>
                                        <p:tgtEl>
                                          <p:spTgt spid="38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pic>
        <p:nvPicPr>
          <p:cNvPr id="40963" name="3 Marcador de contenido" descr="2011-05-16_161927.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71438" y="-46038"/>
            <a:ext cx="9304338" cy="6978651"/>
          </a:xfrm>
        </p:spPr>
      </p:pic>
    </p:spTree>
  </p:cSld>
  <p:clrMapOvr>
    <a:masterClrMapping/>
  </p:clrMapOvr>
  <p:transition spd="slow" advTm="4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pic>
        <p:nvPicPr>
          <p:cNvPr id="41987" name="3 Marcador de contenido" descr="2011-05-16_161822.jpg"/>
          <p:cNvPicPr>
            <a:picLocks noGrp="1" noChangeAspect="1"/>
          </p:cNvPicPr>
          <p:nvPr>
            <p:ph idx="1"/>
          </p:nvPr>
        </p:nvPicPr>
        <p:blipFill>
          <a:blip r:embed="rId2">
            <a:lum bright="-6000"/>
            <a:extLst>
              <a:ext uri="{28A0092B-C50C-407E-A947-70E740481C1C}">
                <a14:useLocalDpi xmlns:a14="http://schemas.microsoft.com/office/drawing/2010/main" val="0"/>
              </a:ext>
            </a:extLst>
          </a:blip>
          <a:srcRect/>
          <a:stretch>
            <a:fillRect/>
          </a:stretch>
        </p:blipFill>
        <p:spPr>
          <a:xfrm>
            <a:off x="-74613" y="-65088"/>
            <a:ext cx="9309101" cy="6981826"/>
          </a:xfrm>
        </p:spPr>
      </p:pic>
    </p:spTree>
  </p:cSld>
  <p:clrMapOvr>
    <a:masterClrMapping/>
  </p:clrMapOvr>
  <p:transition spd="slow" advTm="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4" name="Picture 6" descr="346657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0" y="6021388"/>
            <a:ext cx="9113838" cy="457200"/>
          </a:xfrm>
          <a:prstGeom prst="rect">
            <a:avLst/>
          </a:prstGeom>
          <a:solidFill>
            <a:schemeClr val="bg2">
              <a:alpha val="69000"/>
            </a:schemeClr>
          </a:solidFill>
          <a:ln>
            <a:noFill/>
          </a:ln>
          <a:extLst>
            <a:ext uri="{91240B29-F687-4F45-9708-019B960494DF}">
              <a14:hiddenLine xmlns:a14="http://schemas.microsoft.com/office/drawing/2010/main" w="38100">
                <a:solidFill>
                  <a:schemeClr val="bg1"/>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r>
              <a:rPr lang="es-ES" sz="1200" b="1">
                <a:solidFill>
                  <a:srgbClr val="000099"/>
                </a:solidFill>
                <a:latin typeface="Arial Rounded MT Bold" pitchFamily="34" charset="0"/>
              </a:rPr>
              <a:t>CUANDO ALGUIEN PRESENTE AL BANDO REPUBLICANO DE LA GUERRA CIVIL COMO LA GENUINA EXPRESIÓN DE LA CAUSA DE LA LIBERTAD, ES PRECISO RECORDARLE ESTE LUGAR, FIEL TESTIMONIO DEL TALIBANISMO LAICISTA. </a:t>
            </a: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80" name="Picture 8" descr="52586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9881" name="Rectangle 9"/>
          <p:cNvSpPr>
            <a:spLocks noChangeArrowheads="1"/>
          </p:cNvSpPr>
          <p:nvPr/>
        </p:nvSpPr>
        <p:spPr bwMode="auto">
          <a:xfrm>
            <a:off x="134938" y="6308725"/>
            <a:ext cx="947737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660192" anchor="ctr">
            <a:spAutoFit/>
          </a:bodyPr>
          <a:lstStyle/>
          <a:p>
            <a:pPr eaLnBrk="0" fontAlgn="t" hangingPunct="0"/>
            <a:r>
              <a:rPr lang="es-ES" sz="1300" b="1">
                <a:solidFill>
                  <a:schemeClr val="bg1"/>
                </a:solidFill>
              </a:rPr>
              <a:t>ESTE MONUMENTO ESTÁ CONSIDERADO POR MUCHOS COMO SÍMBOLO DEL FRANQUISMO, PERO NADA MÁS LEJOS DE LA REALIDAD, YA QUE, COMO HEMOS VISTO, ES ANTERIOR A FRANCO Y A LA DICTADURA</a:t>
            </a:r>
            <a:endParaRPr lang="es-ES" sz="1300">
              <a:solidFill>
                <a:schemeClr val="bg1"/>
              </a:solidFill>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9881"/>
                                        </p:tgtEl>
                                        <p:attrNameLst>
                                          <p:attrName>style.visibility</p:attrName>
                                        </p:attrNameLst>
                                      </p:cBhvr>
                                      <p:to>
                                        <p:strVal val="visible"/>
                                      </p:to>
                                    </p:set>
                                    <p:animEffect transition="in" filter="fade">
                                      <p:cBhvr>
                                        <p:cTn id="7" dur="2000"/>
                                        <p:tgtEl>
                                          <p:spTgt spid="798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5" name="Picture 5" descr="85801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1926" name="Rectangle 6"/>
          <p:cNvSpPr>
            <a:spLocks noChangeArrowheads="1"/>
          </p:cNvSpPr>
          <p:nvPr/>
        </p:nvSpPr>
        <p:spPr bwMode="auto">
          <a:xfrm>
            <a:off x="53975" y="173038"/>
            <a:ext cx="9764713" cy="128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660192" anchor="ctr">
            <a:spAutoFit/>
          </a:bodyPr>
          <a:lstStyle/>
          <a:p>
            <a:pPr eaLnBrk="0" fontAlgn="t" hangingPunct="0"/>
            <a:r>
              <a:rPr lang="es-ES" sz="1300" b="1" dirty="0">
                <a:solidFill>
                  <a:schemeClr val="bg1"/>
                </a:solidFill>
              </a:rPr>
              <a:t>LA INCULTURA Y EL DESGOBIERNO, TRAEN CONSIGO ACCIONES COMO ÉSTA. Y YO ME PREGUNTO, </a:t>
            </a:r>
          </a:p>
          <a:p>
            <a:pPr eaLnBrk="0" fontAlgn="t" hangingPunct="0"/>
            <a:r>
              <a:rPr lang="es-ES" sz="1300" b="1" dirty="0">
                <a:solidFill>
                  <a:schemeClr val="bg1"/>
                </a:solidFill>
              </a:rPr>
              <a:t>¿CUÁNTAS GENERACIONES TENDRÁN QUE PASAR PARA QUE SE OLVIDE LA GUERRA CIVIL?. PARA QUE SE RECUERDE COMO UNA ATROCIDAD QUE ENFRENTÓ A HERMANOS, Y QUE JAMÁS DEBE REPETIRSE. ESTOS MONUMENTOS DEBEN DE PERMANECER EN SU LUGAR, YA QUE PARA BIEN O PARA MAL, SON HISTORIA DE NUESTRO PUEBLO, Y DEBEN RECORDARMOS LOS ERRORES COMETIDOS POR AMBOS BANDOS EN EL PASADO, PARA EVITAR QUE SE REPITAN. ¡ BASTA YA DE BANDOS ! SOMOS UN SOLO PUEBLO: ESPAÑA</a:t>
            </a:r>
            <a:endParaRPr lang="es-ES" sz="1300" dirty="0">
              <a:solidFill>
                <a:schemeClr val="bg1"/>
              </a:solidFill>
            </a:endParaRPr>
          </a:p>
        </p:txBody>
      </p:sp>
      <p:pic>
        <p:nvPicPr>
          <p:cNvPr id="81927" name="Picture 5" descr="C:\Dokumente und Einstellungen\internet\Eigene Dateien\Eigene Bilder\click\click_0029.gif"/>
          <p:cNvPicPr>
            <a:picLocks noChangeAspect="1" noChangeArrowheads="1" noCrop="1"/>
          </p:cNvPicPr>
          <p:nvPr/>
        </p:nvPicPr>
        <p:blipFill>
          <a:blip r:embed="rId3">
            <a:lum contrast="10000"/>
            <a:extLst>
              <a:ext uri="{28A0092B-C50C-407E-A947-70E740481C1C}">
                <a14:useLocalDpi xmlns:a14="http://schemas.microsoft.com/office/drawing/2010/main" val="0"/>
              </a:ext>
            </a:extLst>
          </a:blip>
          <a:srcRect/>
          <a:stretch>
            <a:fillRect/>
          </a:stretch>
        </p:blipFill>
        <p:spPr bwMode="auto">
          <a:xfrm>
            <a:off x="7975600" y="6049963"/>
            <a:ext cx="8302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1926"/>
                                        </p:tgtEl>
                                        <p:attrNameLst>
                                          <p:attrName>style.visibility</p:attrName>
                                        </p:attrNameLst>
                                      </p:cBhvr>
                                      <p:to>
                                        <p:strVal val="visible"/>
                                      </p:to>
                                    </p:set>
                                    <p:animEffect transition="in" filter="fade">
                                      <p:cBhvr>
                                        <p:cTn id="7" dur="2000"/>
                                        <p:tgtEl>
                                          <p:spTgt spid="81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pic>
        <p:nvPicPr>
          <p:cNvPr id="44035" name="3 Marcador de contenido" descr="07.jpg"/>
          <p:cNvPicPr>
            <a:picLocks noGrp="1" noChangeAspect="1"/>
          </p:cNvPicPr>
          <p:nvPr>
            <p:ph idx="1"/>
          </p:nvPr>
        </p:nvPicPr>
        <p:blipFill>
          <a:blip r:embed="rId2">
            <a:lum bright="-12000" contrast="6000"/>
            <a:extLst>
              <a:ext uri="{28A0092B-C50C-407E-A947-70E740481C1C}">
                <a14:useLocalDpi xmlns:a14="http://schemas.microsoft.com/office/drawing/2010/main" val="0"/>
              </a:ext>
            </a:extLst>
          </a:blip>
          <a:srcRect/>
          <a:stretch>
            <a:fillRect/>
          </a:stretch>
        </p:blipFill>
        <p:spPr>
          <a:xfrm>
            <a:off x="-20638" y="-31750"/>
            <a:ext cx="9302751" cy="7007225"/>
          </a:xfrm>
        </p:spPr>
      </p:pic>
      <p:pic>
        <p:nvPicPr>
          <p:cNvPr id="5" name="4 Rectángulo"/>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549275"/>
            <a:ext cx="4427537" cy="3024188"/>
          </a:xfrm>
          <a:prstGeom prst="rect">
            <a:avLst/>
          </a:prstGeom>
          <a:noFill/>
          <a:extLst>
            <a:ext uri="{909E8E84-426E-40DD-AFC4-6F175D3DCCD1}">
              <a14:hiddenFill xmlns:a14="http://schemas.microsoft.com/office/drawing/2010/main">
                <a:solidFill>
                  <a:srgbClr val="FFFFFF"/>
                </a:solidFill>
              </a14:hiddenFill>
            </a:ext>
          </a:extLst>
        </p:spPr>
      </p:pic>
      <p:sp>
        <p:nvSpPr>
          <p:cNvPr id="47113" name="Text Box 9"/>
          <p:cNvSpPr txBox="1">
            <a:spLocks noChangeArrowheads="1"/>
          </p:cNvSpPr>
          <p:nvPr/>
        </p:nvSpPr>
        <p:spPr bwMode="auto">
          <a:xfrm>
            <a:off x="323849" y="542856"/>
            <a:ext cx="251936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s-ES" sz="1600" b="1" dirty="0" smtClean="0">
                <a:solidFill>
                  <a:srgbClr val="000099"/>
                </a:solidFill>
                <a:ea typeface="Arial Unicode MS" pitchFamily="34" charset="-128"/>
                <a:cs typeface="Arial Unicode MS" pitchFamily="34" charset="-128"/>
              </a:rPr>
              <a:t>VERSIÓN </a:t>
            </a:r>
            <a:r>
              <a:rPr lang="es-ES" sz="1600" b="1" dirty="0">
                <a:solidFill>
                  <a:srgbClr val="000099"/>
                </a:solidFill>
                <a:ea typeface="Arial Unicode MS" pitchFamily="34" charset="-128"/>
                <a:cs typeface="Arial Unicode MS" pitchFamily="34" charset="-128"/>
              </a:rPr>
              <a:t>DE</a:t>
            </a:r>
          </a:p>
          <a:p>
            <a:pPr eaLnBrk="1" hangingPunct="1">
              <a:spcBef>
                <a:spcPct val="50000"/>
              </a:spcBef>
            </a:pPr>
            <a:r>
              <a:rPr lang="es-ES" sz="1600" b="1" dirty="0">
                <a:solidFill>
                  <a:srgbClr val="000099"/>
                </a:solidFill>
                <a:ea typeface="Arial Unicode MS" pitchFamily="34" charset="-128"/>
                <a:cs typeface="Arial Unicode MS" pitchFamily="34" charset="-128"/>
              </a:rPr>
              <a:t>ANGEL GARCIA</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113"/>
                                        </p:tgtEl>
                                        <p:attrNameLst>
                                          <p:attrName>style.visibility</p:attrName>
                                        </p:attrNameLst>
                                      </p:cBhvr>
                                      <p:to>
                                        <p:strVal val="visible"/>
                                      </p:to>
                                    </p:set>
                                    <p:animEffect transition="in" filter="fade">
                                      <p:cBhvr>
                                        <p:cTn id="7" dur="2000"/>
                                        <p:tgtEl>
                                          <p:spTgt spid="47113"/>
                                        </p:tgtEl>
                                      </p:cBhvr>
                                    </p:animEffect>
                                  </p:childTnLst>
                                </p:cTn>
                              </p:par>
                            </p:childTnLst>
                          </p:cTn>
                        </p:par>
                        <p:par>
                          <p:cTn id="8" fill="hold" nodeType="afterGroup">
                            <p:stCondLst>
                              <p:cond delay="2000"/>
                            </p:stCondLst>
                            <p:childTnLst>
                              <p:par>
                                <p:cTn id="9" presetID="23" presetClass="entr" presetSubtype="52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anim calcmode="lin" valueType="num">
                                      <p:cBhvr>
                                        <p:cTn id="13" dur="3000" fill="hold"/>
                                        <p:tgtEl>
                                          <p:spTgt spid="5"/>
                                        </p:tgtEl>
                                        <p:attrNameLst>
                                          <p:attrName>ppt_x</p:attrName>
                                        </p:attrNameLst>
                                      </p:cBhvr>
                                      <p:tavLst>
                                        <p:tav tm="0">
                                          <p:val>
                                            <p:fltVal val="0.5"/>
                                          </p:val>
                                        </p:tav>
                                        <p:tav tm="100000">
                                          <p:val>
                                            <p:strVal val="#ppt_x"/>
                                          </p:val>
                                        </p:tav>
                                      </p:tavLst>
                                    </p:anim>
                                    <p:anim calcmode="lin" valueType="num">
                                      <p:cBhvr>
                                        <p:cTn id="14" dur="3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3"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456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pp4560</Template>
  <TotalTime>2</TotalTime>
  <Words>1901</Words>
  <Application>Microsoft Office PowerPoint</Application>
  <PresentationFormat>Presentación en pantalla (4:3)</PresentationFormat>
  <Paragraphs>48</Paragraphs>
  <Slides>56</Slides>
  <Notes>2</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56</vt:i4>
      </vt:variant>
    </vt:vector>
  </HeadingPairs>
  <TitlesOfParts>
    <vt:vector size="63" baseType="lpstr">
      <vt:lpstr>Arial</vt:lpstr>
      <vt:lpstr>Calibri</vt:lpstr>
      <vt:lpstr>Bookman Old Style</vt:lpstr>
      <vt:lpstr>Arial Rounded MT Bold</vt:lpstr>
      <vt:lpstr>Arial Unicode MS</vt:lpstr>
      <vt:lpstr>pp4560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dc:description>Corrección de erratas: FHS</dc:description>
  <cp:lastModifiedBy>Jose Luis</cp:lastModifiedBy>
  <cp:revision>2</cp:revision>
  <dcterms:created xsi:type="dcterms:W3CDTF">2021-02-17T19:12:40Z</dcterms:created>
  <dcterms:modified xsi:type="dcterms:W3CDTF">2021-02-17T19:15:27Z</dcterms:modified>
</cp:coreProperties>
</file>