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media/audio2.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280" r:id="rId49"/>
    <p:sldId id="305" r:id="rId50"/>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txEtnkNfraQw1Sifq++qw==" hashData="nZfs9OOeHCqAYGkpzDA9U1OYGTQCR/J6u1A53TrO+N2FUlkBCP/auhiSbgf0QfpFhfS0uQ4fKjfvnVR4WwDSD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6" d="100"/>
          <a:sy n="66" d="100"/>
        </p:scale>
        <p:origin x="1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71C1AA8D-3620-4E9D-B9D2-9F0B27A2CD6A}" type="datetimeFigureOut">
              <a:rPr lang="es-PE" smtClean="0"/>
              <a:t>14/11/2020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AAF626E2-5C72-4586-A794-6DA0390A4144}" type="slidenum">
              <a:rPr lang="es-PE" smtClean="0"/>
              <a:t>‹Nº›</a:t>
            </a:fld>
            <a:endParaRPr lang="es-PE"/>
          </a:p>
        </p:txBody>
      </p:sp>
    </p:spTree>
    <p:extLst>
      <p:ext uri="{BB962C8B-B14F-4D97-AF65-F5344CB8AC3E}">
        <p14:creationId xmlns:p14="http://schemas.microsoft.com/office/powerpoint/2010/main" val="3411418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71C1AA8D-3620-4E9D-B9D2-9F0B27A2CD6A}" type="datetimeFigureOut">
              <a:rPr lang="es-PE" smtClean="0"/>
              <a:t>14/11/2020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AAF626E2-5C72-4586-A794-6DA0390A4144}" type="slidenum">
              <a:rPr lang="es-PE" smtClean="0"/>
              <a:t>‹Nº›</a:t>
            </a:fld>
            <a:endParaRPr lang="es-PE"/>
          </a:p>
        </p:txBody>
      </p:sp>
    </p:spTree>
    <p:extLst>
      <p:ext uri="{BB962C8B-B14F-4D97-AF65-F5344CB8AC3E}">
        <p14:creationId xmlns:p14="http://schemas.microsoft.com/office/powerpoint/2010/main" val="3830992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1C1AA8D-3620-4E9D-B9D2-9F0B27A2CD6A}" type="datetimeFigureOut">
              <a:rPr lang="es-PE" smtClean="0"/>
              <a:t>14/11/2020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AAF626E2-5C72-4586-A794-6DA0390A4144}" type="slidenum">
              <a:rPr lang="es-PE" smtClean="0"/>
              <a:t>‹Nº›</a:t>
            </a:fld>
            <a:endParaRPr lang="es-PE"/>
          </a:p>
        </p:txBody>
      </p:sp>
    </p:spTree>
    <p:extLst>
      <p:ext uri="{BB962C8B-B14F-4D97-AF65-F5344CB8AC3E}">
        <p14:creationId xmlns:p14="http://schemas.microsoft.com/office/powerpoint/2010/main" val="47570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71C1AA8D-3620-4E9D-B9D2-9F0B27A2CD6A}" type="datetimeFigureOut">
              <a:rPr lang="es-PE" smtClean="0"/>
              <a:t>14/11/2020</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AAF626E2-5C72-4586-A794-6DA0390A4144}" type="slidenum">
              <a:rPr lang="es-PE" smtClean="0"/>
              <a:t>‹Nº›</a:t>
            </a:fld>
            <a:endParaRPr lang="es-PE"/>
          </a:p>
        </p:txBody>
      </p:sp>
    </p:spTree>
    <p:extLst>
      <p:ext uri="{BB962C8B-B14F-4D97-AF65-F5344CB8AC3E}">
        <p14:creationId xmlns:p14="http://schemas.microsoft.com/office/powerpoint/2010/main" val="1521389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71C1AA8D-3620-4E9D-B9D2-9F0B27A2CD6A}" type="datetimeFigureOut">
              <a:rPr lang="es-PE" smtClean="0"/>
              <a:t>14/11/2020</a:t>
            </a:fld>
            <a:endParaRPr lang="es-PE"/>
          </a:p>
        </p:txBody>
      </p:sp>
      <p:sp>
        <p:nvSpPr>
          <p:cNvPr id="8" name="Marcador de pie de página 7"/>
          <p:cNvSpPr>
            <a:spLocks noGrp="1"/>
          </p:cNvSpPr>
          <p:nvPr>
            <p:ph type="ftr" sz="quarter" idx="11"/>
          </p:nvPr>
        </p:nvSpPr>
        <p:spPr/>
        <p:txBody>
          <a:bodyPr/>
          <a:lstStyle/>
          <a:p>
            <a:endParaRPr lang="es-PE"/>
          </a:p>
        </p:txBody>
      </p:sp>
      <p:sp>
        <p:nvSpPr>
          <p:cNvPr id="9" name="Marcador de número de diapositiva 8"/>
          <p:cNvSpPr>
            <a:spLocks noGrp="1"/>
          </p:cNvSpPr>
          <p:nvPr>
            <p:ph type="sldNum" sz="quarter" idx="12"/>
          </p:nvPr>
        </p:nvSpPr>
        <p:spPr/>
        <p:txBody>
          <a:bodyPr/>
          <a:lstStyle/>
          <a:p>
            <a:fld id="{AAF626E2-5C72-4586-A794-6DA0390A4144}" type="slidenum">
              <a:rPr lang="es-PE" smtClean="0"/>
              <a:t>‹Nº›</a:t>
            </a:fld>
            <a:endParaRPr lang="es-PE"/>
          </a:p>
        </p:txBody>
      </p:sp>
    </p:spTree>
    <p:extLst>
      <p:ext uri="{BB962C8B-B14F-4D97-AF65-F5344CB8AC3E}">
        <p14:creationId xmlns:p14="http://schemas.microsoft.com/office/powerpoint/2010/main" val="33826692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71C1AA8D-3620-4E9D-B9D2-9F0B27A2CD6A}" type="datetimeFigureOut">
              <a:rPr lang="es-PE" smtClean="0"/>
              <a:t>14/11/2020</a:t>
            </a:fld>
            <a:endParaRPr lang="es-PE"/>
          </a:p>
        </p:txBody>
      </p:sp>
      <p:sp>
        <p:nvSpPr>
          <p:cNvPr id="4" name="Marcador de pie de página 3"/>
          <p:cNvSpPr>
            <a:spLocks noGrp="1"/>
          </p:cNvSpPr>
          <p:nvPr>
            <p:ph type="ftr" sz="quarter" idx="11"/>
          </p:nvPr>
        </p:nvSpPr>
        <p:spPr/>
        <p:txBody>
          <a:bodyPr/>
          <a:lstStyle/>
          <a:p>
            <a:endParaRPr lang="es-PE"/>
          </a:p>
        </p:txBody>
      </p:sp>
      <p:sp>
        <p:nvSpPr>
          <p:cNvPr id="5" name="Marcador de número de diapositiva 4"/>
          <p:cNvSpPr>
            <a:spLocks noGrp="1"/>
          </p:cNvSpPr>
          <p:nvPr>
            <p:ph type="sldNum" sz="quarter" idx="12"/>
          </p:nvPr>
        </p:nvSpPr>
        <p:spPr/>
        <p:txBody>
          <a:bodyPr/>
          <a:lstStyle/>
          <a:p>
            <a:fld id="{AAF626E2-5C72-4586-A794-6DA0390A4144}" type="slidenum">
              <a:rPr lang="es-PE" smtClean="0"/>
              <a:t>‹Nº›</a:t>
            </a:fld>
            <a:endParaRPr lang="es-PE"/>
          </a:p>
        </p:txBody>
      </p:sp>
    </p:spTree>
    <p:extLst>
      <p:ext uri="{BB962C8B-B14F-4D97-AF65-F5344CB8AC3E}">
        <p14:creationId xmlns:p14="http://schemas.microsoft.com/office/powerpoint/2010/main" val="3008626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1C1AA8D-3620-4E9D-B9D2-9F0B27A2CD6A}" type="datetimeFigureOut">
              <a:rPr lang="es-PE" smtClean="0"/>
              <a:t>14/11/2020</a:t>
            </a:fld>
            <a:endParaRPr lang="es-PE"/>
          </a:p>
        </p:txBody>
      </p:sp>
      <p:sp>
        <p:nvSpPr>
          <p:cNvPr id="3" name="Marcador de pie de página 2"/>
          <p:cNvSpPr>
            <a:spLocks noGrp="1"/>
          </p:cNvSpPr>
          <p:nvPr>
            <p:ph type="ftr" sz="quarter" idx="11"/>
          </p:nvPr>
        </p:nvSpPr>
        <p:spPr/>
        <p:txBody>
          <a:bodyPr/>
          <a:lstStyle/>
          <a:p>
            <a:endParaRPr lang="es-PE"/>
          </a:p>
        </p:txBody>
      </p:sp>
      <p:sp>
        <p:nvSpPr>
          <p:cNvPr id="4" name="Marcador de número de diapositiva 3"/>
          <p:cNvSpPr>
            <a:spLocks noGrp="1"/>
          </p:cNvSpPr>
          <p:nvPr>
            <p:ph type="sldNum" sz="quarter" idx="12"/>
          </p:nvPr>
        </p:nvSpPr>
        <p:spPr/>
        <p:txBody>
          <a:bodyPr/>
          <a:lstStyle/>
          <a:p>
            <a:fld id="{AAF626E2-5C72-4586-A794-6DA0390A4144}" type="slidenum">
              <a:rPr lang="es-PE" smtClean="0"/>
              <a:t>‹Nº›</a:t>
            </a:fld>
            <a:endParaRPr lang="es-PE"/>
          </a:p>
        </p:txBody>
      </p:sp>
    </p:spTree>
    <p:extLst>
      <p:ext uri="{BB962C8B-B14F-4D97-AF65-F5344CB8AC3E}">
        <p14:creationId xmlns:p14="http://schemas.microsoft.com/office/powerpoint/2010/main" val="3187722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1C1AA8D-3620-4E9D-B9D2-9F0B27A2CD6A}" type="datetimeFigureOut">
              <a:rPr lang="es-PE" smtClean="0"/>
              <a:t>14/11/2020</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AAF626E2-5C72-4586-A794-6DA0390A4144}" type="slidenum">
              <a:rPr lang="es-PE" smtClean="0"/>
              <a:t>‹Nº›</a:t>
            </a:fld>
            <a:endParaRPr lang="es-PE"/>
          </a:p>
        </p:txBody>
      </p:sp>
    </p:spTree>
    <p:extLst>
      <p:ext uri="{BB962C8B-B14F-4D97-AF65-F5344CB8AC3E}">
        <p14:creationId xmlns:p14="http://schemas.microsoft.com/office/powerpoint/2010/main" val="276906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1C1AA8D-3620-4E9D-B9D2-9F0B27A2CD6A}" type="datetimeFigureOut">
              <a:rPr lang="es-PE" smtClean="0"/>
              <a:t>14/11/2020</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AAF626E2-5C72-4586-A794-6DA0390A4144}" type="slidenum">
              <a:rPr lang="es-PE" smtClean="0"/>
              <a:t>‹Nº›</a:t>
            </a:fld>
            <a:endParaRPr lang="es-PE"/>
          </a:p>
        </p:txBody>
      </p:sp>
    </p:spTree>
    <p:extLst>
      <p:ext uri="{BB962C8B-B14F-4D97-AF65-F5344CB8AC3E}">
        <p14:creationId xmlns:p14="http://schemas.microsoft.com/office/powerpoint/2010/main" val="228166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71C1AA8D-3620-4E9D-B9D2-9F0B27A2CD6A}" type="datetimeFigureOut">
              <a:rPr lang="es-PE" smtClean="0"/>
              <a:t>14/11/2020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AAF626E2-5C72-4586-A794-6DA0390A4144}" type="slidenum">
              <a:rPr lang="es-PE" smtClean="0"/>
              <a:t>‹Nº›</a:t>
            </a:fld>
            <a:endParaRPr lang="es-PE"/>
          </a:p>
        </p:txBody>
      </p:sp>
    </p:spTree>
    <p:extLst>
      <p:ext uri="{BB962C8B-B14F-4D97-AF65-F5344CB8AC3E}">
        <p14:creationId xmlns:p14="http://schemas.microsoft.com/office/powerpoint/2010/main" val="1788770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71C1AA8D-3620-4E9D-B9D2-9F0B27A2CD6A}" type="datetimeFigureOut">
              <a:rPr lang="es-PE" smtClean="0"/>
              <a:t>14/11/2020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AAF626E2-5C72-4586-A794-6DA0390A4144}" type="slidenum">
              <a:rPr lang="es-PE" smtClean="0"/>
              <a:t>‹Nº›</a:t>
            </a:fld>
            <a:endParaRPr lang="es-PE"/>
          </a:p>
        </p:txBody>
      </p:sp>
    </p:spTree>
    <p:extLst>
      <p:ext uri="{BB962C8B-B14F-4D97-AF65-F5344CB8AC3E}">
        <p14:creationId xmlns:p14="http://schemas.microsoft.com/office/powerpoint/2010/main" val="13009471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5790166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C1AA8D-3620-4E9D-B9D2-9F0B27A2CD6A}" type="datetimeFigureOut">
              <a:rPr lang="es-PE" smtClean="0"/>
              <a:t>14/11/2020</a:t>
            </a:fld>
            <a:endParaRPr lang="es-PE"/>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F626E2-5C72-4586-A794-6DA0390A4144}" type="slidenum">
              <a:rPr lang="es-PE" smtClean="0"/>
              <a:t>‹Nº›</a:t>
            </a:fld>
            <a:endParaRPr lang="es-PE"/>
          </a:p>
        </p:txBody>
      </p:sp>
    </p:spTree>
    <p:extLst>
      <p:ext uri="{BB962C8B-B14F-4D97-AF65-F5344CB8AC3E}">
        <p14:creationId xmlns:p14="http://schemas.microsoft.com/office/powerpoint/2010/main" val="6054799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67"/>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31210279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867">
          <a:solidFill>
            <a:schemeClr val="tx2"/>
          </a:solidFill>
          <a:latin typeface="+mj-lt"/>
          <a:ea typeface="+mj-ea"/>
          <a:cs typeface="+mj-cs"/>
        </a:defRPr>
      </a:lvl1pPr>
      <a:lvl2pPr algn="ctr" rtl="0" fontAlgn="base">
        <a:spcBef>
          <a:spcPct val="0"/>
        </a:spcBef>
        <a:spcAft>
          <a:spcPct val="0"/>
        </a:spcAft>
        <a:defRPr sz="5867">
          <a:solidFill>
            <a:schemeClr val="tx2"/>
          </a:solidFill>
          <a:latin typeface="Arial" charset="0"/>
          <a:cs typeface="Arial" charset="0"/>
        </a:defRPr>
      </a:lvl2pPr>
      <a:lvl3pPr algn="ctr" rtl="0" fontAlgn="base">
        <a:spcBef>
          <a:spcPct val="0"/>
        </a:spcBef>
        <a:spcAft>
          <a:spcPct val="0"/>
        </a:spcAft>
        <a:defRPr sz="5867">
          <a:solidFill>
            <a:schemeClr val="tx2"/>
          </a:solidFill>
          <a:latin typeface="Arial" charset="0"/>
          <a:cs typeface="Arial" charset="0"/>
        </a:defRPr>
      </a:lvl3pPr>
      <a:lvl4pPr algn="ctr" rtl="0" fontAlgn="base">
        <a:spcBef>
          <a:spcPct val="0"/>
        </a:spcBef>
        <a:spcAft>
          <a:spcPct val="0"/>
        </a:spcAft>
        <a:defRPr sz="5867">
          <a:solidFill>
            <a:schemeClr val="tx2"/>
          </a:solidFill>
          <a:latin typeface="Arial" charset="0"/>
          <a:cs typeface="Arial" charset="0"/>
        </a:defRPr>
      </a:lvl4pPr>
      <a:lvl5pPr algn="ctr" rtl="0" fontAlgn="base">
        <a:spcBef>
          <a:spcPct val="0"/>
        </a:spcBef>
        <a:spcAft>
          <a:spcPct val="0"/>
        </a:spcAft>
        <a:defRPr sz="5867">
          <a:solidFill>
            <a:schemeClr val="tx2"/>
          </a:solidFill>
          <a:latin typeface="Arial" charset="0"/>
          <a:cs typeface="Arial" charset="0"/>
        </a:defRPr>
      </a:lvl5pPr>
      <a:lvl6pPr marL="609585" algn="ctr" rtl="0" fontAlgn="base">
        <a:spcBef>
          <a:spcPct val="0"/>
        </a:spcBef>
        <a:spcAft>
          <a:spcPct val="0"/>
        </a:spcAft>
        <a:defRPr sz="5867">
          <a:solidFill>
            <a:schemeClr val="tx2"/>
          </a:solidFill>
          <a:latin typeface="Arial" charset="0"/>
          <a:cs typeface="Arial" charset="0"/>
        </a:defRPr>
      </a:lvl6pPr>
      <a:lvl7pPr marL="1219170" algn="ctr" rtl="0" fontAlgn="base">
        <a:spcBef>
          <a:spcPct val="0"/>
        </a:spcBef>
        <a:spcAft>
          <a:spcPct val="0"/>
        </a:spcAft>
        <a:defRPr sz="5867">
          <a:solidFill>
            <a:schemeClr val="tx2"/>
          </a:solidFill>
          <a:latin typeface="Arial" charset="0"/>
          <a:cs typeface="Arial" charset="0"/>
        </a:defRPr>
      </a:lvl7pPr>
      <a:lvl8pPr marL="1828754" algn="ctr" rtl="0" fontAlgn="base">
        <a:spcBef>
          <a:spcPct val="0"/>
        </a:spcBef>
        <a:spcAft>
          <a:spcPct val="0"/>
        </a:spcAft>
        <a:defRPr sz="5867">
          <a:solidFill>
            <a:schemeClr val="tx2"/>
          </a:solidFill>
          <a:latin typeface="Arial" charset="0"/>
          <a:cs typeface="Arial" charset="0"/>
        </a:defRPr>
      </a:lvl8pPr>
      <a:lvl9pPr marL="2438339" algn="ctr" rtl="0" fontAlgn="base">
        <a:spcBef>
          <a:spcPct val="0"/>
        </a:spcBef>
        <a:spcAft>
          <a:spcPct val="0"/>
        </a:spcAft>
        <a:defRPr sz="5867">
          <a:solidFill>
            <a:schemeClr val="tx2"/>
          </a:solidFill>
          <a:latin typeface="Arial" charset="0"/>
          <a:cs typeface="Arial" charset="0"/>
        </a:defRPr>
      </a:lvl9pPr>
    </p:titleStyle>
    <p:bodyStyle>
      <a:lvl1pPr marL="457189" indent="-457189" algn="l" rtl="0" fontAlgn="base">
        <a:spcBef>
          <a:spcPct val="20000"/>
        </a:spcBef>
        <a:spcAft>
          <a:spcPct val="0"/>
        </a:spcAft>
        <a:buChar char="•"/>
        <a:defRPr sz="4267">
          <a:solidFill>
            <a:schemeClr val="tx1"/>
          </a:solidFill>
          <a:latin typeface="+mn-lt"/>
          <a:ea typeface="+mn-ea"/>
          <a:cs typeface="+mn-cs"/>
        </a:defRPr>
      </a:lvl1pPr>
      <a:lvl2pPr marL="990575" indent="-380990" algn="l" rtl="0" fontAlgn="base">
        <a:spcBef>
          <a:spcPct val="20000"/>
        </a:spcBef>
        <a:spcAft>
          <a:spcPct val="0"/>
        </a:spcAft>
        <a:buChar char="–"/>
        <a:defRPr sz="3733">
          <a:solidFill>
            <a:schemeClr val="tx1"/>
          </a:solidFill>
          <a:latin typeface="+mn-lt"/>
          <a:cs typeface="+mn-cs"/>
        </a:defRPr>
      </a:lvl2pPr>
      <a:lvl3pPr marL="1523962" indent="-304792" algn="l" rtl="0" fontAlgn="base">
        <a:spcBef>
          <a:spcPct val="20000"/>
        </a:spcBef>
        <a:spcAft>
          <a:spcPct val="0"/>
        </a:spcAft>
        <a:buChar char="•"/>
        <a:defRPr sz="3200">
          <a:solidFill>
            <a:schemeClr val="tx1"/>
          </a:solidFill>
          <a:latin typeface="+mn-lt"/>
          <a:cs typeface="+mn-cs"/>
        </a:defRPr>
      </a:lvl3pPr>
      <a:lvl4pPr marL="2133547" indent="-304792" algn="l" rtl="0" fontAlgn="base">
        <a:spcBef>
          <a:spcPct val="20000"/>
        </a:spcBef>
        <a:spcAft>
          <a:spcPct val="0"/>
        </a:spcAft>
        <a:buChar char="–"/>
        <a:defRPr sz="2667">
          <a:solidFill>
            <a:schemeClr val="tx1"/>
          </a:solidFill>
          <a:latin typeface="+mn-lt"/>
          <a:cs typeface="+mn-cs"/>
        </a:defRPr>
      </a:lvl4pPr>
      <a:lvl5pPr marL="2743131" indent="-304792" algn="l" rtl="0" fontAlgn="base">
        <a:spcBef>
          <a:spcPct val="20000"/>
        </a:spcBef>
        <a:spcAft>
          <a:spcPct val="0"/>
        </a:spcAft>
        <a:buChar char="»"/>
        <a:defRPr sz="2667">
          <a:solidFill>
            <a:schemeClr val="tx1"/>
          </a:solidFill>
          <a:latin typeface="+mn-lt"/>
          <a:cs typeface="+mn-cs"/>
        </a:defRPr>
      </a:lvl5pPr>
      <a:lvl6pPr marL="3352716" indent="-304792" algn="l" rtl="0" fontAlgn="base">
        <a:spcBef>
          <a:spcPct val="20000"/>
        </a:spcBef>
        <a:spcAft>
          <a:spcPct val="0"/>
        </a:spcAft>
        <a:buChar char="»"/>
        <a:defRPr sz="2667">
          <a:solidFill>
            <a:schemeClr val="tx1"/>
          </a:solidFill>
          <a:latin typeface="+mn-lt"/>
          <a:cs typeface="+mn-cs"/>
        </a:defRPr>
      </a:lvl6pPr>
      <a:lvl7pPr marL="3962301" indent="-304792" algn="l" rtl="0" fontAlgn="base">
        <a:spcBef>
          <a:spcPct val="20000"/>
        </a:spcBef>
        <a:spcAft>
          <a:spcPct val="0"/>
        </a:spcAft>
        <a:buChar char="»"/>
        <a:defRPr sz="2667">
          <a:solidFill>
            <a:schemeClr val="tx1"/>
          </a:solidFill>
          <a:latin typeface="+mn-lt"/>
          <a:cs typeface="+mn-cs"/>
        </a:defRPr>
      </a:lvl7pPr>
      <a:lvl8pPr marL="4571886" indent="-304792" algn="l" rtl="0" fontAlgn="base">
        <a:spcBef>
          <a:spcPct val="20000"/>
        </a:spcBef>
        <a:spcAft>
          <a:spcPct val="0"/>
        </a:spcAft>
        <a:buChar char="»"/>
        <a:defRPr sz="2667">
          <a:solidFill>
            <a:schemeClr val="tx1"/>
          </a:solidFill>
          <a:latin typeface="+mn-lt"/>
          <a:cs typeface="+mn-cs"/>
        </a:defRPr>
      </a:lvl8pPr>
      <a:lvl9pPr marL="5181470" indent="-304792" algn="l" rtl="0" fontAlgn="base">
        <a:spcBef>
          <a:spcPct val="20000"/>
        </a:spcBef>
        <a:spcAft>
          <a:spcPct val="0"/>
        </a:spcAft>
        <a:buChar char="»"/>
        <a:defRPr sz="2667">
          <a:solidFill>
            <a:schemeClr val="tx1"/>
          </a:solidFill>
          <a:latin typeface="+mn-lt"/>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png"/><Relationship Id="rId7" Type="http://schemas.openxmlformats.org/officeDocument/2006/relationships/image" Target="../media/image42.jpeg"/><Relationship Id="rId2" Type="http://schemas.openxmlformats.org/officeDocument/2006/relationships/image" Target="../media/image37.jpg"/><Relationship Id="rId1" Type="http://schemas.openxmlformats.org/officeDocument/2006/relationships/slideLayout" Target="../slideLayouts/slideLayout2.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 Id="rId9" Type="http://schemas.openxmlformats.org/officeDocument/2006/relationships/image" Target="../media/image44.jpeg"/></Relationships>
</file>

<file path=ppt/slides/_rels/slide2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gi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30.jpg"/><Relationship Id="rId1" Type="http://schemas.openxmlformats.org/officeDocument/2006/relationships/slideLayout" Target="../slideLayouts/slideLayout1.xml"/><Relationship Id="rId4" Type="http://schemas.openxmlformats.org/officeDocument/2006/relationships/image" Target="../media/image57.jpg"/></Relationships>
</file>

<file path=ppt/slides/_rels/slide3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30.jpg"/><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4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g"/><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68.png"/></Relationships>
</file>

<file path=ppt/slides/_rels/slide48.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image" Target="../media/image75.png"/><Relationship Id="rId18" Type="http://schemas.openxmlformats.org/officeDocument/2006/relationships/image" Target="../media/image7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1.png"/><Relationship Id="rId11" Type="http://schemas.openxmlformats.org/officeDocument/2006/relationships/image" Target="../media/image74.png"/><Relationship Id="rId5" Type="http://schemas.openxmlformats.org/officeDocument/2006/relationships/hyperlink" Target="http://www.mispps.com/" TargetMode="External"/><Relationship Id="rId15" Type="http://schemas.openxmlformats.org/officeDocument/2006/relationships/image" Target="../media/image76.png"/><Relationship Id="rId10" Type="http://schemas.openxmlformats.org/officeDocument/2006/relationships/hyperlink" Target="https://www.facebook.com/mispps" TargetMode="External"/><Relationship Id="rId4" Type="http://schemas.openxmlformats.org/officeDocument/2006/relationships/image" Target="../media/image70.png"/><Relationship Id="rId9" Type="http://schemas.openxmlformats.org/officeDocument/2006/relationships/image" Target="../media/image7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2" descr="http://1.bp.blogspot.com/-fo4PxDo2UVo/VmFA4gPsveI/AAAAAAAATTw/kHUQuhPulKo/s640/Conjuros%2By%2BSecretos%2Bdel%2Brey%2BSalom%25C3%25B3n%2B.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25" y="1697877"/>
            <a:ext cx="6012870" cy="394716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601980" y="158696"/>
            <a:ext cx="11079480" cy="646331"/>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3600" dirty="0" smtClean="0">
                <a:solidFill>
                  <a:srgbClr val="DFA7A1"/>
                </a:solidFill>
                <a:latin typeface="Arial Black" panose="020B0A04020102020204" pitchFamily="34" charset="0"/>
              </a:rPr>
              <a:t>EL HEXAGRAMA EN LA MASONERÍA</a:t>
            </a:r>
          </a:p>
        </p:txBody>
      </p:sp>
      <p:sp>
        <p:nvSpPr>
          <p:cNvPr id="6" name="CuadroTexto 5"/>
          <p:cNvSpPr txBox="1"/>
          <p:nvPr/>
        </p:nvSpPr>
        <p:spPr>
          <a:xfrm>
            <a:off x="6141720" y="892850"/>
            <a:ext cx="5894251" cy="5632311"/>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La masonería considera a Salomón como el primer masón de la humanidad en virtud de que estuvo muy inmerso en el ocultismo y la brujería, que para ellos eso es sinónimo de encontrar la “verdadera iluminación y el conocimiento”, claro, muy propio de Satanás que en el Edén persuadió a Adán y Eva comer del fruto prohibido del árbol del conocimiento del bien y del mal, que otorga una sabiduría corrupta, animal, diabólica, tal como dice Santiago 3:15. </a:t>
            </a:r>
            <a:endParaRPr lang="es-PE" sz="2400" dirty="0" smtClean="0">
              <a:solidFill>
                <a:srgbClr val="E6DAAC"/>
              </a:solidFill>
              <a:latin typeface="Arial Black" panose="020B0A04020102020204" pitchFamily="34" charset="0"/>
            </a:endParaRPr>
          </a:p>
        </p:txBody>
      </p:sp>
      <p:pic>
        <p:nvPicPr>
          <p:cNvPr id="7" name="Imagen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05578" y="2224082"/>
            <a:ext cx="2471717" cy="2468548"/>
          </a:xfrm>
          <a:prstGeom prst="rect">
            <a:avLst/>
          </a:prstGeom>
        </p:spPr>
      </p:pic>
    </p:spTree>
    <p:extLst>
      <p:ext uri="{BB962C8B-B14F-4D97-AF65-F5344CB8AC3E}">
        <p14:creationId xmlns:p14="http://schemas.microsoft.com/office/powerpoint/2010/main" val="3985083874"/>
      </p:ext>
    </p:extLst>
  </p:cSld>
  <p:clrMapOvr>
    <a:masterClrMapping/>
  </p:clrMapOvr>
  <mc:AlternateContent xmlns:mc="http://schemas.openxmlformats.org/markup-compatibility/2006">
    <mc:Choice xmlns:p14="http://schemas.microsoft.com/office/powerpoint/2010/main" Requires="p14">
      <p:transition spd="slow" p14:dur="2000">
        <p:sndAc>
          <p:stSnd loop="1">
            <p:snd r:embed="rId2" name="Cerca de  Ti Señor 40%.wav"/>
          </p:stSnd>
        </p:sndAc>
      </p:transition>
    </mc:Choice>
    <mc:Fallback>
      <p:transition spd="slow">
        <p:sndAc>
          <p:stSnd loop="1">
            <p:snd r:embed="rId2" name="Cerca de  Ti Señor 40%.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800" fill="hold"/>
                                        <p:tgtEl>
                                          <p:spTgt spid="2"/>
                                        </p:tgtEl>
                                        <p:attrNameLst>
                                          <p:attrName>ppt_w</p:attrName>
                                        </p:attrNameLst>
                                      </p:cBhvr>
                                      <p:tavLst>
                                        <p:tav tm="0">
                                          <p:val>
                                            <p:fltVal val="0"/>
                                          </p:val>
                                        </p:tav>
                                        <p:tav tm="100000">
                                          <p:val>
                                            <p:strVal val="#ppt_w"/>
                                          </p:val>
                                        </p:tav>
                                      </p:tavLst>
                                    </p:anim>
                                    <p:anim calcmode="lin" valueType="num">
                                      <p:cBhvr>
                                        <p:cTn id="20" dur="1800" fill="hold"/>
                                        <p:tgtEl>
                                          <p:spTgt spid="2"/>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800" fill="hold"/>
                                        <p:tgtEl>
                                          <p:spTgt spid="7"/>
                                        </p:tgtEl>
                                        <p:attrNameLst>
                                          <p:attrName>ppt_w</p:attrName>
                                        </p:attrNameLst>
                                      </p:cBhvr>
                                      <p:tavLst>
                                        <p:tav tm="0">
                                          <p:val>
                                            <p:fltVal val="0"/>
                                          </p:val>
                                        </p:tav>
                                        <p:tav tm="100000">
                                          <p:val>
                                            <p:strVal val="#ppt_w"/>
                                          </p:val>
                                        </p:tav>
                                      </p:tavLst>
                                    </p:anim>
                                    <p:anim calcmode="lin" valueType="num">
                                      <p:cBhvr>
                                        <p:cTn id="24"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ángulo 31"/>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5" name="Imagen 24"/>
          <p:cNvPicPr>
            <a:picLocks noChangeAspect="1"/>
          </p:cNvPicPr>
          <p:nvPr/>
        </p:nvPicPr>
        <p:blipFill rotWithShape="1">
          <a:blip r:embed="rId2" cstate="print">
            <a:extLst>
              <a:ext uri="{28A0092B-C50C-407E-A947-70E740481C1C}">
                <a14:useLocalDpi xmlns:a14="http://schemas.microsoft.com/office/drawing/2010/main" val="0"/>
              </a:ext>
            </a:extLst>
          </a:blip>
          <a:srcRect l="10265" t="9948" r="17541" b="9439"/>
          <a:stretch/>
        </p:blipFill>
        <p:spPr>
          <a:xfrm>
            <a:off x="840014" y="583646"/>
            <a:ext cx="4602480" cy="5139165"/>
          </a:xfrm>
          <a:prstGeom prst="rect">
            <a:avLst/>
          </a:prstGeom>
        </p:spPr>
      </p:pic>
      <p:cxnSp>
        <p:nvCxnSpPr>
          <p:cNvPr id="11" name="Conector recto 10"/>
          <p:cNvCxnSpPr/>
          <p:nvPr/>
        </p:nvCxnSpPr>
        <p:spPr>
          <a:xfrm flipH="1">
            <a:off x="1457234" y="1172582"/>
            <a:ext cx="1684020" cy="3215640"/>
          </a:xfrm>
          <a:prstGeom prst="line">
            <a:avLst/>
          </a:prstGeom>
          <a:ln w="114300">
            <a:solidFill>
              <a:srgbClr val="3FB0B0"/>
            </a:solidFill>
          </a:ln>
        </p:spPr>
        <p:style>
          <a:lnRef idx="1">
            <a:schemeClr val="accent1"/>
          </a:lnRef>
          <a:fillRef idx="0">
            <a:schemeClr val="accent1"/>
          </a:fillRef>
          <a:effectRef idx="0">
            <a:schemeClr val="accent1"/>
          </a:effectRef>
          <a:fontRef idx="minor">
            <a:schemeClr val="tx1"/>
          </a:fontRef>
        </p:style>
      </p:cxnSp>
      <p:cxnSp>
        <p:nvCxnSpPr>
          <p:cNvPr id="13" name="Conector recto 12"/>
          <p:cNvCxnSpPr/>
          <p:nvPr/>
        </p:nvCxnSpPr>
        <p:spPr>
          <a:xfrm>
            <a:off x="3141254" y="1172582"/>
            <a:ext cx="1684020" cy="3215640"/>
          </a:xfrm>
          <a:prstGeom prst="line">
            <a:avLst/>
          </a:prstGeom>
          <a:ln w="114300">
            <a:solidFill>
              <a:srgbClr val="3FB0B0"/>
            </a:solidFill>
          </a:ln>
        </p:spPr>
        <p:style>
          <a:lnRef idx="1">
            <a:schemeClr val="accent1"/>
          </a:lnRef>
          <a:fillRef idx="0">
            <a:schemeClr val="accent1"/>
          </a:fillRef>
          <a:effectRef idx="0">
            <a:schemeClr val="accent1"/>
          </a:effectRef>
          <a:fontRef idx="minor">
            <a:schemeClr val="tx1"/>
          </a:fontRef>
        </p:style>
      </p:cxnSp>
      <p:cxnSp>
        <p:nvCxnSpPr>
          <p:cNvPr id="15" name="Conector recto 14"/>
          <p:cNvCxnSpPr/>
          <p:nvPr/>
        </p:nvCxnSpPr>
        <p:spPr>
          <a:xfrm>
            <a:off x="1457234" y="4388222"/>
            <a:ext cx="3368040" cy="0"/>
          </a:xfrm>
          <a:prstGeom prst="line">
            <a:avLst/>
          </a:prstGeom>
          <a:ln w="114300">
            <a:solidFill>
              <a:srgbClr val="3FB0B0"/>
            </a:solidFill>
          </a:ln>
        </p:spPr>
        <p:style>
          <a:lnRef idx="1">
            <a:schemeClr val="accent1"/>
          </a:lnRef>
          <a:fillRef idx="0">
            <a:schemeClr val="accent1"/>
          </a:fillRef>
          <a:effectRef idx="0">
            <a:schemeClr val="accent1"/>
          </a:effectRef>
          <a:fontRef idx="minor">
            <a:schemeClr val="tx1"/>
          </a:fontRef>
        </p:style>
      </p:cxnSp>
      <p:cxnSp>
        <p:nvCxnSpPr>
          <p:cNvPr id="18" name="Conector recto 17"/>
          <p:cNvCxnSpPr/>
          <p:nvPr/>
        </p:nvCxnSpPr>
        <p:spPr>
          <a:xfrm>
            <a:off x="1457234" y="2361302"/>
            <a:ext cx="3368040" cy="0"/>
          </a:xfrm>
          <a:prstGeom prst="line">
            <a:avLst/>
          </a:prstGeom>
          <a:ln w="114300">
            <a:solidFill>
              <a:srgbClr val="4BBCD6"/>
            </a:solidFill>
          </a:ln>
        </p:spPr>
        <p:style>
          <a:lnRef idx="1">
            <a:schemeClr val="accent1"/>
          </a:lnRef>
          <a:fillRef idx="0">
            <a:schemeClr val="accent1"/>
          </a:fillRef>
          <a:effectRef idx="0">
            <a:schemeClr val="accent1"/>
          </a:effectRef>
          <a:fontRef idx="minor">
            <a:schemeClr val="tx1"/>
          </a:fontRef>
        </p:style>
      </p:cxnSp>
      <p:cxnSp>
        <p:nvCxnSpPr>
          <p:cNvPr id="21" name="Conector recto 20"/>
          <p:cNvCxnSpPr/>
          <p:nvPr/>
        </p:nvCxnSpPr>
        <p:spPr>
          <a:xfrm flipH="1">
            <a:off x="3190614" y="2376542"/>
            <a:ext cx="1684020" cy="3215640"/>
          </a:xfrm>
          <a:prstGeom prst="line">
            <a:avLst/>
          </a:prstGeom>
          <a:ln w="114300">
            <a:solidFill>
              <a:srgbClr val="4BBCD6"/>
            </a:solidFill>
          </a:ln>
        </p:spPr>
        <p:style>
          <a:lnRef idx="1">
            <a:schemeClr val="accent1"/>
          </a:lnRef>
          <a:fillRef idx="0">
            <a:schemeClr val="accent1"/>
          </a:fillRef>
          <a:effectRef idx="0">
            <a:schemeClr val="accent1"/>
          </a:effectRef>
          <a:fontRef idx="minor">
            <a:schemeClr val="tx1"/>
          </a:fontRef>
        </p:style>
      </p:cxnSp>
      <p:cxnSp>
        <p:nvCxnSpPr>
          <p:cNvPr id="24" name="Conector recto 23"/>
          <p:cNvCxnSpPr/>
          <p:nvPr/>
        </p:nvCxnSpPr>
        <p:spPr>
          <a:xfrm>
            <a:off x="1506594" y="2376542"/>
            <a:ext cx="1684020" cy="3215640"/>
          </a:xfrm>
          <a:prstGeom prst="line">
            <a:avLst/>
          </a:prstGeom>
          <a:ln w="114300">
            <a:solidFill>
              <a:srgbClr val="4BBCD6"/>
            </a:solidFill>
          </a:ln>
        </p:spPr>
        <p:style>
          <a:lnRef idx="1">
            <a:schemeClr val="accent1"/>
          </a:lnRef>
          <a:fillRef idx="0">
            <a:schemeClr val="accent1"/>
          </a:fillRef>
          <a:effectRef idx="0">
            <a:schemeClr val="accent1"/>
          </a:effectRef>
          <a:fontRef idx="minor">
            <a:schemeClr val="tx1"/>
          </a:fontRef>
        </p:style>
      </p:cxnSp>
      <p:sp>
        <p:nvSpPr>
          <p:cNvPr id="26" name="CuadroTexto 25"/>
          <p:cNvSpPr txBox="1"/>
          <p:nvPr/>
        </p:nvSpPr>
        <p:spPr>
          <a:xfrm>
            <a:off x="5442494" y="1437198"/>
            <a:ext cx="6265397" cy="4154984"/>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400" dirty="0" smtClean="0">
                <a:solidFill>
                  <a:schemeClr val="bg1"/>
                </a:solidFill>
                <a:latin typeface="Arial Black" panose="020B0A04020102020204" pitchFamily="34" charset="0"/>
              </a:rPr>
              <a:t>El hexagrama consta de 2 triángulos invertidos, por ello, observe como del hexagrama podemos llegar a la forma del compás y la escuadra como símbolo de la masonería. Para ello, se suprime el lado inferior y superior de cada triángulo y es así como queda configurado el símbolo característico de esta sociedad secreta.</a:t>
            </a:r>
            <a:endParaRPr lang="es-PE" sz="2400"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28101249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0"/>
                                  </p:stCondLst>
                                  <p:childTnLst>
                                    <p:animEffect transition="out" filter="fade">
                                      <p:cBhvr>
                                        <p:cTn id="6" dur="500"/>
                                        <p:tgtEl>
                                          <p:spTgt spid="18"/>
                                        </p:tgtEl>
                                      </p:cBhvr>
                                    </p:animEffect>
                                    <p:set>
                                      <p:cBhvr>
                                        <p:cTn id="7" dur="1" fill="hold">
                                          <p:stCondLst>
                                            <p:cond delay="499"/>
                                          </p:stCondLst>
                                        </p:cTn>
                                        <p:tgtEl>
                                          <p:spTgt spid="18"/>
                                        </p:tgtEl>
                                        <p:attrNameLst>
                                          <p:attrName>style.visibility</p:attrName>
                                        </p:attrNameLst>
                                      </p:cBhvr>
                                      <p:to>
                                        <p:strVal val="hidden"/>
                                      </p:to>
                                    </p:set>
                                  </p:childTnLst>
                                </p:cTn>
                              </p:par>
                              <p:par>
                                <p:cTn id="8" presetID="10" presetClass="exit" presetSubtype="0" fill="hold" nodeType="withEffect">
                                  <p:stCondLst>
                                    <p:cond delay="15000"/>
                                  </p:stCondLst>
                                  <p:childTnLst>
                                    <p:animEffect transition="out" filter="fade">
                                      <p:cBhvr>
                                        <p:cTn id="9" dur="500"/>
                                        <p:tgtEl>
                                          <p:spTgt spid="15"/>
                                        </p:tgtEl>
                                      </p:cBhvr>
                                    </p:animEffect>
                                    <p:set>
                                      <p:cBhvr>
                                        <p:cTn id="10" dur="1" fill="hold">
                                          <p:stCondLst>
                                            <p:cond delay="499"/>
                                          </p:stCondLst>
                                        </p:cTn>
                                        <p:tgtEl>
                                          <p:spTgt spid="15"/>
                                        </p:tgtEl>
                                        <p:attrNameLst>
                                          <p:attrName>style.visibility</p:attrName>
                                        </p:attrNameLst>
                                      </p:cBhvr>
                                      <p:to>
                                        <p:strVal val="hidden"/>
                                      </p:to>
                                    </p:set>
                                  </p:childTnLst>
                                </p:cTn>
                              </p:par>
                            </p:childTnLst>
                          </p:cTn>
                        </p:par>
                        <p:par>
                          <p:cTn id="11" fill="hold">
                            <p:stCondLst>
                              <p:cond delay="15500"/>
                            </p:stCondLst>
                            <p:childTnLst>
                              <p:par>
                                <p:cTn id="12" presetID="10" presetClass="exit" presetSubtype="0" fill="hold" nodeType="afterEffect">
                                  <p:stCondLst>
                                    <p:cond delay="1500"/>
                                  </p:stCondLst>
                                  <p:childTnLst>
                                    <p:animEffect transition="out" filter="fade">
                                      <p:cBhvr>
                                        <p:cTn id="13" dur="500"/>
                                        <p:tgtEl>
                                          <p:spTgt spid="11"/>
                                        </p:tgtEl>
                                      </p:cBhvr>
                                    </p:animEffect>
                                    <p:set>
                                      <p:cBhvr>
                                        <p:cTn id="14" dur="1" fill="hold">
                                          <p:stCondLst>
                                            <p:cond delay="499"/>
                                          </p:stCondLst>
                                        </p:cTn>
                                        <p:tgtEl>
                                          <p:spTgt spid="11"/>
                                        </p:tgtEl>
                                        <p:attrNameLst>
                                          <p:attrName>style.visibility</p:attrName>
                                        </p:attrNameLst>
                                      </p:cBhvr>
                                      <p:to>
                                        <p:strVal val="hidden"/>
                                      </p:to>
                                    </p:set>
                                  </p:childTnLst>
                                </p:cTn>
                              </p:par>
                              <p:par>
                                <p:cTn id="15" presetID="10" presetClass="exit" presetSubtype="0" fill="hold" nodeType="withEffect">
                                  <p:stCondLst>
                                    <p:cond delay="1500"/>
                                  </p:stCondLst>
                                  <p:childTnLst>
                                    <p:animEffect transition="out" filter="fade">
                                      <p:cBhvr>
                                        <p:cTn id="16" dur="500"/>
                                        <p:tgtEl>
                                          <p:spTgt spid="13"/>
                                        </p:tgtEl>
                                      </p:cBhvr>
                                    </p:animEffect>
                                    <p:set>
                                      <p:cBhvr>
                                        <p:cTn id="17" dur="1" fill="hold">
                                          <p:stCondLst>
                                            <p:cond delay="499"/>
                                          </p:stCondLst>
                                        </p:cTn>
                                        <p:tgtEl>
                                          <p:spTgt spid="13"/>
                                        </p:tgtEl>
                                        <p:attrNameLst>
                                          <p:attrName>style.visibility</p:attrName>
                                        </p:attrNameLst>
                                      </p:cBhvr>
                                      <p:to>
                                        <p:strVal val="hidden"/>
                                      </p:to>
                                    </p:set>
                                  </p:childTnLst>
                                </p:cTn>
                              </p:par>
                              <p:par>
                                <p:cTn id="18" presetID="10" presetClass="entr" presetSubtype="0" fill="hold" nodeType="withEffect">
                                  <p:stCondLst>
                                    <p:cond delay="150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 name="Imagen 6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124" name="Picture 4" descr="https://facilisimos.files.wordpress.com/2015/08/numero-trece-dolar-1-dola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133" y="199253"/>
            <a:ext cx="8062457" cy="491810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cxnSp>
        <p:nvCxnSpPr>
          <p:cNvPr id="35" name="Conector recto 34"/>
          <p:cNvCxnSpPr>
            <a:endCxn id="41" idx="3"/>
          </p:cNvCxnSpPr>
          <p:nvPr/>
        </p:nvCxnSpPr>
        <p:spPr>
          <a:xfrm>
            <a:off x="2006321" y="2105205"/>
            <a:ext cx="1978423" cy="1890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7" name="Conector recto 36"/>
          <p:cNvCxnSpPr>
            <a:endCxn id="42" idx="0"/>
          </p:cNvCxnSpPr>
          <p:nvPr/>
        </p:nvCxnSpPr>
        <p:spPr>
          <a:xfrm>
            <a:off x="2046043" y="2158490"/>
            <a:ext cx="970807" cy="1752069"/>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38" name="Elipse 37"/>
          <p:cNvSpPr/>
          <p:nvPr/>
        </p:nvSpPr>
        <p:spPr>
          <a:xfrm>
            <a:off x="1753103" y="1971562"/>
            <a:ext cx="253218" cy="267286"/>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1" name="Elipse 40"/>
          <p:cNvSpPr/>
          <p:nvPr/>
        </p:nvSpPr>
        <p:spPr>
          <a:xfrm>
            <a:off x="3947661" y="1895962"/>
            <a:ext cx="253218" cy="267286"/>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2" name="Elipse 41"/>
          <p:cNvSpPr/>
          <p:nvPr/>
        </p:nvSpPr>
        <p:spPr>
          <a:xfrm>
            <a:off x="2890241" y="3910559"/>
            <a:ext cx="253218" cy="267286"/>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3" name="Elipse 42"/>
          <p:cNvSpPr/>
          <p:nvPr/>
        </p:nvSpPr>
        <p:spPr>
          <a:xfrm>
            <a:off x="1879712" y="3410814"/>
            <a:ext cx="253218" cy="267286"/>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4" name="Elipse 43"/>
          <p:cNvSpPr/>
          <p:nvPr/>
        </p:nvSpPr>
        <p:spPr>
          <a:xfrm>
            <a:off x="3821052" y="3410814"/>
            <a:ext cx="253218" cy="267286"/>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cxnSp>
        <p:nvCxnSpPr>
          <p:cNvPr id="49" name="Conector recto 48"/>
          <p:cNvCxnSpPr/>
          <p:nvPr/>
        </p:nvCxnSpPr>
        <p:spPr>
          <a:xfrm flipH="1">
            <a:off x="3054037" y="2158490"/>
            <a:ext cx="893624" cy="174159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2" name="Conector recto 51"/>
          <p:cNvCxnSpPr>
            <a:endCxn id="44" idx="2"/>
          </p:cNvCxnSpPr>
          <p:nvPr/>
        </p:nvCxnSpPr>
        <p:spPr>
          <a:xfrm>
            <a:off x="2995532" y="1690208"/>
            <a:ext cx="825520" cy="1854249"/>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5" name="Conector recto 54"/>
          <p:cNvCxnSpPr/>
          <p:nvPr/>
        </p:nvCxnSpPr>
        <p:spPr>
          <a:xfrm flipH="1">
            <a:off x="2104548" y="1696601"/>
            <a:ext cx="890984" cy="1798775"/>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8" name="Conector recto 57"/>
          <p:cNvCxnSpPr/>
          <p:nvPr/>
        </p:nvCxnSpPr>
        <p:spPr>
          <a:xfrm flipV="1">
            <a:off x="2108844" y="3515283"/>
            <a:ext cx="1712208" cy="926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66" name="Elipse 65"/>
          <p:cNvSpPr/>
          <p:nvPr/>
        </p:nvSpPr>
        <p:spPr>
          <a:xfrm>
            <a:off x="2868923" y="1562958"/>
            <a:ext cx="253218" cy="267286"/>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2" name="CuadroTexto 71"/>
          <p:cNvSpPr txBox="1"/>
          <p:nvPr/>
        </p:nvSpPr>
        <p:spPr>
          <a:xfrm>
            <a:off x="246104" y="5117353"/>
            <a:ext cx="11699791" cy="1569660"/>
          </a:xfrm>
          <a:prstGeom prst="rect">
            <a:avLst/>
          </a:prstGeom>
          <a:noFill/>
        </p:spPr>
        <p:txBody>
          <a:bodyPr wrap="square" rtlCol="0">
            <a:spAutoFit/>
            <a:scene3d>
              <a:camera prst="obliqueBottomLeft"/>
              <a:lightRig rig="threePt" dir="t"/>
            </a:scene3d>
            <a:sp3d extrusionH="177800">
              <a:extrusionClr>
                <a:srgbClr val="233006"/>
              </a:extrusionClr>
            </a:sp3d>
          </a:bodyPr>
          <a:lstStyle/>
          <a:p>
            <a:pPr algn="ctr"/>
            <a:r>
              <a:rPr lang="es-ES" sz="2400" dirty="0" smtClean="0">
                <a:solidFill>
                  <a:srgbClr val="D6F296"/>
                </a:solidFill>
                <a:latin typeface="Arial Black" panose="020B0A04020102020204" pitchFamily="34" charset="0"/>
              </a:rPr>
              <a:t>Billete de 1 dólar. Para formar el hexagrama, hacemos círculos sobre las letras “N”, “M” y la cúspide de la pirámide, luego unimos los puntos y formamos el primer triángulo. Luego, hacemos círculos en las letras “A”, “S” y “O” y formamos el segundo triángulo y listo. </a:t>
            </a:r>
            <a:endParaRPr lang="es-PE" sz="2400" dirty="0">
              <a:solidFill>
                <a:srgbClr val="D6F296"/>
              </a:solidFill>
              <a:latin typeface="Arial Black" panose="020B0A04020102020204" pitchFamily="34" charset="0"/>
            </a:endParaRPr>
          </a:p>
        </p:txBody>
      </p:sp>
      <p:sp>
        <p:nvSpPr>
          <p:cNvPr id="77" name="CuadroTexto 76"/>
          <p:cNvSpPr txBox="1"/>
          <p:nvPr/>
        </p:nvSpPr>
        <p:spPr>
          <a:xfrm>
            <a:off x="9094846" y="1602235"/>
            <a:ext cx="2705309" cy="2308324"/>
          </a:xfrm>
          <a:prstGeom prst="rect">
            <a:avLst/>
          </a:prstGeom>
          <a:noFill/>
        </p:spPr>
        <p:txBody>
          <a:bodyPr wrap="square" rtlCol="0">
            <a:spAutoFit/>
            <a:scene3d>
              <a:camera prst="obliqueBottomLeft"/>
              <a:lightRig rig="threePt" dir="t"/>
            </a:scene3d>
            <a:sp3d extrusionH="177800">
              <a:extrusionClr>
                <a:srgbClr val="233006"/>
              </a:extrusionClr>
            </a:sp3d>
          </a:bodyPr>
          <a:lstStyle/>
          <a:p>
            <a:pPr algn="ctr"/>
            <a:r>
              <a:rPr lang="es-ES" sz="2400" dirty="0" smtClean="0">
                <a:solidFill>
                  <a:srgbClr val="D6F296"/>
                </a:solidFill>
                <a:latin typeface="Arial Black" panose="020B0A04020102020204" pitchFamily="34" charset="0"/>
              </a:rPr>
              <a:t>Uniendo las letras encerradas en círculo, sale la palabra “MASON”</a:t>
            </a:r>
            <a:endParaRPr lang="es-PE" sz="2400" dirty="0">
              <a:solidFill>
                <a:srgbClr val="D6F296"/>
              </a:solidFill>
              <a:latin typeface="Arial Black" panose="020B0A04020102020204" pitchFamily="34" charset="0"/>
            </a:endParaRPr>
          </a:p>
        </p:txBody>
      </p:sp>
    </p:spTree>
    <p:extLst>
      <p:ext uri="{BB962C8B-B14F-4D97-AF65-F5344CB8AC3E}">
        <p14:creationId xmlns:p14="http://schemas.microsoft.com/office/powerpoint/2010/main" val="16925039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50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par>
                                <p:cTn id="8" presetID="10" presetClass="entr" presetSubtype="0" fill="hold" grpId="0" nodeType="withEffect">
                                  <p:stCondLst>
                                    <p:cond delay="6500"/>
                                  </p:stCondLst>
                                  <p:childTnLst>
                                    <p:set>
                                      <p:cBhvr>
                                        <p:cTn id="9" dur="1" fill="hold">
                                          <p:stCondLst>
                                            <p:cond delay="0"/>
                                          </p:stCondLst>
                                        </p:cTn>
                                        <p:tgtEl>
                                          <p:spTgt spid="44"/>
                                        </p:tgtEl>
                                        <p:attrNameLst>
                                          <p:attrName>style.visibility</p:attrName>
                                        </p:attrNameLst>
                                      </p:cBhvr>
                                      <p:to>
                                        <p:strVal val="visible"/>
                                      </p:to>
                                    </p:set>
                                    <p:animEffect transition="in" filter="fade">
                                      <p:cBhvr>
                                        <p:cTn id="10" dur="500"/>
                                        <p:tgtEl>
                                          <p:spTgt spid="44"/>
                                        </p:tgtEl>
                                      </p:cBhvr>
                                    </p:animEffect>
                                  </p:childTnLst>
                                </p:cTn>
                              </p:par>
                              <p:par>
                                <p:cTn id="11" presetID="10" presetClass="entr" presetSubtype="0" fill="hold" grpId="0" nodeType="withEffect">
                                  <p:stCondLst>
                                    <p:cond delay="6500"/>
                                  </p:stCondLst>
                                  <p:childTnLst>
                                    <p:set>
                                      <p:cBhvr>
                                        <p:cTn id="12" dur="1" fill="hold">
                                          <p:stCondLst>
                                            <p:cond delay="0"/>
                                          </p:stCondLst>
                                        </p:cTn>
                                        <p:tgtEl>
                                          <p:spTgt spid="66"/>
                                        </p:tgtEl>
                                        <p:attrNameLst>
                                          <p:attrName>style.visibility</p:attrName>
                                        </p:attrNameLst>
                                      </p:cBhvr>
                                      <p:to>
                                        <p:strVal val="visible"/>
                                      </p:to>
                                    </p:set>
                                    <p:animEffect transition="in" filter="fade">
                                      <p:cBhvr>
                                        <p:cTn id="13" dur="500"/>
                                        <p:tgtEl>
                                          <p:spTgt spid="66"/>
                                        </p:tgtEl>
                                      </p:cBhvr>
                                    </p:animEffect>
                                  </p:childTnLst>
                                </p:cTn>
                              </p:par>
                            </p:childTnLst>
                          </p:cTn>
                        </p:par>
                        <p:par>
                          <p:cTn id="14" fill="hold">
                            <p:stCondLst>
                              <p:cond delay="7000"/>
                            </p:stCondLst>
                            <p:childTnLst>
                              <p:par>
                                <p:cTn id="15" presetID="10" presetClass="entr" presetSubtype="0" fill="hold" nodeType="afterEffect">
                                  <p:stCondLst>
                                    <p:cond delay="4000"/>
                                  </p:stCondLst>
                                  <p:childTnLst>
                                    <p:set>
                                      <p:cBhvr>
                                        <p:cTn id="16" dur="1" fill="hold">
                                          <p:stCondLst>
                                            <p:cond delay="0"/>
                                          </p:stCondLst>
                                        </p:cTn>
                                        <p:tgtEl>
                                          <p:spTgt spid="55"/>
                                        </p:tgtEl>
                                        <p:attrNameLst>
                                          <p:attrName>style.visibility</p:attrName>
                                        </p:attrNameLst>
                                      </p:cBhvr>
                                      <p:to>
                                        <p:strVal val="visible"/>
                                      </p:to>
                                    </p:set>
                                    <p:animEffect transition="in" filter="fade">
                                      <p:cBhvr>
                                        <p:cTn id="17" dur="500"/>
                                        <p:tgtEl>
                                          <p:spTgt spid="55"/>
                                        </p:tgtEl>
                                      </p:cBhvr>
                                    </p:animEffect>
                                  </p:childTnLst>
                                </p:cTn>
                              </p:par>
                              <p:par>
                                <p:cTn id="18" presetID="10" presetClass="entr" presetSubtype="0" fill="hold" nodeType="withEffect">
                                  <p:stCondLst>
                                    <p:cond delay="400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par>
                                <p:cTn id="21" presetID="10" presetClass="entr" presetSubtype="0" fill="hold" nodeType="withEffect">
                                  <p:stCondLst>
                                    <p:cond delay="4000"/>
                                  </p:stCondLst>
                                  <p:childTnLst>
                                    <p:set>
                                      <p:cBhvr>
                                        <p:cTn id="22" dur="1" fill="hold">
                                          <p:stCondLst>
                                            <p:cond delay="0"/>
                                          </p:stCondLst>
                                        </p:cTn>
                                        <p:tgtEl>
                                          <p:spTgt spid="58"/>
                                        </p:tgtEl>
                                        <p:attrNameLst>
                                          <p:attrName>style.visibility</p:attrName>
                                        </p:attrNameLst>
                                      </p:cBhvr>
                                      <p:to>
                                        <p:strVal val="visible"/>
                                      </p:to>
                                    </p:set>
                                    <p:animEffect transition="in" filter="fade">
                                      <p:cBhvr>
                                        <p:cTn id="23" dur="500"/>
                                        <p:tgtEl>
                                          <p:spTgt spid="58"/>
                                        </p:tgtEl>
                                      </p:cBhvr>
                                    </p:animEffect>
                                  </p:childTnLst>
                                </p:cTn>
                              </p:par>
                            </p:childTnLst>
                          </p:cTn>
                        </p:par>
                        <p:par>
                          <p:cTn id="24" fill="hold">
                            <p:stCondLst>
                              <p:cond delay="11500"/>
                            </p:stCondLst>
                            <p:childTnLst>
                              <p:par>
                                <p:cTn id="25" presetID="10" presetClass="entr" presetSubtype="0" fill="hold" grpId="0" nodeType="afterEffect">
                                  <p:stCondLst>
                                    <p:cond delay="350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par>
                                <p:cTn id="28" presetID="10" presetClass="entr" presetSubtype="0" fill="hold" grpId="0" nodeType="withEffect">
                                  <p:stCondLst>
                                    <p:cond delay="3500"/>
                                  </p:stCondLst>
                                  <p:childTnLst>
                                    <p:set>
                                      <p:cBhvr>
                                        <p:cTn id="29" dur="1" fill="hold">
                                          <p:stCondLst>
                                            <p:cond delay="0"/>
                                          </p:stCondLst>
                                        </p:cTn>
                                        <p:tgtEl>
                                          <p:spTgt spid="41"/>
                                        </p:tgtEl>
                                        <p:attrNameLst>
                                          <p:attrName>style.visibility</p:attrName>
                                        </p:attrNameLst>
                                      </p:cBhvr>
                                      <p:to>
                                        <p:strVal val="visible"/>
                                      </p:to>
                                    </p:set>
                                    <p:animEffect transition="in" filter="fade">
                                      <p:cBhvr>
                                        <p:cTn id="30" dur="500"/>
                                        <p:tgtEl>
                                          <p:spTgt spid="41"/>
                                        </p:tgtEl>
                                      </p:cBhvr>
                                    </p:animEffect>
                                  </p:childTnLst>
                                </p:cTn>
                              </p:par>
                              <p:par>
                                <p:cTn id="31" presetID="10" presetClass="entr" presetSubtype="0" fill="hold" grpId="0" nodeType="withEffect">
                                  <p:stCondLst>
                                    <p:cond delay="350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childTnLst>
                                </p:cTn>
                              </p:par>
                            </p:childTnLst>
                          </p:cTn>
                        </p:par>
                        <p:par>
                          <p:cTn id="34" fill="hold">
                            <p:stCondLst>
                              <p:cond delay="15500"/>
                            </p:stCondLst>
                            <p:childTnLst>
                              <p:par>
                                <p:cTn id="35" presetID="10" presetClass="entr" presetSubtype="0" fill="hold" nodeType="afterEffect">
                                  <p:stCondLst>
                                    <p:cond delay="25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par>
                                <p:cTn id="38" presetID="10" presetClass="entr" presetSubtype="0" fill="hold" nodeType="withEffect">
                                  <p:stCondLst>
                                    <p:cond delay="2500"/>
                                  </p:stCondLst>
                                  <p:childTnLst>
                                    <p:set>
                                      <p:cBhvr>
                                        <p:cTn id="39" dur="1" fill="hold">
                                          <p:stCondLst>
                                            <p:cond delay="0"/>
                                          </p:stCondLst>
                                        </p:cTn>
                                        <p:tgtEl>
                                          <p:spTgt spid="49"/>
                                        </p:tgtEl>
                                        <p:attrNameLst>
                                          <p:attrName>style.visibility</p:attrName>
                                        </p:attrNameLst>
                                      </p:cBhvr>
                                      <p:to>
                                        <p:strVal val="visible"/>
                                      </p:to>
                                    </p:set>
                                    <p:animEffect transition="in" filter="fade">
                                      <p:cBhvr>
                                        <p:cTn id="40" dur="500"/>
                                        <p:tgtEl>
                                          <p:spTgt spid="49"/>
                                        </p:tgtEl>
                                      </p:cBhvr>
                                    </p:animEffect>
                                  </p:childTnLst>
                                </p:cTn>
                              </p:par>
                              <p:par>
                                <p:cTn id="41" presetID="10" presetClass="entr" presetSubtype="0" fill="hold" nodeType="withEffect">
                                  <p:stCondLst>
                                    <p:cond delay="2500"/>
                                  </p:stCondLst>
                                  <p:childTnLst>
                                    <p:set>
                                      <p:cBhvr>
                                        <p:cTn id="42" dur="1" fill="hold">
                                          <p:stCondLst>
                                            <p:cond delay="0"/>
                                          </p:stCondLst>
                                        </p:cTn>
                                        <p:tgtEl>
                                          <p:spTgt spid="37"/>
                                        </p:tgtEl>
                                        <p:attrNameLst>
                                          <p:attrName>style.visibility</p:attrName>
                                        </p:attrNameLst>
                                      </p:cBhvr>
                                      <p:to>
                                        <p:strVal val="visible"/>
                                      </p:to>
                                    </p:set>
                                    <p:animEffect transition="in" filter="fade">
                                      <p:cBhvr>
                                        <p:cTn id="4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41" grpId="0" animBg="1"/>
      <p:bldP spid="42" grpId="0" animBg="1"/>
      <p:bldP spid="43" grpId="0" animBg="1"/>
      <p:bldP spid="44" grpId="0" animBg="1"/>
      <p:bldP spid="6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964680"/>
          </a:xfrm>
          <a:prstGeom prst="rect">
            <a:avLst/>
          </a:prstGeom>
          <a:solidFill>
            <a:srgbClr val="374729"/>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0162" y="934105"/>
            <a:ext cx="7102529" cy="4872335"/>
          </a:xfrm>
          <a:prstGeom prst="rect">
            <a:avLst/>
          </a:prstGeom>
          <a:effectLst>
            <a:softEdge rad="63500"/>
          </a:effectLst>
        </p:spPr>
      </p:pic>
      <p:sp>
        <p:nvSpPr>
          <p:cNvPr id="5" name="CuadroTexto 4"/>
          <p:cNvSpPr txBox="1"/>
          <p:nvPr/>
        </p:nvSpPr>
        <p:spPr>
          <a:xfrm>
            <a:off x="7382691" y="1421874"/>
            <a:ext cx="4567401" cy="4524315"/>
          </a:xfrm>
          <a:prstGeom prst="rect">
            <a:avLst/>
          </a:prstGeom>
          <a:noFill/>
        </p:spPr>
        <p:txBody>
          <a:bodyPr wrap="square" rtlCol="0">
            <a:spAutoFit/>
            <a:scene3d>
              <a:camera prst="obliqueBottomLeft"/>
              <a:lightRig rig="threePt" dir="t"/>
            </a:scene3d>
            <a:sp3d extrusionH="177800">
              <a:extrusionClr>
                <a:srgbClr val="182C02"/>
              </a:extrusionClr>
            </a:sp3d>
          </a:bodyPr>
          <a:lstStyle/>
          <a:p>
            <a:pPr algn="ctr"/>
            <a:r>
              <a:rPr lang="es-PE" sz="2400" dirty="0" smtClean="0">
                <a:solidFill>
                  <a:srgbClr val="B9FA72"/>
                </a:solidFill>
                <a:latin typeface="Arial Black" panose="020B0A04020102020204" pitchFamily="34" charset="0"/>
              </a:rPr>
              <a:t>A continuación veremos varias supuestas “estrellas de David” usadas en la masonería. En la imagen apreciamos un hexagrama, un pentagrama, el “ojo que todo lo ve”, el compás y la escuadra, y las dos columnas, </a:t>
            </a:r>
            <a:r>
              <a:rPr lang="es-PE" sz="2400" dirty="0" err="1" smtClean="0">
                <a:solidFill>
                  <a:srgbClr val="B9FA72"/>
                </a:solidFill>
                <a:latin typeface="Arial Black" panose="020B0A04020102020204" pitchFamily="34" charset="0"/>
              </a:rPr>
              <a:t>Jaquin</a:t>
            </a:r>
            <a:r>
              <a:rPr lang="es-PE" sz="2400" dirty="0" smtClean="0">
                <a:solidFill>
                  <a:srgbClr val="B9FA72"/>
                </a:solidFill>
                <a:latin typeface="Arial Black" panose="020B0A04020102020204" pitchFamily="34" charset="0"/>
              </a:rPr>
              <a:t> y </a:t>
            </a:r>
            <a:r>
              <a:rPr lang="es-PE" sz="2400" dirty="0" err="1" smtClean="0">
                <a:solidFill>
                  <a:srgbClr val="B9FA72"/>
                </a:solidFill>
                <a:latin typeface="Arial Black" panose="020B0A04020102020204" pitchFamily="34" charset="0"/>
              </a:rPr>
              <a:t>Boaz</a:t>
            </a:r>
            <a:r>
              <a:rPr lang="es-PE" sz="2400" dirty="0" smtClean="0">
                <a:solidFill>
                  <a:srgbClr val="B9FA72"/>
                </a:solidFill>
                <a:latin typeface="Arial Black" panose="020B0A04020102020204" pitchFamily="34" charset="0"/>
              </a:rPr>
              <a:t>, además de otros símbolos ocultistas</a:t>
            </a:r>
          </a:p>
        </p:txBody>
      </p:sp>
      <p:cxnSp>
        <p:nvCxnSpPr>
          <p:cNvPr id="6" name="Conector recto de flecha 5"/>
          <p:cNvCxnSpPr/>
          <p:nvPr/>
        </p:nvCxnSpPr>
        <p:spPr>
          <a:xfrm>
            <a:off x="4979963" y="1800665"/>
            <a:ext cx="2523682" cy="1345087"/>
          </a:xfrm>
          <a:prstGeom prst="straightConnector1">
            <a:avLst/>
          </a:prstGeom>
          <a:ln w="762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1" name="Conector recto de flecha 20"/>
          <p:cNvCxnSpPr/>
          <p:nvPr/>
        </p:nvCxnSpPr>
        <p:spPr>
          <a:xfrm flipH="1" flipV="1">
            <a:off x="4162018" y="2263546"/>
            <a:ext cx="1028960" cy="535925"/>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Conector recto de flecha 24"/>
          <p:cNvCxnSpPr/>
          <p:nvPr/>
        </p:nvCxnSpPr>
        <p:spPr>
          <a:xfrm flipH="1">
            <a:off x="4304714" y="2813961"/>
            <a:ext cx="886265" cy="57912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Conector recto de flecha 27"/>
          <p:cNvCxnSpPr/>
          <p:nvPr/>
        </p:nvCxnSpPr>
        <p:spPr>
          <a:xfrm flipV="1">
            <a:off x="2055421" y="1706022"/>
            <a:ext cx="673827" cy="71957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89773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1800" fill="hold"/>
                                        <p:tgtEl>
                                          <p:spTgt spid="28"/>
                                        </p:tgtEl>
                                        <p:attrNameLst>
                                          <p:attrName>ppt_w</p:attrName>
                                        </p:attrNameLst>
                                      </p:cBhvr>
                                      <p:tavLst>
                                        <p:tav tm="0">
                                          <p:val>
                                            <p:fltVal val="0"/>
                                          </p:val>
                                        </p:tav>
                                        <p:tav tm="100000">
                                          <p:val>
                                            <p:strVal val="#ppt_w"/>
                                          </p:val>
                                        </p:tav>
                                      </p:tavLst>
                                    </p:anim>
                                    <p:anim calcmode="lin" valueType="num">
                                      <p:cBhvr>
                                        <p:cTn id="20" dur="1800" fill="hold"/>
                                        <p:tgtEl>
                                          <p:spTgt spid="28"/>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1800" fill="hold"/>
                                        <p:tgtEl>
                                          <p:spTgt spid="21"/>
                                        </p:tgtEl>
                                        <p:attrNameLst>
                                          <p:attrName>ppt_w</p:attrName>
                                        </p:attrNameLst>
                                      </p:cBhvr>
                                      <p:tavLst>
                                        <p:tav tm="0">
                                          <p:val>
                                            <p:fltVal val="0"/>
                                          </p:val>
                                        </p:tav>
                                        <p:tav tm="100000">
                                          <p:val>
                                            <p:strVal val="#ppt_w"/>
                                          </p:val>
                                        </p:tav>
                                      </p:tavLst>
                                    </p:anim>
                                    <p:anim calcmode="lin" valueType="num">
                                      <p:cBhvr>
                                        <p:cTn id="24" dur="1800" fill="hold"/>
                                        <p:tgtEl>
                                          <p:spTgt spid="21"/>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p:cTn id="27" dur="1800" fill="hold"/>
                                        <p:tgtEl>
                                          <p:spTgt spid="25"/>
                                        </p:tgtEl>
                                        <p:attrNameLst>
                                          <p:attrName>ppt_w</p:attrName>
                                        </p:attrNameLst>
                                      </p:cBhvr>
                                      <p:tavLst>
                                        <p:tav tm="0">
                                          <p:val>
                                            <p:fltVal val="0"/>
                                          </p:val>
                                        </p:tav>
                                        <p:tav tm="100000">
                                          <p:val>
                                            <p:strVal val="#ppt_w"/>
                                          </p:val>
                                        </p:tav>
                                      </p:tavLst>
                                    </p:anim>
                                    <p:anim calcmode="lin" valueType="num">
                                      <p:cBhvr>
                                        <p:cTn id="28" dur="1800" fill="hold"/>
                                        <p:tgtEl>
                                          <p:spTgt spid="25"/>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800" fill="hold"/>
                                        <p:tgtEl>
                                          <p:spTgt spid="6"/>
                                        </p:tgtEl>
                                        <p:attrNameLst>
                                          <p:attrName>ppt_w</p:attrName>
                                        </p:attrNameLst>
                                      </p:cBhvr>
                                      <p:tavLst>
                                        <p:tav tm="0">
                                          <p:val>
                                            <p:fltVal val="0"/>
                                          </p:val>
                                        </p:tav>
                                        <p:tav tm="100000">
                                          <p:val>
                                            <p:strVal val="#ppt_w"/>
                                          </p:val>
                                        </p:tav>
                                      </p:tavLst>
                                    </p:anim>
                                    <p:anim calcmode="lin" valueType="num">
                                      <p:cBhvr>
                                        <p:cTn id="3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rotWithShape="1">
          <a:blip r:embed="rId3"/>
          <a:srcRect l="13847" r="12884"/>
          <a:stretch/>
        </p:blipFill>
        <p:spPr>
          <a:xfrm>
            <a:off x="304800" y="334800"/>
            <a:ext cx="8060788" cy="6188399"/>
          </a:xfrm>
          <a:prstGeom prst="rect">
            <a:avLst/>
          </a:prstGeom>
          <a:effectLst>
            <a:softEdge rad="63500"/>
          </a:effectLst>
        </p:spPr>
      </p:pic>
      <p:sp>
        <p:nvSpPr>
          <p:cNvPr id="4" name="CuadroTexto 3"/>
          <p:cNvSpPr txBox="1"/>
          <p:nvPr/>
        </p:nvSpPr>
        <p:spPr>
          <a:xfrm>
            <a:off x="8365588" y="2672861"/>
            <a:ext cx="3658187" cy="1200329"/>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400" dirty="0" smtClean="0">
                <a:solidFill>
                  <a:schemeClr val="bg1"/>
                </a:solidFill>
                <a:latin typeface="Arial Black" panose="020B0A04020102020204" pitchFamily="34" charset="0"/>
              </a:rPr>
              <a:t>Hexagrama con el compás y la escuadra</a:t>
            </a:r>
            <a:endParaRPr lang="es-PE" sz="2400"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41364103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594949"/>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 name="Imagen 1"/>
          <p:cNvPicPr>
            <a:picLocks noChangeAspect="1"/>
          </p:cNvPicPr>
          <p:nvPr/>
        </p:nvPicPr>
        <p:blipFill rotWithShape="1">
          <a:blip r:embed="rId2">
            <a:extLst>
              <a:ext uri="{28A0092B-C50C-407E-A947-70E740481C1C}">
                <a14:useLocalDpi xmlns:a14="http://schemas.microsoft.com/office/drawing/2010/main" val="0"/>
              </a:ext>
            </a:extLst>
          </a:blip>
          <a:srcRect b="27573"/>
          <a:stretch/>
        </p:blipFill>
        <p:spPr>
          <a:xfrm>
            <a:off x="587106" y="682597"/>
            <a:ext cx="6054141" cy="5492805"/>
          </a:xfrm>
          <a:prstGeom prst="rect">
            <a:avLst/>
          </a:prstGeom>
          <a:effectLst>
            <a:softEdge rad="63500"/>
          </a:effectLst>
        </p:spPr>
      </p:pic>
      <p:pic>
        <p:nvPicPr>
          <p:cNvPr id="3" name="Imagen 2"/>
          <p:cNvPicPr>
            <a:picLocks noChangeAspect="1"/>
          </p:cNvPicPr>
          <p:nvPr/>
        </p:nvPicPr>
        <p:blipFill rotWithShape="1">
          <a:blip r:embed="rId2">
            <a:extLst>
              <a:ext uri="{28A0092B-C50C-407E-A947-70E740481C1C}">
                <a14:useLocalDpi xmlns:a14="http://schemas.microsoft.com/office/drawing/2010/main" val="0"/>
              </a:ext>
            </a:extLst>
          </a:blip>
          <a:srcRect l="24647" t="74455" r="25674"/>
          <a:stretch/>
        </p:blipFill>
        <p:spPr>
          <a:xfrm>
            <a:off x="7106433" y="1950720"/>
            <a:ext cx="4140467" cy="2666998"/>
          </a:xfrm>
          <a:prstGeom prst="rect">
            <a:avLst/>
          </a:prstGeom>
          <a:effectLst>
            <a:softEdge rad="63500"/>
          </a:effectLst>
        </p:spPr>
      </p:pic>
      <p:cxnSp>
        <p:nvCxnSpPr>
          <p:cNvPr id="7" name="Conector recto de flecha 6"/>
          <p:cNvCxnSpPr/>
          <p:nvPr/>
        </p:nvCxnSpPr>
        <p:spPr>
          <a:xfrm>
            <a:off x="3855720" y="1615440"/>
            <a:ext cx="4998720" cy="1066800"/>
          </a:xfrm>
          <a:prstGeom prst="straightConnector1">
            <a:avLst/>
          </a:prstGeom>
          <a:ln w="762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 name="CuadroTexto 5"/>
          <p:cNvSpPr txBox="1"/>
          <p:nvPr/>
        </p:nvSpPr>
        <p:spPr>
          <a:xfrm>
            <a:off x="7106433" y="447141"/>
            <a:ext cx="3658187" cy="830997"/>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400" dirty="0" smtClean="0">
                <a:solidFill>
                  <a:schemeClr val="bg1"/>
                </a:solidFill>
                <a:latin typeface="Arial Black" panose="020B0A04020102020204" pitchFamily="34" charset="0"/>
              </a:rPr>
              <a:t>Hexagrama en un templo masónico</a:t>
            </a:r>
            <a:endParaRPr lang="es-PE" sz="2400"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5590774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800" fill="hold"/>
                                        <p:tgtEl>
                                          <p:spTgt spid="3"/>
                                        </p:tgtEl>
                                        <p:attrNameLst>
                                          <p:attrName>ppt_w</p:attrName>
                                        </p:attrNameLst>
                                      </p:cBhvr>
                                      <p:tavLst>
                                        <p:tav tm="0">
                                          <p:val>
                                            <p:fltVal val="0"/>
                                          </p:val>
                                        </p:tav>
                                        <p:tav tm="100000">
                                          <p:val>
                                            <p:strVal val="#ppt_w"/>
                                          </p:val>
                                        </p:tav>
                                      </p:tavLst>
                                    </p:anim>
                                    <p:anim calcmode="lin" valueType="num">
                                      <p:cBhvr>
                                        <p:cTn id="20" dur="1800" fill="hold"/>
                                        <p:tgtEl>
                                          <p:spTgt spid="3"/>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800" fill="hold"/>
                                        <p:tgtEl>
                                          <p:spTgt spid="7"/>
                                        </p:tgtEl>
                                        <p:attrNameLst>
                                          <p:attrName>ppt_w</p:attrName>
                                        </p:attrNameLst>
                                      </p:cBhvr>
                                      <p:tavLst>
                                        <p:tav tm="0">
                                          <p:val>
                                            <p:fltVal val="0"/>
                                          </p:val>
                                        </p:tav>
                                        <p:tav tm="100000">
                                          <p:val>
                                            <p:strVal val="#ppt_w"/>
                                          </p:val>
                                        </p:tav>
                                      </p:tavLst>
                                    </p:anim>
                                    <p:anim calcmode="lin" valueType="num">
                                      <p:cBhvr>
                                        <p:cTn id="24"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6858000"/>
          </a:xfrm>
          <a:prstGeom prst="rect">
            <a:avLst/>
          </a:prstGeom>
          <a:solidFill>
            <a:srgbClr val="9496A4"/>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5" name="Imagen 14"/>
          <p:cNvPicPr>
            <a:picLocks noChangeAspect="1"/>
          </p:cNvPicPr>
          <p:nvPr/>
        </p:nvPicPr>
        <p:blipFill>
          <a:blip r:embed="rId2"/>
          <a:stretch>
            <a:fillRect/>
          </a:stretch>
        </p:blipFill>
        <p:spPr>
          <a:xfrm>
            <a:off x="883468" y="249660"/>
            <a:ext cx="10425064" cy="6358679"/>
          </a:xfrm>
          <a:prstGeom prst="rect">
            <a:avLst/>
          </a:prstGeom>
        </p:spPr>
      </p:pic>
    </p:spTree>
    <p:extLst>
      <p:ext uri="{BB962C8B-B14F-4D97-AF65-F5344CB8AC3E}">
        <p14:creationId xmlns:p14="http://schemas.microsoft.com/office/powerpoint/2010/main" val="23497477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1800" fill="hold"/>
                                        <p:tgtEl>
                                          <p:spTgt spid="15"/>
                                        </p:tgtEl>
                                        <p:attrNameLst>
                                          <p:attrName>ppt_w</p:attrName>
                                        </p:attrNameLst>
                                      </p:cBhvr>
                                      <p:tavLst>
                                        <p:tav tm="0">
                                          <p:val>
                                            <p:fltVal val="0"/>
                                          </p:val>
                                        </p:tav>
                                        <p:tav tm="100000">
                                          <p:val>
                                            <p:strVal val="#ppt_w"/>
                                          </p:val>
                                        </p:tav>
                                      </p:tavLst>
                                    </p:anim>
                                    <p:anim calcmode="lin" valueType="num">
                                      <p:cBhvr>
                                        <p:cTn id="12" dur="1800" fill="hold"/>
                                        <p:tgtEl>
                                          <p:spTgt spid="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p:cNvPicPr>
            <a:picLocks noChangeAspect="1"/>
          </p:cNvPicPr>
          <p:nvPr/>
        </p:nvPicPr>
        <p:blipFill rotWithShape="1">
          <a:blip r:embed="rId3">
            <a:extLst>
              <a:ext uri="{28A0092B-C50C-407E-A947-70E740481C1C}">
                <a14:useLocalDpi xmlns:a14="http://schemas.microsoft.com/office/drawing/2010/main" val="0"/>
              </a:ext>
            </a:extLst>
          </a:blip>
          <a:srcRect r="40071"/>
          <a:stretch/>
        </p:blipFill>
        <p:spPr>
          <a:xfrm>
            <a:off x="1583054" y="169544"/>
            <a:ext cx="5144317" cy="6490336"/>
          </a:xfrm>
          <a:prstGeom prst="rect">
            <a:avLst/>
          </a:prstGeom>
          <a:effectLst>
            <a:softEdge rad="63500"/>
          </a:effectLst>
        </p:spPr>
      </p:pic>
      <p:pic>
        <p:nvPicPr>
          <p:cNvPr id="4" name="Imagen 3"/>
          <p:cNvPicPr>
            <a:picLocks noChangeAspect="1"/>
          </p:cNvPicPr>
          <p:nvPr/>
        </p:nvPicPr>
        <p:blipFill rotWithShape="1">
          <a:blip r:embed="rId3">
            <a:extLst>
              <a:ext uri="{28A0092B-C50C-407E-A947-70E740481C1C}">
                <a14:useLocalDpi xmlns:a14="http://schemas.microsoft.com/office/drawing/2010/main" val="0"/>
              </a:ext>
            </a:extLst>
          </a:blip>
          <a:srcRect l="63774"/>
          <a:stretch/>
        </p:blipFill>
        <p:spPr>
          <a:xfrm>
            <a:off x="7025640" y="169544"/>
            <a:ext cx="3109608" cy="6490336"/>
          </a:xfrm>
          <a:prstGeom prst="rect">
            <a:avLst/>
          </a:prstGeom>
          <a:effectLst>
            <a:softEdge rad="63500"/>
          </a:effectLst>
        </p:spPr>
      </p:pic>
      <p:cxnSp>
        <p:nvCxnSpPr>
          <p:cNvPr id="6" name="Conector recto de flecha 5"/>
          <p:cNvCxnSpPr/>
          <p:nvPr/>
        </p:nvCxnSpPr>
        <p:spPr>
          <a:xfrm flipV="1">
            <a:off x="4770120" y="2301240"/>
            <a:ext cx="2985627" cy="182880"/>
          </a:xfrm>
          <a:prstGeom prst="straightConnector1">
            <a:avLst/>
          </a:prstGeom>
          <a:ln w="762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 name="Conector recto de flecha 9"/>
          <p:cNvCxnSpPr/>
          <p:nvPr/>
        </p:nvCxnSpPr>
        <p:spPr>
          <a:xfrm>
            <a:off x="4556760" y="3550920"/>
            <a:ext cx="3198987" cy="1417320"/>
          </a:xfrm>
          <a:prstGeom prst="straightConnector1">
            <a:avLst/>
          </a:prstGeom>
          <a:ln w="762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37762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800" fill="hold"/>
                                        <p:tgtEl>
                                          <p:spTgt spid="10"/>
                                        </p:tgtEl>
                                        <p:attrNameLst>
                                          <p:attrName>ppt_w</p:attrName>
                                        </p:attrNameLst>
                                      </p:cBhvr>
                                      <p:tavLst>
                                        <p:tav tm="0">
                                          <p:val>
                                            <p:fltVal val="0"/>
                                          </p:val>
                                        </p:tav>
                                        <p:tav tm="100000">
                                          <p:val>
                                            <p:strVal val="#ppt_w"/>
                                          </p:val>
                                        </p:tav>
                                      </p:tavLst>
                                    </p:anim>
                                    <p:anim calcmode="lin" valueType="num">
                                      <p:cBhvr>
                                        <p:cTn id="20" dur="1800" fill="hold"/>
                                        <p:tgtEl>
                                          <p:spTgt spid="10"/>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800" fill="hold"/>
                                        <p:tgtEl>
                                          <p:spTgt spid="4"/>
                                        </p:tgtEl>
                                        <p:attrNameLst>
                                          <p:attrName>ppt_w</p:attrName>
                                        </p:attrNameLst>
                                      </p:cBhvr>
                                      <p:tavLst>
                                        <p:tav tm="0">
                                          <p:val>
                                            <p:fltVal val="0"/>
                                          </p:val>
                                        </p:tav>
                                        <p:tav tm="100000">
                                          <p:val>
                                            <p:strVal val="#ppt_w"/>
                                          </p:val>
                                        </p:tav>
                                      </p:tavLst>
                                    </p:anim>
                                    <p:anim calcmode="lin" valueType="num">
                                      <p:cBhvr>
                                        <p:cTn id="24"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93695F"/>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5227320" y="1028590"/>
            <a:ext cx="6278880" cy="4893647"/>
          </a:xfrm>
          <a:prstGeom prst="rect">
            <a:avLst/>
          </a:prstGeom>
          <a:noFill/>
        </p:spPr>
        <p:txBody>
          <a:bodyPr wrap="square" rtlCol="0">
            <a:spAutoFit/>
            <a:scene3d>
              <a:camera prst="obliqueBottomLeft"/>
              <a:lightRig rig="threePt" dir="t"/>
            </a:scene3d>
            <a:sp3d extrusionH="177800">
              <a:extrusionClr>
                <a:srgbClr val="2C1F1C"/>
              </a:extrusionClr>
            </a:sp3d>
          </a:bodyPr>
          <a:lstStyle/>
          <a:p>
            <a:pPr algn="ctr"/>
            <a:r>
              <a:rPr lang="es-PE" sz="2400" dirty="0" smtClean="0">
                <a:solidFill>
                  <a:schemeClr val="bg1"/>
                </a:solidFill>
                <a:latin typeface="Arial Black" panose="020B0A04020102020204" pitchFamily="34" charset="0"/>
              </a:rPr>
              <a:t>Satanás ha hecho creer a muchos creyentes el hecho de que si la estrella de 6 puntas no está dentro de un círculo entonces no es una estrella satánica y por lo tanto dicho hexagrama está bendito y es aprobado por </a:t>
            </a:r>
            <a:r>
              <a:rPr lang="es-PE" sz="2400" dirty="0" err="1" smtClean="0">
                <a:solidFill>
                  <a:schemeClr val="bg1"/>
                </a:solidFill>
                <a:latin typeface="Arial Black" panose="020B0A04020102020204" pitchFamily="34" charset="0"/>
              </a:rPr>
              <a:t>Yahweh</a:t>
            </a:r>
            <a:r>
              <a:rPr lang="es-PE" sz="2400" dirty="0" smtClean="0">
                <a:solidFill>
                  <a:schemeClr val="bg1"/>
                </a:solidFill>
                <a:latin typeface="Arial Black" panose="020B0A04020102020204" pitchFamily="34" charset="0"/>
              </a:rPr>
              <a:t>. Sin embargo, con las siguientes imágenes veremos que dentro de la masonería se suele representar tales símbolos de la supuesta estrella de David SIN UN CÍRCULO y ESTO HECHA POR TIERRA ESA MENTIRA DEL DIABLO.</a:t>
            </a:r>
            <a:endParaRPr lang="es-PE" sz="2400" dirty="0">
              <a:solidFill>
                <a:schemeClr val="bg1"/>
              </a:solidFill>
              <a:latin typeface="Arial Black" panose="020B0A04020102020204" pitchFamily="34" charset="0"/>
            </a:endParaRP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412" y="379611"/>
            <a:ext cx="4132897" cy="6191606"/>
          </a:xfrm>
          <a:prstGeom prst="rect">
            <a:avLst/>
          </a:prstGeom>
          <a:effectLst>
            <a:softEdge rad="127000"/>
          </a:effectLst>
        </p:spPr>
      </p:pic>
    </p:spTree>
    <p:extLst>
      <p:ext uri="{BB962C8B-B14F-4D97-AF65-F5344CB8AC3E}">
        <p14:creationId xmlns:p14="http://schemas.microsoft.com/office/powerpoint/2010/main" val="17227120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7384" y="335022"/>
            <a:ext cx="4998720" cy="6248400"/>
          </a:xfrm>
          <a:prstGeom prst="rect">
            <a:avLst/>
          </a:prstGeom>
        </p:spPr>
      </p:pic>
      <p:cxnSp>
        <p:nvCxnSpPr>
          <p:cNvPr id="4" name="Conector recto de flecha 3"/>
          <p:cNvCxnSpPr/>
          <p:nvPr/>
        </p:nvCxnSpPr>
        <p:spPr>
          <a:xfrm flipH="1">
            <a:off x="5473924" y="1456841"/>
            <a:ext cx="2507703" cy="2118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 name="CuadroTexto 4"/>
          <p:cNvSpPr txBox="1"/>
          <p:nvPr/>
        </p:nvSpPr>
        <p:spPr>
          <a:xfrm>
            <a:off x="7826643" y="1193370"/>
            <a:ext cx="4129887" cy="830997"/>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400" dirty="0" smtClean="0">
                <a:solidFill>
                  <a:schemeClr val="bg1"/>
                </a:solidFill>
                <a:latin typeface="Arial Black" panose="020B0A04020102020204" pitchFamily="34" charset="0"/>
              </a:rPr>
              <a:t>Aquí apreciamos un hexagrama sin círculo</a:t>
            </a:r>
            <a:endParaRPr lang="es-PE" sz="2400"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4905767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3554" name="Picture 2" descr="https://www.brad.ac.uk/webofhiram/img/ktcres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5" y="236220"/>
            <a:ext cx="5940864" cy="636270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6861614" y="1905506"/>
            <a:ext cx="4727788" cy="3046988"/>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400" dirty="0" smtClean="0">
                <a:solidFill>
                  <a:schemeClr val="bg1"/>
                </a:solidFill>
                <a:latin typeface="Arial Black" panose="020B0A04020102020204" pitchFamily="34" charset="0"/>
              </a:rPr>
              <a:t>Hexagrama sin círculo que corresponde a  </a:t>
            </a:r>
            <a:r>
              <a:rPr lang="es-PE" sz="2400" dirty="0">
                <a:solidFill>
                  <a:schemeClr val="bg1"/>
                </a:solidFill>
                <a:latin typeface="Arial Black" panose="020B0A04020102020204" pitchFamily="34" charset="0"/>
              </a:rPr>
              <a:t>La Real Orden Militar y Religiosa Exaltada de los Caballeros Masónicos Templarios de Inglaterra y </a:t>
            </a:r>
            <a:r>
              <a:rPr lang="es-PE" sz="2400" dirty="0" smtClean="0">
                <a:solidFill>
                  <a:schemeClr val="bg1"/>
                </a:solidFill>
                <a:latin typeface="Arial Black" panose="020B0A04020102020204" pitchFamily="34" charset="0"/>
              </a:rPr>
              <a:t>Gales. Observe también el compás y la escuadra.</a:t>
            </a:r>
          </a:p>
        </p:txBody>
      </p:sp>
      <p:cxnSp>
        <p:nvCxnSpPr>
          <p:cNvPr id="7" name="Conector recto de flecha 6"/>
          <p:cNvCxnSpPr/>
          <p:nvPr/>
        </p:nvCxnSpPr>
        <p:spPr>
          <a:xfrm flipV="1">
            <a:off x="4293031" y="2107770"/>
            <a:ext cx="2568583" cy="898901"/>
          </a:xfrm>
          <a:prstGeom prst="straightConnector1">
            <a:avLst/>
          </a:prstGeom>
          <a:ln w="762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09472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3554"/>
                                        </p:tgtEl>
                                        <p:attrNameLst>
                                          <p:attrName>style.visibility</p:attrName>
                                        </p:attrNameLst>
                                      </p:cBhvr>
                                      <p:to>
                                        <p:strVal val="visible"/>
                                      </p:to>
                                    </p:set>
                                    <p:anim calcmode="lin" valueType="num">
                                      <p:cBhvr>
                                        <p:cTn id="11" dur="1800" fill="hold"/>
                                        <p:tgtEl>
                                          <p:spTgt spid="23554"/>
                                        </p:tgtEl>
                                        <p:attrNameLst>
                                          <p:attrName>ppt_w</p:attrName>
                                        </p:attrNameLst>
                                      </p:cBhvr>
                                      <p:tavLst>
                                        <p:tav tm="0">
                                          <p:val>
                                            <p:fltVal val="0"/>
                                          </p:val>
                                        </p:tav>
                                        <p:tav tm="100000">
                                          <p:val>
                                            <p:strVal val="#ppt_w"/>
                                          </p:val>
                                        </p:tav>
                                      </p:tavLst>
                                    </p:anim>
                                    <p:anim calcmode="lin" valueType="num">
                                      <p:cBhvr>
                                        <p:cTn id="12" dur="1800" fill="hold"/>
                                        <p:tgtEl>
                                          <p:spTgt spid="2355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800" fill="hold"/>
                                        <p:tgtEl>
                                          <p:spTgt spid="7"/>
                                        </p:tgtEl>
                                        <p:attrNameLst>
                                          <p:attrName>ppt_w</p:attrName>
                                        </p:attrNameLst>
                                      </p:cBhvr>
                                      <p:tavLst>
                                        <p:tav tm="0">
                                          <p:val>
                                            <p:fltVal val="0"/>
                                          </p:val>
                                        </p:tav>
                                        <p:tav tm="100000">
                                          <p:val>
                                            <p:strVal val="#ppt_w"/>
                                          </p:val>
                                        </p:tav>
                                      </p:tavLst>
                                    </p:anim>
                                    <p:anim calcmode="lin" valueType="num">
                                      <p:cBhvr>
                                        <p:cTn id="16" dur="1800" fill="hold"/>
                                        <p:tgtEl>
                                          <p:spTgt spid="7"/>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800" fill="hold"/>
                                        <p:tgtEl>
                                          <p:spTgt spid="6"/>
                                        </p:tgtEl>
                                        <p:attrNameLst>
                                          <p:attrName>ppt_w</p:attrName>
                                        </p:attrNameLst>
                                      </p:cBhvr>
                                      <p:tavLst>
                                        <p:tav tm="0">
                                          <p:val>
                                            <p:fltVal val="0"/>
                                          </p:val>
                                        </p:tav>
                                        <p:tav tm="100000">
                                          <p:val>
                                            <p:strVal val="#ppt_w"/>
                                          </p:val>
                                        </p:tav>
                                      </p:tavLst>
                                    </p:anim>
                                    <p:anim calcmode="lin" valueType="num">
                                      <p:cBhvr>
                                        <p:cTn id="20"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b="43856"/>
          <a:stretch/>
        </p:blipFill>
        <p:spPr>
          <a:xfrm>
            <a:off x="781050" y="248541"/>
            <a:ext cx="10629900" cy="6360918"/>
          </a:xfrm>
          <a:prstGeom prst="rect">
            <a:avLst/>
          </a:prstGeom>
          <a:effectLst>
            <a:softEdge rad="63500"/>
          </a:effectLst>
        </p:spPr>
      </p:pic>
      <p:cxnSp>
        <p:nvCxnSpPr>
          <p:cNvPr id="6" name="Conector recto de flecha 5"/>
          <p:cNvCxnSpPr/>
          <p:nvPr/>
        </p:nvCxnSpPr>
        <p:spPr>
          <a:xfrm flipH="1">
            <a:off x="6096000" y="4876800"/>
            <a:ext cx="2606040" cy="457200"/>
          </a:xfrm>
          <a:prstGeom prst="straightConnector1">
            <a:avLst/>
          </a:prstGeom>
          <a:ln w="76200">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5" name="CuadroTexto 4"/>
          <p:cNvSpPr txBox="1"/>
          <p:nvPr/>
        </p:nvSpPr>
        <p:spPr>
          <a:xfrm>
            <a:off x="8556905" y="4503003"/>
            <a:ext cx="2999181" cy="830997"/>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400" dirty="0" smtClean="0">
                <a:solidFill>
                  <a:schemeClr val="bg1"/>
                </a:solidFill>
                <a:latin typeface="Arial Black" panose="020B0A04020102020204" pitchFamily="34" charset="0"/>
              </a:rPr>
              <a:t>hexagrama sin círculo</a:t>
            </a:r>
            <a:endParaRPr lang="es-PE" sz="2400"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4590954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p:cNvPicPr>
            <a:picLocks noChangeAspect="1"/>
          </p:cNvPicPr>
          <p:nvPr/>
        </p:nvPicPr>
        <p:blipFill rotWithShape="1">
          <a:blip r:embed="rId3">
            <a:extLst>
              <a:ext uri="{28A0092B-C50C-407E-A947-70E740481C1C}">
                <a14:useLocalDpi xmlns:a14="http://schemas.microsoft.com/office/drawing/2010/main" val="0"/>
              </a:ext>
            </a:extLst>
          </a:blip>
          <a:srcRect l="16406" t="56678" r="14413"/>
          <a:stretch/>
        </p:blipFill>
        <p:spPr>
          <a:xfrm>
            <a:off x="1504310" y="364332"/>
            <a:ext cx="9183379" cy="6129336"/>
          </a:xfrm>
          <a:prstGeom prst="rect">
            <a:avLst/>
          </a:prstGeom>
          <a:effectLst>
            <a:softEdge rad="63500"/>
          </a:effectLst>
        </p:spPr>
      </p:pic>
      <p:sp>
        <p:nvSpPr>
          <p:cNvPr id="2" name="CuadroTexto 1"/>
          <p:cNvSpPr txBox="1"/>
          <p:nvPr/>
        </p:nvSpPr>
        <p:spPr>
          <a:xfrm>
            <a:off x="8167607" y="4355024"/>
            <a:ext cx="3332135" cy="1569660"/>
          </a:xfrm>
          <a:prstGeom prst="rect">
            <a:avLst/>
          </a:prstGeom>
          <a:noFill/>
        </p:spPr>
        <p:txBody>
          <a:bodyPr wrap="square" rtlCol="0">
            <a:spAutoFit/>
          </a:bodyPr>
          <a:lstStyle/>
          <a:p>
            <a:pPr algn="ctr"/>
            <a:r>
              <a:rPr lang="es-ES" sz="2400" b="1" dirty="0" smtClean="0">
                <a:solidFill>
                  <a:schemeClr val="bg1"/>
                </a:solidFill>
              </a:rPr>
              <a:t>Es la misma imagen anterior solo que más cerca donde se aprecia el hexagrama sin círculo</a:t>
            </a:r>
            <a:endParaRPr lang="es-PE" sz="2400" b="1" dirty="0">
              <a:solidFill>
                <a:schemeClr val="bg1"/>
              </a:solidFill>
            </a:endParaRPr>
          </a:p>
        </p:txBody>
      </p:sp>
    </p:spTree>
    <p:extLst>
      <p:ext uri="{BB962C8B-B14F-4D97-AF65-F5344CB8AC3E}">
        <p14:creationId xmlns:p14="http://schemas.microsoft.com/office/powerpoint/2010/main" val="27976391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9767" y="251934"/>
            <a:ext cx="4405313" cy="6354132"/>
          </a:xfrm>
          <a:prstGeom prst="rect">
            <a:avLst/>
          </a:prstGeom>
          <a:effectLst>
            <a:softEdge rad="63500"/>
          </a:effectLst>
        </p:spPr>
      </p:pic>
      <p:sp>
        <p:nvSpPr>
          <p:cNvPr id="5" name="CuadroTexto 4"/>
          <p:cNvSpPr txBox="1"/>
          <p:nvPr/>
        </p:nvSpPr>
        <p:spPr>
          <a:xfrm>
            <a:off x="6754282" y="2524988"/>
            <a:ext cx="4727788" cy="1200329"/>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Rito masón de iniciación. Observe dos hexagramas sin círculo</a:t>
            </a:r>
          </a:p>
        </p:txBody>
      </p:sp>
      <p:cxnSp>
        <p:nvCxnSpPr>
          <p:cNvPr id="9" name="Conector recto de flecha 8"/>
          <p:cNvCxnSpPr/>
          <p:nvPr/>
        </p:nvCxnSpPr>
        <p:spPr>
          <a:xfrm flipH="1" flipV="1">
            <a:off x="4082574" y="975360"/>
            <a:ext cx="4375626" cy="154962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p:cNvCxnSpPr/>
          <p:nvPr/>
        </p:nvCxnSpPr>
        <p:spPr>
          <a:xfrm flipH="1" flipV="1">
            <a:off x="4861560" y="807720"/>
            <a:ext cx="3596640" cy="171726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53761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1800" fill="hold"/>
                                        <p:tgtEl>
                                          <p:spTgt spid="11"/>
                                        </p:tgtEl>
                                        <p:attrNameLst>
                                          <p:attrName>ppt_w</p:attrName>
                                        </p:attrNameLst>
                                      </p:cBhvr>
                                      <p:tavLst>
                                        <p:tav tm="0">
                                          <p:val>
                                            <p:fltVal val="0"/>
                                          </p:val>
                                        </p:tav>
                                        <p:tav tm="100000">
                                          <p:val>
                                            <p:strVal val="#ppt_w"/>
                                          </p:val>
                                        </p:tav>
                                      </p:tavLst>
                                    </p:anim>
                                    <p:anim calcmode="lin" valueType="num">
                                      <p:cBhvr>
                                        <p:cTn id="16" dur="1800" fill="hold"/>
                                        <p:tgtEl>
                                          <p:spTgt spid="11"/>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800" fill="hold"/>
                                        <p:tgtEl>
                                          <p:spTgt spid="9"/>
                                        </p:tgtEl>
                                        <p:attrNameLst>
                                          <p:attrName>ppt_w</p:attrName>
                                        </p:attrNameLst>
                                      </p:cBhvr>
                                      <p:tavLst>
                                        <p:tav tm="0">
                                          <p:val>
                                            <p:fltVal val="0"/>
                                          </p:val>
                                        </p:tav>
                                        <p:tav tm="100000">
                                          <p:val>
                                            <p:strVal val="#ppt_w"/>
                                          </p:val>
                                        </p:tav>
                                      </p:tavLst>
                                    </p:anim>
                                    <p:anim calcmode="lin" valueType="num">
                                      <p:cBhvr>
                                        <p:cTn id="20" dur="1800" fill="hold"/>
                                        <p:tgtEl>
                                          <p:spTgt spid="9"/>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800" fill="hold"/>
                                        <p:tgtEl>
                                          <p:spTgt spid="5"/>
                                        </p:tgtEl>
                                        <p:attrNameLst>
                                          <p:attrName>ppt_w</p:attrName>
                                        </p:attrNameLst>
                                      </p:cBhvr>
                                      <p:tavLst>
                                        <p:tav tm="0">
                                          <p:val>
                                            <p:fltVal val="0"/>
                                          </p:val>
                                        </p:tav>
                                        <p:tav tm="100000">
                                          <p:val>
                                            <p:strVal val="#ppt_w"/>
                                          </p:val>
                                        </p:tav>
                                      </p:tavLst>
                                    </p:anim>
                                    <p:anim calcmode="lin" valueType="num">
                                      <p:cBhvr>
                                        <p:cTn id="24"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n 3"/>
          <p:cNvPicPr>
            <a:picLocks noChangeAspect="1"/>
          </p:cNvPicPr>
          <p:nvPr/>
        </p:nvPicPr>
        <p:blipFill>
          <a:blip r:embed="rId3"/>
          <a:stretch>
            <a:fillRect/>
          </a:stretch>
        </p:blipFill>
        <p:spPr>
          <a:xfrm>
            <a:off x="0" y="0"/>
            <a:ext cx="12192000" cy="6858000"/>
          </a:xfrm>
          <a:prstGeom prst="rect">
            <a:avLst/>
          </a:prstGeom>
          <a:effectLst>
            <a:softEdge rad="127000"/>
          </a:effectLst>
        </p:spPr>
      </p:pic>
      <p:cxnSp>
        <p:nvCxnSpPr>
          <p:cNvPr id="5" name="Conector recto de flecha 4"/>
          <p:cNvCxnSpPr/>
          <p:nvPr/>
        </p:nvCxnSpPr>
        <p:spPr>
          <a:xfrm flipH="1" flipV="1">
            <a:off x="7863840" y="2987040"/>
            <a:ext cx="1569720" cy="59436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CuadroTexto 5"/>
          <p:cNvSpPr txBox="1"/>
          <p:nvPr/>
        </p:nvSpPr>
        <p:spPr>
          <a:xfrm>
            <a:off x="9216584" y="3581400"/>
            <a:ext cx="2522970" cy="830997"/>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400" dirty="0">
                <a:solidFill>
                  <a:schemeClr val="bg1"/>
                </a:solidFill>
                <a:latin typeface="Arial Black" panose="020B0A04020102020204" pitchFamily="34" charset="0"/>
              </a:rPr>
              <a:t>H</a:t>
            </a:r>
            <a:r>
              <a:rPr lang="es-ES" sz="2400" dirty="0" smtClean="0">
                <a:solidFill>
                  <a:schemeClr val="bg1"/>
                </a:solidFill>
                <a:latin typeface="Arial Black" panose="020B0A04020102020204" pitchFamily="34" charset="0"/>
              </a:rPr>
              <a:t>exagrama sin círculo</a:t>
            </a:r>
            <a:endParaRPr lang="es-PE" sz="2400"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35344736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lipse 7"/>
          <p:cNvSpPr/>
          <p:nvPr/>
        </p:nvSpPr>
        <p:spPr>
          <a:xfrm>
            <a:off x="1828800" y="5227320"/>
            <a:ext cx="1561514" cy="13563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Rectángulo 10"/>
          <p:cNvSpPr/>
          <p:nvPr/>
        </p:nvSpPr>
        <p:spPr>
          <a:xfrm>
            <a:off x="3390315" y="5528603"/>
            <a:ext cx="6794694" cy="886265"/>
          </a:xfrm>
          <a:prstGeom prst="rect">
            <a:avLst/>
          </a:prstGeom>
          <a:solidFill>
            <a:srgbClr val="FCFB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03343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098" name="Picture 2" descr="https://pamasonictemple.org/wp-content/uploads/2015/03/MasonicTemple-2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0836" y="211252"/>
            <a:ext cx="9509455" cy="647910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cxnSp>
        <p:nvCxnSpPr>
          <p:cNvPr id="3" name="Conector recto de flecha 2"/>
          <p:cNvCxnSpPr/>
          <p:nvPr/>
        </p:nvCxnSpPr>
        <p:spPr>
          <a:xfrm flipV="1">
            <a:off x="4023360" y="3032760"/>
            <a:ext cx="5836920" cy="76200"/>
          </a:xfrm>
          <a:prstGeom prst="straightConnector1">
            <a:avLst/>
          </a:prstGeom>
          <a:ln w="571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 name="CuadroTexto 5"/>
          <p:cNvSpPr txBox="1"/>
          <p:nvPr/>
        </p:nvSpPr>
        <p:spPr>
          <a:xfrm>
            <a:off x="5369336" y="2263319"/>
            <a:ext cx="2522970" cy="769441"/>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200" dirty="0" smtClean="0">
                <a:solidFill>
                  <a:schemeClr val="bg1"/>
                </a:solidFill>
                <a:latin typeface="Arial Black" panose="020B0A04020102020204" pitchFamily="34" charset="0"/>
              </a:rPr>
              <a:t>Hexagramas sin círculo</a:t>
            </a:r>
            <a:endParaRPr lang="es-PE" sz="2200"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12407760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p:cTn id="11" dur="1800" fill="hold"/>
                                        <p:tgtEl>
                                          <p:spTgt spid="4098"/>
                                        </p:tgtEl>
                                        <p:attrNameLst>
                                          <p:attrName>ppt_w</p:attrName>
                                        </p:attrNameLst>
                                      </p:cBhvr>
                                      <p:tavLst>
                                        <p:tav tm="0">
                                          <p:val>
                                            <p:fltVal val="0"/>
                                          </p:val>
                                        </p:tav>
                                        <p:tav tm="100000">
                                          <p:val>
                                            <p:strVal val="#ppt_w"/>
                                          </p:val>
                                        </p:tav>
                                      </p:tavLst>
                                    </p:anim>
                                    <p:anim calcmode="lin" valueType="num">
                                      <p:cBhvr>
                                        <p:cTn id="12" dur="1800" fill="hold"/>
                                        <p:tgtEl>
                                          <p:spTgt spid="4098"/>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800" fill="hold"/>
                                        <p:tgtEl>
                                          <p:spTgt spid="3"/>
                                        </p:tgtEl>
                                        <p:attrNameLst>
                                          <p:attrName>ppt_w</p:attrName>
                                        </p:attrNameLst>
                                      </p:cBhvr>
                                      <p:tavLst>
                                        <p:tav tm="0">
                                          <p:val>
                                            <p:fltVal val="0"/>
                                          </p:val>
                                        </p:tav>
                                        <p:tav tm="100000">
                                          <p:val>
                                            <p:strVal val="#ppt_w"/>
                                          </p:val>
                                        </p:tav>
                                      </p:tavLst>
                                    </p:anim>
                                    <p:anim calcmode="lin" valueType="num">
                                      <p:cBhvr>
                                        <p:cTn id="20"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074" name="Picture 2" descr="https://jorgepalazon.files.wordpress.com/2012/04/normal-hall.jpg?w=500&amp;h=6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8449" y="179363"/>
            <a:ext cx="4762500" cy="620077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6156863" y="2278966"/>
            <a:ext cx="4803041" cy="2677656"/>
          </a:xfrm>
          <a:prstGeom prst="rect">
            <a:avLst/>
          </a:prstGeom>
          <a:noFill/>
        </p:spPr>
        <p:txBody>
          <a:bodyPr wrap="square" rtlCol="0">
            <a:spAutoFit/>
            <a:scene3d>
              <a:camera prst="obliqueBottomLeft"/>
              <a:lightRig rig="threePt" dir="t"/>
            </a:scene3d>
            <a:sp3d extrusionH="177800">
              <a:extrusionClr>
                <a:srgbClr val="421800"/>
              </a:extrusionClr>
            </a:sp3d>
          </a:bodyPr>
          <a:lstStyle/>
          <a:p>
            <a:pPr algn="ctr"/>
            <a:r>
              <a:rPr lang="es-PE" sz="2400" dirty="0" smtClean="0">
                <a:solidFill>
                  <a:srgbClr val="FFBC97"/>
                </a:solidFill>
                <a:latin typeface="Arial Black" panose="020B0A04020102020204" pitchFamily="34" charset="0"/>
              </a:rPr>
              <a:t>Hexagrama en la Sala Norman Hall de la Gran logia masónica de Filadelfia, USA.          </a:t>
            </a:r>
          </a:p>
          <a:p>
            <a:pPr algn="ctr"/>
            <a:r>
              <a:rPr lang="es-PE" sz="2400" dirty="0" smtClean="0">
                <a:solidFill>
                  <a:srgbClr val="FFBC97"/>
                </a:solidFill>
                <a:latin typeface="Arial Black" panose="020B0A04020102020204" pitchFamily="34" charset="0"/>
              </a:rPr>
              <a:t>Ojo, aquí el hexagrama no está encerrado en un círculo   </a:t>
            </a:r>
            <a:endParaRPr lang="es-PE" sz="2400" dirty="0">
              <a:solidFill>
                <a:srgbClr val="FFBC97"/>
              </a:solidFill>
              <a:latin typeface="Arial Black" panose="020B0A04020102020204" pitchFamily="34" charset="0"/>
            </a:endParaRPr>
          </a:p>
        </p:txBody>
      </p:sp>
      <p:cxnSp>
        <p:nvCxnSpPr>
          <p:cNvPr id="5" name="Conector recto de flecha 4"/>
          <p:cNvCxnSpPr/>
          <p:nvPr/>
        </p:nvCxnSpPr>
        <p:spPr>
          <a:xfrm flipH="1">
            <a:off x="3882683" y="2532185"/>
            <a:ext cx="2785403" cy="205388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99472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1800" fill="hold"/>
                                        <p:tgtEl>
                                          <p:spTgt spid="3074"/>
                                        </p:tgtEl>
                                        <p:attrNameLst>
                                          <p:attrName>ppt_w</p:attrName>
                                        </p:attrNameLst>
                                      </p:cBhvr>
                                      <p:tavLst>
                                        <p:tav tm="0">
                                          <p:val>
                                            <p:fltVal val="0"/>
                                          </p:val>
                                        </p:tav>
                                        <p:tav tm="100000">
                                          <p:val>
                                            <p:strVal val="#ppt_w"/>
                                          </p:val>
                                        </p:tav>
                                      </p:tavLst>
                                    </p:anim>
                                    <p:anim calcmode="lin" valueType="num">
                                      <p:cBhvr>
                                        <p:cTn id="12" dur="1800" fill="hold"/>
                                        <p:tgtEl>
                                          <p:spTgt spid="307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0" y="0"/>
            <a:ext cx="12192000" cy="6858000"/>
          </a:xfrm>
          <a:prstGeom prst="rect">
            <a:avLst/>
          </a:prstGeom>
          <a:solidFill>
            <a:srgbClr val="2E4782"/>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 name="Imagen 2"/>
          <p:cNvPicPr>
            <a:picLocks noChangeAspect="1"/>
          </p:cNvPicPr>
          <p:nvPr/>
        </p:nvPicPr>
        <p:blipFill rotWithShape="1">
          <a:blip r:embed="rId2"/>
          <a:srcRect l="12807" r="12538"/>
          <a:stretch/>
        </p:blipFill>
        <p:spPr>
          <a:xfrm>
            <a:off x="1996441" y="327706"/>
            <a:ext cx="8199120" cy="6177853"/>
          </a:xfrm>
          <a:prstGeom prst="rect">
            <a:avLst/>
          </a:prstGeom>
        </p:spPr>
      </p:pic>
      <p:cxnSp>
        <p:nvCxnSpPr>
          <p:cNvPr id="4" name="Conector recto de flecha 3"/>
          <p:cNvCxnSpPr/>
          <p:nvPr/>
        </p:nvCxnSpPr>
        <p:spPr>
          <a:xfrm flipH="1">
            <a:off x="4373880" y="2667000"/>
            <a:ext cx="1066800" cy="3048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 name="Conector recto de flecha 4"/>
          <p:cNvCxnSpPr/>
          <p:nvPr/>
        </p:nvCxnSpPr>
        <p:spPr>
          <a:xfrm flipH="1" flipV="1">
            <a:off x="4237237" y="4026915"/>
            <a:ext cx="1569720" cy="59436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CuadroTexto 5"/>
          <p:cNvSpPr txBox="1"/>
          <p:nvPr/>
        </p:nvSpPr>
        <p:spPr>
          <a:xfrm>
            <a:off x="5589981" y="4621275"/>
            <a:ext cx="2522970" cy="830997"/>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400" dirty="0">
                <a:solidFill>
                  <a:schemeClr val="bg1"/>
                </a:solidFill>
                <a:latin typeface="Arial Black" panose="020B0A04020102020204" pitchFamily="34" charset="0"/>
              </a:rPr>
              <a:t>H</a:t>
            </a:r>
            <a:r>
              <a:rPr lang="es-ES" sz="2400" dirty="0" smtClean="0">
                <a:solidFill>
                  <a:schemeClr val="bg1"/>
                </a:solidFill>
                <a:latin typeface="Arial Black" panose="020B0A04020102020204" pitchFamily="34" charset="0"/>
              </a:rPr>
              <a:t>exagrama sin círculo</a:t>
            </a:r>
            <a:endParaRPr lang="es-PE" sz="2400"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42410681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strVal val="4/3*#ppt_w"/>
                                          </p:val>
                                        </p:tav>
                                        <p:tav tm="100000">
                                          <p:val>
                                            <p:strVal val="#ppt_w"/>
                                          </p:val>
                                        </p:tav>
                                      </p:tavLst>
                                    </p:anim>
                                    <p:anim calcmode="lin" valueType="num">
                                      <p:cBhvr>
                                        <p:cTn id="8" dur="1650" fill="hold"/>
                                        <p:tgtEl>
                                          <p:spTgt spid="7"/>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1800" fill="hold"/>
                                        <p:tgtEl>
                                          <p:spTgt spid="6"/>
                                        </p:tgtEl>
                                        <p:attrNameLst>
                                          <p:attrName>ppt_w</p:attrName>
                                        </p:attrNameLst>
                                      </p:cBhvr>
                                      <p:tavLst>
                                        <p:tav tm="0">
                                          <p:val>
                                            <p:fltVal val="0"/>
                                          </p:val>
                                        </p:tav>
                                        <p:tav tm="100000">
                                          <p:val>
                                            <p:strVal val="#ppt_w"/>
                                          </p:val>
                                        </p:tav>
                                      </p:tavLst>
                                    </p:anim>
                                    <p:anim calcmode="lin" valueType="num">
                                      <p:cBhvr>
                                        <p:cTn id="24"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lipse 3"/>
          <p:cNvSpPr/>
          <p:nvPr/>
        </p:nvSpPr>
        <p:spPr>
          <a:xfrm>
            <a:off x="1935480" y="5090160"/>
            <a:ext cx="1561514" cy="13563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Rectángulo 11"/>
          <p:cNvSpPr/>
          <p:nvPr/>
        </p:nvSpPr>
        <p:spPr>
          <a:xfrm>
            <a:off x="3449518" y="5560255"/>
            <a:ext cx="6794694" cy="886265"/>
          </a:xfrm>
          <a:prstGeom prst="rect">
            <a:avLst/>
          </a:prstGeom>
          <a:solidFill>
            <a:srgbClr val="FCFB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702487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6626" name="Picture 2" descr="http://www.marcovuyet.com/esa5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842259" cy="6995160"/>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7043842" y="1945868"/>
            <a:ext cx="4727788" cy="2308324"/>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400" dirty="0" smtClean="0">
                <a:solidFill>
                  <a:schemeClr val="bg1"/>
                </a:solidFill>
                <a:latin typeface="Arial Black" panose="020B0A04020102020204" pitchFamily="34" charset="0"/>
              </a:rPr>
              <a:t>Esta imagen corresponde a un extracto del ritual masónico de Duncan y el Monitor, y mire usted como los masones presentan el hexagrama sin un círculo.</a:t>
            </a:r>
            <a:endParaRPr lang="es-PE" sz="2400" dirty="0" smtClean="0">
              <a:solidFill>
                <a:schemeClr val="bg1"/>
              </a:solidFill>
              <a:latin typeface="Arial Black" panose="020B0A04020102020204" pitchFamily="34" charset="0"/>
            </a:endParaRPr>
          </a:p>
        </p:txBody>
      </p:sp>
      <p:cxnSp>
        <p:nvCxnSpPr>
          <p:cNvPr id="7" name="Conector recto de flecha 6"/>
          <p:cNvCxnSpPr/>
          <p:nvPr/>
        </p:nvCxnSpPr>
        <p:spPr>
          <a:xfrm flipH="1" flipV="1">
            <a:off x="1432561" y="1310641"/>
            <a:ext cx="5745479" cy="883919"/>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91303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p:cTn id="7" dur="1650" fill="hold"/>
                                        <p:tgtEl>
                                          <p:spTgt spid="26626"/>
                                        </p:tgtEl>
                                        <p:attrNameLst>
                                          <p:attrName>ppt_w</p:attrName>
                                        </p:attrNameLst>
                                      </p:cBhvr>
                                      <p:tavLst>
                                        <p:tav tm="0">
                                          <p:val>
                                            <p:strVal val="4/3*#ppt_w"/>
                                          </p:val>
                                        </p:tav>
                                        <p:tav tm="100000">
                                          <p:val>
                                            <p:strVal val="#ppt_w"/>
                                          </p:val>
                                        </p:tav>
                                      </p:tavLst>
                                    </p:anim>
                                    <p:anim calcmode="lin" valueType="num">
                                      <p:cBhvr>
                                        <p:cTn id="8" dur="1650" fill="hold"/>
                                        <p:tgtEl>
                                          <p:spTgt spid="26626"/>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800" fill="hold"/>
                                        <p:tgtEl>
                                          <p:spTgt spid="7"/>
                                        </p:tgtEl>
                                        <p:attrNameLst>
                                          <p:attrName>ppt_w</p:attrName>
                                        </p:attrNameLst>
                                      </p:cBhvr>
                                      <p:tavLst>
                                        <p:tav tm="0">
                                          <p:val>
                                            <p:fltVal val="0"/>
                                          </p:val>
                                        </p:tav>
                                        <p:tav tm="100000">
                                          <p:val>
                                            <p:strVal val="#ppt_w"/>
                                          </p:val>
                                        </p:tav>
                                      </p:tavLst>
                                    </p:anim>
                                    <p:anim calcmode="lin" valueType="num">
                                      <p:cBhvr>
                                        <p:cTn id="12" dur="1800" fill="hold"/>
                                        <p:tgtEl>
                                          <p:spTgt spid="7"/>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655" y="158931"/>
            <a:ext cx="7557283" cy="5035570"/>
          </a:xfrm>
          <a:prstGeom prst="rect">
            <a:avLst/>
          </a:prstGeom>
          <a:effectLst>
            <a:softEdge rad="63500"/>
          </a:effectLst>
        </p:spPr>
      </p:pic>
      <p:cxnSp>
        <p:nvCxnSpPr>
          <p:cNvPr id="3" name="Conector recto de flecha 2"/>
          <p:cNvCxnSpPr/>
          <p:nvPr/>
        </p:nvCxnSpPr>
        <p:spPr>
          <a:xfrm flipH="1" flipV="1">
            <a:off x="4535365" y="2558109"/>
            <a:ext cx="4374902" cy="846273"/>
          </a:xfrm>
          <a:prstGeom prst="straightConnector1">
            <a:avLst/>
          </a:prstGeom>
          <a:ln w="76200">
            <a:solidFill>
              <a:srgbClr val="002EC0"/>
            </a:solidFill>
            <a:tailEnd type="triangle"/>
          </a:ln>
        </p:spPr>
        <p:style>
          <a:lnRef idx="1">
            <a:schemeClr val="accent1"/>
          </a:lnRef>
          <a:fillRef idx="0">
            <a:schemeClr val="accent1"/>
          </a:fillRef>
          <a:effectRef idx="0">
            <a:schemeClr val="accent1"/>
          </a:effectRef>
          <a:fontRef idx="minor">
            <a:schemeClr val="tx1"/>
          </a:fontRef>
        </p:style>
      </p:cxnSp>
      <p:sp>
        <p:nvSpPr>
          <p:cNvPr id="7" name="CuadroTexto 1"/>
          <p:cNvSpPr txBox="1"/>
          <p:nvPr/>
        </p:nvSpPr>
        <p:spPr>
          <a:xfrm>
            <a:off x="399612" y="5152123"/>
            <a:ext cx="11169448" cy="1546577"/>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ES" sz="2400" b="1" dirty="0" smtClean="0">
                <a:solidFill>
                  <a:srgbClr val="C3BC8F"/>
                </a:solidFill>
                <a:latin typeface="Arial Black" panose="020B0A04020102020204" pitchFamily="34" charset="0"/>
              </a:rPr>
              <a:t>La imagen corresponde a un desfile de modas y note el piso cuadriculado masónico, la estrella de David y el pentagrama que no están rodeados por un círculo, el compás y la escuadra, las columnas </a:t>
            </a:r>
            <a:r>
              <a:rPr lang="es-ES" sz="2400" b="1" dirty="0" err="1" smtClean="0">
                <a:solidFill>
                  <a:srgbClr val="C3BC8F"/>
                </a:solidFill>
                <a:latin typeface="Arial Black" panose="020B0A04020102020204" pitchFamily="34" charset="0"/>
              </a:rPr>
              <a:t>Jaquin</a:t>
            </a:r>
            <a:r>
              <a:rPr lang="es-ES" sz="2400" b="1" dirty="0" smtClean="0">
                <a:solidFill>
                  <a:srgbClr val="C3BC8F"/>
                </a:solidFill>
                <a:latin typeface="Arial Black" panose="020B0A04020102020204" pitchFamily="34" charset="0"/>
              </a:rPr>
              <a:t> y </a:t>
            </a:r>
            <a:r>
              <a:rPr lang="es-ES" sz="2400" b="1" dirty="0" err="1" smtClean="0">
                <a:solidFill>
                  <a:srgbClr val="C3BC8F"/>
                </a:solidFill>
                <a:latin typeface="Arial Black" panose="020B0A04020102020204" pitchFamily="34" charset="0"/>
              </a:rPr>
              <a:t>Boaz</a:t>
            </a:r>
            <a:r>
              <a:rPr lang="es-ES" sz="2400" b="1" dirty="0" smtClean="0">
                <a:solidFill>
                  <a:srgbClr val="C3BC8F"/>
                </a:solidFill>
                <a:latin typeface="Arial Black" panose="020B0A04020102020204" pitchFamily="34" charset="0"/>
              </a:rPr>
              <a:t>.</a:t>
            </a:r>
            <a:endParaRPr lang="es-PE" sz="2400" b="1" dirty="0" smtClean="0">
              <a:solidFill>
                <a:srgbClr val="C3BC8F"/>
              </a:solidFill>
              <a:latin typeface="Arial Black" panose="020B0A04020102020204" pitchFamily="34" charset="0"/>
            </a:endParaRPr>
          </a:p>
        </p:txBody>
      </p:sp>
      <p:sp>
        <p:nvSpPr>
          <p:cNvPr id="9" name="CuadroTexto 1"/>
          <p:cNvSpPr txBox="1"/>
          <p:nvPr/>
        </p:nvSpPr>
        <p:spPr>
          <a:xfrm>
            <a:off x="8744603" y="3172408"/>
            <a:ext cx="1806530" cy="623248"/>
          </a:xfrm>
          <a:prstGeom prst="rect">
            <a:avLst/>
          </a:prstGeom>
          <a:noFill/>
        </p:spPr>
        <p:txBody>
          <a:bodyPr wrap="square" lIns="68580" tIns="34290" rIns="68580" bIns="34290" rtlCol="0">
            <a:spAutoFit/>
            <a:scene3d>
              <a:camera prst="obliqueBottomLeft"/>
              <a:lightRig rig="threePt" dir="t"/>
            </a:scene3d>
            <a:sp3d extrusionH="38100">
              <a:extrusionClr>
                <a:srgbClr val="29220D"/>
              </a:extrusionClr>
            </a:sp3d>
          </a:bodyPr>
          <a:lstStyle/>
          <a:p>
            <a:pPr algn="ctr"/>
            <a:r>
              <a:rPr lang="es-ES" b="1" dirty="0" smtClean="0">
                <a:solidFill>
                  <a:srgbClr val="FF0000"/>
                </a:solidFill>
                <a:latin typeface="Arial Black" panose="020B0A04020102020204" pitchFamily="34" charset="0"/>
              </a:rPr>
              <a:t>ESTRELLA DE DAVID</a:t>
            </a:r>
            <a:endParaRPr lang="es-PE" b="1" dirty="0" smtClean="0">
              <a:solidFill>
                <a:srgbClr val="FF0000"/>
              </a:solidFill>
              <a:latin typeface="Arial Black" panose="020B0A04020102020204" pitchFamily="34" charset="0"/>
            </a:endParaRPr>
          </a:p>
        </p:txBody>
      </p:sp>
      <p:sp>
        <p:nvSpPr>
          <p:cNvPr id="10" name="CuadroTexto 1"/>
          <p:cNvSpPr txBox="1"/>
          <p:nvPr/>
        </p:nvSpPr>
        <p:spPr>
          <a:xfrm>
            <a:off x="8642980" y="1950720"/>
            <a:ext cx="2085979" cy="346249"/>
          </a:xfrm>
          <a:prstGeom prst="rect">
            <a:avLst/>
          </a:prstGeom>
          <a:noFill/>
        </p:spPr>
        <p:txBody>
          <a:bodyPr wrap="square" lIns="68580" tIns="34290" rIns="68580" bIns="34290" rtlCol="0">
            <a:spAutoFit/>
            <a:scene3d>
              <a:camera prst="obliqueBottomLeft"/>
              <a:lightRig rig="threePt" dir="t"/>
            </a:scene3d>
            <a:sp3d extrusionH="38100">
              <a:extrusionClr>
                <a:srgbClr val="29220D"/>
              </a:extrusionClr>
            </a:sp3d>
          </a:bodyPr>
          <a:lstStyle/>
          <a:p>
            <a:pPr algn="ctr"/>
            <a:r>
              <a:rPr lang="es-ES" b="1" dirty="0" smtClean="0">
                <a:solidFill>
                  <a:srgbClr val="FF0000"/>
                </a:solidFill>
                <a:latin typeface="Arial Black" panose="020B0A04020102020204" pitchFamily="34" charset="0"/>
              </a:rPr>
              <a:t>PENTAGRAMA</a:t>
            </a:r>
            <a:endParaRPr lang="es-PE" b="1" dirty="0" smtClean="0">
              <a:solidFill>
                <a:srgbClr val="FF0000"/>
              </a:solidFill>
              <a:latin typeface="Arial Black" panose="020B0A04020102020204" pitchFamily="34" charset="0"/>
            </a:endParaRPr>
          </a:p>
        </p:txBody>
      </p:sp>
      <p:cxnSp>
        <p:nvCxnSpPr>
          <p:cNvPr id="11" name="Conector recto de flecha 10"/>
          <p:cNvCxnSpPr>
            <a:stCxn id="10" idx="1"/>
          </p:cNvCxnSpPr>
          <p:nvPr/>
        </p:nvCxnSpPr>
        <p:spPr>
          <a:xfrm flipH="1" flipV="1">
            <a:off x="4521296" y="1527584"/>
            <a:ext cx="4121684" cy="596261"/>
          </a:xfrm>
          <a:prstGeom prst="straightConnector1">
            <a:avLst/>
          </a:prstGeom>
          <a:ln w="76200">
            <a:solidFill>
              <a:srgbClr val="002E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88140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1800" fill="hold"/>
                                        <p:tgtEl>
                                          <p:spTgt spid="11"/>
                                        </p:tgtEl>
                                        <p:attrNameLst>
                                          <p:attrName>ppt_w</p:attrName>
                                        </p:attrNameLst>
                                      </p:cBhvr>
                                      <p:tavLst>
                                        <p:tav tm="0">
                                          <p:val>
                                            <p:fltVal val="0"/>
                                          </p:val>
                                        </p:tav>
                                        <p:tav tm="100000">
                                          <p:val>
                                            <p:strVal val="#ppt_w"/>
                                          </p:val>
                                        </p:tav>
                                      </p:tavLst>
                                    </p:anim>
                                    <p:anim calcmode="lin" valueType="num">
                                      <p:cBhvr>
                                        <p:cTn id="16" dur="1800" fill="hold"/>
                                        <p:tgtEl>
                                          <p:spTgt spid="11"/>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800" fill="hold"/>
                                        <p:tgtEl>
                                          <p:spTgt spid="10"/>
                                        </p:tgtEl>
                                        <p:attrNameLst>
                                          <p:attrName>ppt_w</p:attrName>
                                        </p:attrNameLst>
                                      </p:cBhvr>
                                      <p:tavLst>
                                        <p:tav tm="0">
                                          <p:val>
                                            <p:fltVal val="0"/>
                                          </p:val>
                                        </p:tav>
                                        <p:tav tm="100000">
                                          <p:val>
                                            <p:strVal val="#ppt_w"/>
                                          </p:val>
                                        </p:tav>
                                      </p:tavLst>
                                    </p:anim>
                                    <p:anim calcmode="lin" valueType="num">
                                      <p:cBhvr>
                                        <p:cTn id="20" dur="1800" fill="hold"/>
                                        <p:tgtEl>
                                          <p:spTgt spid="10"/>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1800" fill="hold"/>
                                        <p:tgtEl>
                                          <p:spTgt spid="3"/>
                                        </p:tgtEl>
                                        <p:attrNameLst>
                                          <p:attrName>ppt_w</p:attrName>
                                        </p:attrNameLst>
                                      </p:cBhvr>
                                      <p:tavLst>
                                        <p:tav tm="0">
                                          <p:val>
                                            <p:fltVal val="0"/>
                                          </p:val>
                                        </p:tav>
                                        <p:tav tm="100000">
                                          <p:val>
                                            <p:strVal val="#ppt_w"/>
                                          </p:val>
                                        </p:tav>
                                      </p:tavLst>
                                    </p:anim>
                                    <p:anim calcmode="lin" valueType="num">
                                      <p:cBhvr>
                                        <p:cTn id="24" dur="1800" fill="hold"/>
                                        <p:tgtEl>
                                          <p:spTgt spid="3"/>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800" fill="hold"/>
                                        <p:tgtEl>
                                          <p:spTgt spid="9"/>
                                        </p:tgtEl>
                                        <p:attrNameLst>
                                          <p:attrName>ppt_w</p:attrName>
                                        </p:attrNameLst>
                                      </p:cBhvr>
                                      <p:tavLst>
                                        <p:tav tm="0">
                                          <p:val>
                                            <p:fltVal val="0"/>
                                          </p:val>
                                        </p:tav>
                                        <p:tav tm="100000">
                                          <p:val>
                                            <p:strVal val="#ppt_w"/>
                                          </p:val>
                                        </p:tav>
                                      </p:tavLst>
                                    </p:anim>
                                    <p:anim calcmode="lin" valueType="num">
                                      <p:cBhvr>
                                        <p:cTn id="28" dur="1800" fill="hold"/>
                                        <p:tgtEl>
                                          <p:spTgt spid="9"/>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1800" fill="hold"/>
                                        <p:tgtEl>
                                          <p:spTgt spid="7"/>
                                        </p:tgtEl>
                                        <p:attrNameLst>
                                          <p:attrName>ppt_w</p:attrName>
                                        </p:attrNameLst>
                                      </p:cBhvr>
                                      <p:tavLst>
                                        <p:tav tm="0">
                                          <p:val>
                                            <p:fltVal val="0"/>
                                          </p:val>
                                        </p:tav>
                                        <p:tav tm="100000">
                                          <p:val>
                                            <p:strVal val="#ppt_w"/>
                                          </p:val>
                                        </p:tav>
                                      </p:tavLst>
                                    </p:anim>
                                    <p:anim calcmode="lin" valueType="num">
                                      <p:cBhvr>
                                        <p:cTn id="32"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5362" name="Picture 2" descr="http://eluniversorojo.com/wp-content/uploads/2015/02/lpss-1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3774" y="137158"/>
            <a:ext cx="4279265" cy="5705687"/>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3" name="Imagen 2"/>
          <p:cNvPicPr>
            <a:picLocks noChangeAspect="1"/>
          </p:cNvPicPr>
          <p:nvPr/>
        </p:nvPicPr>
        <p:blipFill rotWithShape="1">
          <a:blip r:embed="rId4">
            <a:extLst>
              <a:ext uri="{28A0092B-C50C-407E-A947-70E740481C1C}">
                <a14:useLocalDpi xmlns:a14="http://schemas.microsoft.com/office/drawing/2010/main" val="0"/>
              </a:ext>
            </a:extLst>
          </a:blip>
          <a:srcRect l="2718" t="2625" r="3963"/>
          <a:stretch/>
        </p:blipFill>
        <p:spPr>
          <a:xfrm>
            <a:off x="6096000" y="0"/>
            <a:ext cx="5623561" cy="6003972"/>
          </a:xfrm>
          <a:prstGeom prst="rect">
            <a:avLst/>
          </a:prstGeom>
        </p:spPr>
      </p:pic>
      <p:sp>
        <p:nvSpPr>
          <p:cNvPr id="6" name="CuadroTexto 5"/>
          <p:cNvSpPr txBox="1"/>
          <p:nvPr/>
        </p:nvSpPr>
        <p:spPr>
          <a:xfrm>
            <a:off x="1099310" y="5842845"/>
            <a:ext cx="3916777" cy="830997"/>
          </a:xfrm>
          <a:prstGeom prst="rect">
            <a:avLst/>
          </a:prstGeom>
          <a:noFill/>
        </p:spPr>
        <p:txBody>
          <a:bodyPr wrap="square" rtlCol="0">
            <a:spAutoFit/>
            <a:scene3d>
              <a:camera prst="obliqueBottomLeft"/>
              <a:lightRig rig="threePt" dir="t"/>
            </a:scene3d>
            <a:sp3d extrusionH="177800">
              <a:extrusionClr>
                <a:srgbClr val="320000"/>
              </a:extrusionClr>
            </a:sp3d>
          </a:bodyPr>
          <a:lstStyle/>
          <a:p>
            <a:pPr algn="ctr"/>
            <a:r>
              <a:rPr lang="es-ES" sz="2400" dirty="0" smtClean="0">
                <a:solidFill>
                  <a:srgbClr val="FFC1C1"/>
                </a:solidFill>
                <a:latin typeface="Arial Black" panose="020B0A04020102020204" pitchFamily="34" charset="0"/>
              </a:rPr>
              <a:t>Flor de Lis en la masonería</a:t>
            </a:r>
            <a:endParaRPr lang="es-PE" sz="2400" dirty="0">
              <a:solidFill>
                <a:srgbClr val="FFC1C1"/>
              </a:solidFill>
              <a:latin typeface="Arial Black" panose="020B0A04020102020204" pitchFamily="34" charset="0"/>
            </a:endParaRPr>
          </a:p>
        </p:txBody>
      </p:sp>
      <p:sp>
        <p:nvSpPr>
          <p:cNvPr id="7" name="CuadroTexto 6"/>
          <p:cNvSpPr txBox="1"/>
          <p:nvPr/>
        </p:nvSpPr>
        <p:spPr>
          <a:xfrm>
            <a:off x="5853221" y="5842845"/>
            <a:ext cx="6015548" cy="830997"/>
          </a:xfrm>
          <a:prstGeom prst="rect">
            <a:avLst/>
          </a:prstGeom>
          <a:noFill/>
        </p:spPr>
        <p:txBody>
          <a:bodyPr wrap="square" rtlCol="0">
            <a:spAutoFit/>
            <a:scene3d>
              <a:camera prst="obliqueBottomLeft"/>
              <a:lightRig rig="threePt" dir="t"/>
            </a:scene3d>
            <a:sp3d extrusionH="177800">
              <a:extrusionClr>
                <a:srgbClr val="320000"/>
              </a:extrusionClr>
            </a:sp3d>
          </a:bodyPr>
          <a:lstStyle/>
          <a:p>
            <a:pPr algn="ctr"/>
            <a:r>
              <a:rPr lang="es-PE" sz="2400" dirty="0" smtClean="0">
                <a:solidFill>
                  <a:srgbClr val="FFC1C1"/>
                </a:solidFill>
                <a:latin typeface="Arial Black" panose="020B0A04020102020204" pitchFamily="34" charset="0"/>
              </a:rPr>
              <a:t>Flor de Lis del </a:t>
            </a:r>
            <a:r>
              <a:rPr lang="es-PE" sz="2400" dirty="0">
                <a:solidFill>
                  <a:srgbClr val="FFC1C1"/>
                </a:solidFill>
                <a:latin typeface="Arial Black" panose="020B0A04020102020204" pitchFamily="34" charset="0"/>
              </a:rPr>
              <a:t>movimiento sionista socialista </a:t>
            </a:r>
            <a:r>
              <a:rPr lang="es-PE" sz="2400" dirty="0" err="1">
                <a:solidFill>
                  <a:srgbClr val="FFC1C1"/>
                </a:solidFill>
                <a:latin typeface="Arial Black" panose="020B0A04020102020204" pitchFamily="34" charset="0"/>
              </a:rPr>
              <a:t>Hashomer</a:t>
            </a:r>
            <a:r>
              <a:rPr lang="es-PE" sz="2400" dirty="0">
                <a:solidFill>
                  <a:srgbClr val="FFC1C1"/>
                </a:solidFill>
                <a:latin typeface="Arial Black" panose="020B0A04020102020204" pitchFamily="34" charset="0"/>
              </a:rPr>
              <a:t> </a:t>
            </a:r>
            <a:r>
              <a:rPr lang="es-PE" sz="2400" dirty="0" err="1" smtClean="0">
                <a:solidFill>
                  <a:srgbClr val="FFC1C1"/>
                </a:solidFill>
                <a:latin typeface="Arial Black" panose="020B0A04020102020204" pitchFamily="34" charset="0"/>
              </a:rPr>
              <a:t>Hatzair</a:t>
            </a:r>
            <a:endParaRPr lang="es-PE" sz="2400" dirty="0">
              <a:solidFill>
                <a:srgbClr val="FFC1C1"/>
              </a:solidFill>
              <a:latin typeface="Arial Black" panose="020B0A04020102020204" pitchFamily="34" charset="0"/>
            </a:endParaRPr>
          </a:p>
        </p:txBody>
      </p:sp>
      <p:sp>
        <p:nvSpPr>
          <p:cNvPr id="8" name="CuadroTexto 7"/>
          <p:cNvSpPr txBox="1"/>
          <p:nvPr/>
        </p:nvSpPr>
        <p:spPr>
          <a:xfrm>
            <a:off x="4272578" y="5882832"/>
            <a:ext cx="1958389" cy="467590"/>
          </a:xfrm>
          <a:prstGeom prst="rect">
            <a:avLst/>
          </a:prstGeom>
          <a:noFill/>
        </p:spPr>
        <p:txBody>
          <a:bodyPr wrap="square" rtlCol="0">
            <a:spAutoFit/>
            <a:scene3d>
              <a:camera prst="obliqueBottomLeft"/>
              <a:lightRig rig="threePt" dir="t"/>
            </a:scene3d>
            <a:sp3d extrusionH="177800">
              <a:extrusionClr>
                <a:srgbClr val="320000"/>
              </a:extrusionClr>
            </a:sp3d>
          </a:bodyPr>
          <a:lstStyle/>
          <a:p>
            <a:pPr algn="ctr"/>
            <a:r>
              <a:rPr lang="es-ES" sz="2400" dirty="0" smtClean="0">
                <a:solidFill>
                  <a:srgbClr val="FFC1C1"/>
                </a:solidFill>
                <a:latin typeface="Arial Black" panose="020B0A04020102020204" pitchFamily="34" charset="0"/>
              </a:rPr>
              <a:t>VS.</a:t>
            </a:r>
            <a:endParaRPr lang="es-PE" sz="2400" dirty="0">
              <a:solidFill>
                <a:srgbClr val="FFC1C1"/>
              </a:solidFill>
              <a:latin typeface="Arial Black" panose="020B0A04020102020204" pitchFamily="34" charset="0"/>
            </a:endParaRPr>
          </a:p>
        </p:txBody>
      </p:sp>
    </p:spTree>
    <p:extLst>
      <p:ext uri="{BB962C8B-B14F-4D97-AF65-F5344CB8AC3E}">
        <p14:creationId xmlns:p14="http://schemas.microsoft.com/office/powerpoint/2010/main" val="17654709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5362"/>
                                        </p:tgtEl>
                                        <p:attrNameLst>
                                          <p:attrName>style.visibility</p:attrName>
                                        </p:attrNameLst>
                                      </p:cBhvr>
                                      <p:to>
                                        <p:strVal val="visible"/>
                                      </p:to>
                                    </p:set>
                                    <p:anim calcmode="lin" valueType="num">
                                      <p:cBhvr>
                                        <p:cTn id="11" dur="1800" fill="hold"/>
                                        <p:tgtEl>
                                          <p:spTgt spid="15362"/>
                                        </p:tgtEl>
                                        <p:attrNameLst>
                                          <p:attrName>ppt_w</p:attrName>
                                        </p:attrNameLst>
                                      </p:cBhvr>
                                      <p:tavLst>
                                        <p:tav tm="0">
                                          <p:val>
                                            <p:fltVal val="0"/>
                                          </p:val>
                                        </p:tav>
                                        <p:tav tm="100000">
                                          <p:val>
                                            <p:strVal val="#ppt_w"/>
                                          </p:val>
                                        </p:tav>
                                      </p:tavLst>
                                    </p:anim>
                                    <p:anim calcmode="lin" valueType="num">
                                      <p:cBhvr>
                                        <p:cTn id="12" dur="1800" fill="hold"/>
                                        <p:tgtEl>
                                          <p:spTgt spid="15362"/>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800" fill="hold"/>
                                        <p:tgtEl>
                                          <p:spTgt spid="3"/>
                                        </p:tgtEl>
                                        <p:attrNameLst>
                                          <p:attrName>ppt_w</p:attrName>
                                        </p:attrNameLst>
                                      </p:cBhvr>
                                      <p:tavLst>
                                        <p:tav tm="0">
                                          <p:val>
                                            <p:fltVal val="0"/>
                                          </p:val>
                                        </p:tav>
                                        <p:tav tm="100000">
                                          <p:val>
                                            <p:strVal val="#ppt_w"/>
                                          </p:val>
                                        </p:tav>
                                      </p:tavLst>
                                    </p:anim>
                                    <p:anim calcmode="lin" valueType="num">
                                      <p:cBhvr>
                                        <p:cTn id="16" dur="1800" fill="hold"/>
                                        <p:tgtEl>
                                          <p:spTgt spid="3"/>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800" fill="hold"/>
                                        <p:tgtEl>
                                          <p:spTgt spid="6"/>
                                        </p:tgtEl>
                                        <p:attrNameLst>
                                          <p:attrName>ppt_w</p:attrName>
                                        </p:attrNameLst>
                                      </p:cBhvr>
                                      <p:tavLst>
                                        <p:tav tm="0">
                                          <p:val>
                                            <p:fltVal val="0"/>
                                          </p:val>
                                        </p:tav>
                                        <p:tav tm="100000">
                                          <p:val>
                                            <p:strVal val="#ppt_w"/>
                                          </p:val>
                                        </p:tav>
                                      </p:tavLst>
                                    </p:anim>
                                    <p:anim calcmode="lin" valueType="num">
                                      <p:cBhvr>
                                        <p:cTn id="20" dur="1800" fill="hold"/>
                                        <p:tgtEl>
                                          <p:spTgt spid="6"/>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800" fill="hold"/>
                                        <p:tgtEl>
                                          <p:spTgt spid="7"/>
                                        </p:tgtEl>
                                        <p:attrNameLst>
                                          <p:attrName>ppt_w</p:attrName>
                                        </p:attrNameLst>
                                      </p:cBhvr>
                                      <p:tavLst>
                                        <p:tav tm="0">
                                          <p:val>
                                            <p:fltVal val="0"/>
                                          </p:val>
                                        </p:tav>
                                        <p:tav tm="100000">
                                          <p:val>
                                            <p:strVal val="#ppt_w"/>
                                          </p:val>
                                        </p:tav>
                                      </p:tavLst>
                                    </p:anim>
                                    <p:anim calcmode="lin" valueType="num">
                                      <p:cBhvr>
                                        <p:cTn id="24" dur="1800" fill="hold"/>
                                        <p:tgtEl>
                                          <p:spTgt spid="7"/>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800" fill="hold"/>
                                        <p:tgtEl>
                                          <p:spTgt spid="8"/>
                                        </p:tgtEl>
                                        <p:attrNameLst>
                                          <p:attrName>ppt_w</p:attrName>
                                        </p:attrNameLst>
                                      </p:cBhvr>
                                      <p:tavLst>
                                        <p:tav tm="0">
                                          <p:val>
                                            <p:fltVal val="0"/>
                                          </p:val>
                                        </p:tav>
                                        <p:tav tm="100000">
                                          <p:val>
                                            <p:strVal val="#ppt_w"/>
                                          </p:val>
                                        </p:tav>
                                      </p:tavLst>
                                    </p:anim>
                                    <p:anim calcmode="lin" valueType="num">
                                      <p:cBhvr>
                                        <p:cTn id="28"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04800" y="5715000"/>
            <a:ext cx="11475720" cy="830997"/>
          </a:xfrm>
          <a:prstGeom prst="rect">
            <a:avLst/>
          </a:prstGeom>
          <a:noFill/>
        </p:spPr>
        <p:txBody>
          <a:bodyPr wrap="square" rtlCol="0">
            <a:spAutoFit/>
            <a:scene3d>
              <a:camera prst="obliqueBottomLeft"/>
              <a:lightRig rig="threePt" dir="t"/>
            </a:scene3d>
            <a:sp3d extrusionH="177800">
              <a:extrusionClr>
                <a:srgbClr val="12181C"/>
              </a:extrusionClr>
            </a:sp3d>
          </a:bodyPr>
          <a:lstStyle/>
          <a:p>
            <a:pPr algn="ctr"/>
            <a:r>
              <a:rPr lang="es-ES" sz="2400" b="1" dirty="0" smtClean="0">
                <a:solidFill>
                  <a:srgbClr val="AABDCA"/>
                </a:solidFill>
                <a:latin typeface="Arial Black" panose="020B0A04020102020204" pitchFamily="34" charset="0"/>
              </a:rPr>
              <a:t>En la imagen, vemos un saludo normal. En la siguiente imagen apreciaremos un saludo masónico de </a:t>
            </a:r>
            <a:r>
              <a:rPr lang="es-ES" sz="2400" b="1" dirty="0" err="1" smtClean="0">
                <a:solidFill>
                  <a:srgbClr val="AABDCA"/>
                </a:solidFill>
                <a:latin typeface="Arial Black" panose="020B0A04020102020204" pitchFamily="34" charset="0"/>
              </a:rPr>
              <a:t>Benjamin</a:t>
            </a:r>
            <a:r>
              <a:rPr lang="es-ES" sz="2400" b="1" dirty="0" smtClean="0">
                <a:solidFill>
                  <a:srgbClr val="AABDCA"/>
                </a:solidFill>
                <a:latin typeface="Arial Black" panose="020B0A04020102020204" pitchFamily="34" charset="0"/>
              </a:rPr>
              <a:t> Netanyahu</a:t>
            </a:r>
            <a:endParaRPr lang="es-PE" sz="2400" b="1" dirty="0">
              <a:solidFill>
                <a:srgbClr val="AABDCA"/>
              </a:solidFill>
              <a:latin typeface="Arial Black" panose="020B0A04020102020204" pitchFamily="34" charset="0"/>
            </a:endParaRPr>
          </a:p>
        </p:txBody>
      </p:sp>
    </p:spTree>
    <p:extLst>
      <p:ext uri="{BB962C8B-B14F-4D97-AF65-F5344CB8AC3E}">
        <p14:creationId xmlns:p14="http://schemas.microsoft.com/office/powerpoint/2010/main" val="22877736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strVal val="4/3*#ppt_w"/>
                                          </p:val>
                                        </p:tav>
                                        <p:tav tm="100000">
                                          <p:val>
                                            <p:strVal val="#ppt_w"/>
                                          </p:val>
                                        </p:tav>
                                      </p:tavLst>
                                    </p:anim>
                                    <p:anim calcmode="lin" valueType="num">
                                      <p:cBhvr>
                                        <p:cTn id="12" dur="1800" fill="hold"/>
                                        <p:tgtEl>
                                          <p:spTgt spid="2"/>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800" fill="hold"/>
                                        <p:tgtEl>
                                          <p:spTgt spid="3"/>
                                        </p:tgtEl>
                                        <p:attrNameLst>
                                          <p:attrName>ppt_w</p:attrName>
                                        </p:attrNameLst>
                                      </p:cBhvr>
                                      <p:tavLst>
                                        <p:tav tm="0">
                                          <p:val>
                                            <p:fltVal val="0"/>
                                          </p:val>
                                        </p:tav>
                                        <p:tav tm="100000">
                                          <p:val>
                                            <p:strVal val="#ppt_w"/>
                                          </p:val>
                                        </p:tav>
                                      </p:tavLst>
                                    </p:anim>
                                    <p:anim calcmode="lin" valueType="num">
                                      <p:cBhvr>
                                        <p:cTn id="16"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6386" name="Picture 2" descr="La imagen puede contener: 2 person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254" y="331628"/>
            <a:ext cx="9669841" cy="6194743"/>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1"/>
          <p:cNvSpPr txBox="1"/>
          <p:nvPr/>
        </p:nvSpPr>
        <p:spPr>
          <a:xfrm>
            <a:off x="8583555" y="331628"/>
            <a:ext cx="3608445" cy="4501232"/>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ES" sz="2400" b="1" dirty="0" smtClean="0">
                <a:solidFill>
                  <a:srgbClr val="C3BC8F"/>
                </a:solidFill>
                <a:latin typeface="Arial Black" panose="020B0A04020102020204" pitchFamily="34" charset="0"/>
              </a:rPr>
              <a:t>Saludo masónico entre el primer ministro del estado moderno de Israel,  </a:t>
            </a:r>
            <a:r>
              <a:rPr lang="es-ES" sz="2400" b="1" dirty="0" err="1" smtClean="0">
                <a:solidFill>
                  <a:srgbClr val="C3BC8F"/>
                </a:solidFill>
                <a:latin typeface="Arial Black" panose="020B0A04020102020204" pitchFamily="34" charset="0"/>
              </a:rPr>
              <a:t>Benjamin</a:t>
            </a:r>
            <a:r>
              <a:rPr lang="es-ES" sz="2400" b="1" dirty="0" smtClean="0">
                <a:solidFill>
                  <a:srgbClr val="C3BC8F"/>
                </a:solidFill>
                <a:latin typeface="Arial Black" panose="020B0A04020102020204" pitchFamily="34" charset="0"/>
              </a:rPr>
              <a:t> Netanyahu y el ex presidente egipcio Hosni Mubarak. Compare con los saludos masónicos que están encerrados en un círculo</a:t>
            </a:r>
            <a:endParaRPr lang="es-PE" sz="2400" b="1" dirty="0" smtClean="0">
              <a:solidFill>
                <a:srgbClr val="C3BC8F"/>
              </a:solidFill>
              <a:latin typeface="Arial Black" panose="020B0A04020102020204" pitchFamily="34" charset="0"/>
            </a:endParaRPr>
          </a:p>
        </p:txBody>
      </p:sp>
    </p:spTree>
    <p:extLst>
      <p:ext uri="{BB962C8B-B14F-4D97-AF65-F5344CB8AC3E}">
        <p14:creationId xmlns:p14="http://schemas.microsoft.com/office/powerpoint/2010/main" val="22643136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6386"/>
                                        </p:tgtEl>
                                        <p:attrNameLst>
                                          <p:attrName>style.visibility</p:attrName>
                                        </p:attrNameLst>
                                      </p:cBhvr>
                                      <p:to>
                                        <p:strVal val="visible"/>
                                      </p:to>
                                    </p:set>
                                    <p:anim calcmode="lin" valueType="num">
                                      <p:cBhvr>
                                        <p:cTn id="15" dur="1800" fill="hold"/>
                                        <p:tgtEl>
                                          <p:spTgt spid="16386"/>
                                        </p:tgtEl>
                                        <p:attrNameLst>
                                          <p:attrName>ppt_w</p:attrName>
                                        </p:attrNameLst>
                                      </p:cBhvr>
                                      <p:tavLst>
                                        <p:tav tm="0">
                                          <p:val>
                                            <p:fltVal val="0"/>
                                          </p:val>
                                        </p:tav>
                                        <p:tav tm="100000">
                                          <p:val>
                                            <p:strVal val="#ppt_w"/>
                                          </p:val>
                                        </p:tav>
                                      </p:tavLst>
                                    </p:anim>
                                    <p:anim calcmode="lin" valueType="num">
                                      <p:cBhvr>
                                        <p:cTn id="16" dur="1800" fill="hold"/>
                                        <p:tgtEl>
                                          <p:spTgt spid="1638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7410" name="Picture 2" descr="La imagen puede contener: 1 person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053" y="140410"/>
            <a:ext cx="11283893" cy="398462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383886" y="4265445"/>
            <a:ext cx="11424226" cy="2308324"/>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El primer ministro del estado moderno de Israel haciendo con sus dedos la señal </a:t>
            </a:r>
            <a:r>
              <a:rPr lang="es-PE" sz="2400" dirty="0" err="1" smtClean="0">
                <a:solidFill>
                  <a:schemeClr val="bg1"/>
                </a:solidFill>
                <a:latin typeface="Arial Black" panose="020B0A04020102020204" pitchFamily="34" charset="0"/>
              </a:rPr>
              <a:t>illuminati</a:t>
            </a:r>
            <a:r>
              <a:rPr lang="es-PE" sz="2400" dirty="0" smtClean="0">
                <a:solidFill>
                  <a:schemeClr val="bg1"/>
                </a:solidFill>
                <a:latin typeface="Arial Black" panose="020B0A04020102020204" pitchFamily="34" charset="0"/>
              </a:rPr>
              <a:t> del “Ojo de Horus” con el 666, tal como lo explica el gráfico que aparece al lado de la foto. Ya podrán imaginarse desde 1948 cuantos primeros ministros del estado moderno de Israel habrán sido masones, ya que dicho estado fue una creación de los </a:t>
            </a:r>
            <a:r>
              <a:rPr lang="es-PE" sz="2400" dirty="0" err="1" smtClean="0">
                <a:solidFill>
                  <a:schemeClr val="bg1"/>
                </a:solidFill>
                <a:latin typeface="Arial Black" panose="020B0A04020102020204" pitchFamily="34" charset="0"/>
              </a:rPr>
              <a:t>illuminatis</a:t>
            </a:r>
            <a:r>
              <a:rPr lang="es-PE" sz="2400" dirty="0" smtClean="0">
                <a:solidFill>
                  <a:schemeClr val="bg1"/>
                </a:solidFill>
                <a:latin typeface="Arial Black" panose="020B0A04020102020204" pitchFamily="34" charset="0"/>
              </a:rPr>
              <a:t> Rothschild a través del sionismo.</a:t>
            </a:r>
          </a:p>
        </p:txBody>
      </p:sp>
    </p:spTree>
    <p:extLst>
      <p:ext uri="{BB962C8B-B14F-4D97-AF65-F5344CB8AC3E}">
        <p14:creationId xmlns:p14="http://schemas.microsoft.com/office/powerpoint/2010/main" val="6605712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80" fill="hold"/>
                                        <p:tgtEl>
                                          <p:spTgt spid="3"/>
                                        </p:tgtEl>
                                        <p:attrNameLst>
                                          <p:attrName>ppt_w</p:attrName>
                                        </p:attrNameLst>
                                      </p:cBhvr>
                                      <p:tavLst>
                                        <p:tav tm="0">
                                          <p:val>
                                            <p:strVal val="4/3*#ppt_w"/>
                                          </p:val>
                                        </p:tav>
                                        <p:tav tm="100000">
                                          <p:val>
                                            <p:strVal val="#ppt_w"/>
                                          </p:val>
                                        </p:tav>
                                      </p:tavLst>
                                    </p:anim>
                                    <p:anim calcmode="lin" valueType="num">
                                      <p:cBhvr>
                                        <p:cTn id="8" dur="168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7410"/>
                                        </p:tgtEl>
                                        <p:attrNameLst>
                                          <p:attrName>style.visibility</p:attrName>
                                        </p:attrNameLst>
                                      </p:cBhvr>
                                      <p:to>
                                        <p:strVal val="visible"/>
                                      </p:to>
                                    </p:set>
                                    <p:anim calcmode="lin" valueType="num">
                                      <p:cBhvr>
                                        <p:cTn id="11" dur="1800" fill="hold"/>
                                        <p:tgtEl>
                                          <p:spTgt spid="17410"/>
                                        </p:tgtEl>
                                        <p:attrNameLst>
                                          <p:attrName>ppt_w</p:attrName>
                                        </p:attrNameLst>
                                      </p:cBhvr>
                                      <p:tavLst>
                                        <p:tav tm="0">
                                          <p:val>
                                            <p:fltVal val="0"/>
                                          </p:val>
                                        </p:tav>
                                        <p:tav tm="100000">
                                          <p:val>
                                            <p:strVal val="#ppt_w"/>
                                          </p:val>
                                        </p:tav>
                                      </p:tavLst>
                                    </p:anim>
                                    <p:anim calcmode="lin" valueType="num">
                                      <p:cBhvr>
                                        <p:cTn id="12" dur="1800" fill="hold"/>
                                        <p:tgtEl>
                                          <p:spTgt spid="17410"/>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9458" name="Picture 2" descr="http://2.bp.blogspot.com/-nljRuFaEerc/TixnU6yPvKI/AAAAAAAAAhA/XI0wa0hq1_A/s640/jon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775" y="202721"/>
            <a:ext cx="3212465" cy="321246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9460" name="Picture 4" descr="http://2.bp.blogspot.com/-uNC2q8UyXzI/TixsPM6icII/AAAAAAAAAhw/350hUEdoXEI/s640/christina.jpg"/>
          <p:cNvPicPr>
            <a:picLocks noChangeAspect="1" noChangeArrowheads="1"/>
          </p:cNvPicPr>
          <p:nvPr/>
        </p:nvPicPr>
        <p:blipFill rotWithShape="1">
          <a:blip r:embed="rId4">
            <a:extLst>
              <a:ext uri="{28A0092B-C50C-407E-A947-70E740481C1C}">
                <a14:useLocalDpi xmlns:a14="http://schemas.microsoft.com/office/drawing/2010/main" val="0"/>
              </a:ext>
            </a:extLst>
          </a:blip>
          <a:srcRect b="25433"/>
          <a:stretch/>
        </p:blipFill>
        <p:spPr bwMode="auto">
          <a:xfrm>
            <a:off x="3649523" y="202719"/>
            <a:ext cx="2582825" cy="3096577"/>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9462" name="Picture 6" descr="http://4.bp.blogspot.com/-sFKrTAL58O8/Tiw-rLLCWBI/AAAAAAAAAfo/f38yrZ6_Ohk/s400/friends-with-benefit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01041" y="260664"/>
            <a:ext cx="2446296" cy="3096577"/>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9464" name="Picture 8" descr="http://1.bp.blogspot.com/-r7e_cYFL52M/TiyI3IoheNI/AAAAAAAAAk0/7QRWxFtYqwk/s1600/birdman.jpg"/>
          <p:cNvPicPr>
            <a:picLocks noChangeAspect="1" noChangeArrowheads="1"/>
          </p:cNvPicPr>
          <p:nvPr/>
        </p:nvPicPr>
        <p:blipFill rotWithShape="1">
          <a:blip r:embed="rId6">
            <a:extLst>
              <a:ext uri="{28A0092B-C50C-407E-A947-70E740481C1C}">
                <a14:useLocalDpi xmlns:a14="http://schemas.microsoft.com/office/drawing/2010/main" val="0"/>
              </a:ext>
            </a:extLst>
          </a:blip>
          <a:srcRect l="9994" r="5587"/>
          <a:stretch/>
        </p:blipFill>
        <p:spPr bwMode="auto">
          <a:xfrm>
            <a:off x="231775" y="3415186"/>
            <a:ext cx="4221480" cy="333375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9466" name="Picture 10" descr="http://3.bp.blogspot.com/-SDFlqos5Rz8/TixtetRqwlI/AAAAAAAAAh4/sasmhVUnxys/s640/BushA-OK.jpg"/>
          <p:cNvPicPr>
            <a:picLocks noChangeAspect="1" noChangeArrowheads="1"/>
          </p:cNvPicPr>
          <p:nvPr/>
        </p:nvPicPr>
        <p:blipFill rotWithShape="1">
          <a:blip r:embed="rId7">
            <a:extLst>
              <a:ext uri="{28A0092B-C50C-407E-A947-70E740481C1C}">
                <a14:useLocalDpi xmlns:a14="http://schemas.microsoft.com/office/drawing/2010/main" val="0"/>
              </a:ext>
            </a:extLst>
          </a:blip>
          <a:srcRect l="14300" r="13307" b="18465"/>
          <a:stretch/>
        </p:blipFill>
        <p:spPr bwMode="auto">
          <a:xfrm>
            <a:off x="4666615" y="3505514"/>
            <a:ext cx="4206240" cy="315309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9468" name="Picture 12" descr="http://4.bp.blogspot.com/-2xus5FpXUAI/TixrXvu41hI/AAAAAAAAAhc/aqWv0_mQVqk/s640/Barack_Obama_at_1207188cl-4.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4107" y="2258705"/>
            <a:ext cx="3006019" cy="1693392"/>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9" name="CuadroTexto 8"/>
          <p:cNvSpPr txBox="1"/>
          <p:nvPr/>
        </p:nvSpPr>
        <p:spPr>
          <a:xfrm>
            <a:off x="8990710" y="4004665"/>
            <a:ext cx="3015690" cy="2800767"/>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ES" sz="2200" dirty="0" smtClean="0">
                <a:solidFill>
                  <a:srgbClr val="A5BBF9"/>
                </a:solidFill>
                <a:latin typeface="Arial Black" panose="020B0A04020102020204" pitchFamily="34" charset="0"/>
              </a:rPr>
              <a:t>D. </a:t>
            </a:r>
            <a:r>
              <a:rPr lang="es-ES" sz="2200" dirty="0" err="1" smtClean="0">
                <a:solidFill>
                  <a:srgbClr val="A5BBF9"/>
                </a:solidFill>
                <a:latin typeface="Arial Black" panose="020B0A04020102020204" pitchFamily="34" charset="0"/>
              </a:rPr>
              <a:t>Trump</a:t>
            </a:r>
            <a:r>
              <a:rPr lang="es-ES" sz="2200" dirty="0" smtClean="0">
                <a:solidFill>
                  <a:srgbClr val="A5BBF9"/>
                </a:solidFill>
                <a:latin typeface="Arial Black" panose="020B0A04020102020204" pitchFamily="34" charset="0"/>
              </a:rPr>
              <a:t>, dos ex presidentes de USA y varios artistas haciendo la señal del “Ojo de Horus” tal como lo hizo Netanyahu</a:t>
            </a:r>
            <a:endParaRPr lang="es-PE" sz="2200" dirty="0">
              <a:solidFill>
                <a:srgbClr val="A5BBF9"/>
              </a:solidFill>
              <a:latin typeface="Arial Black" panose="020B0A04020102020204" pitchFamily="34" charset="0"/>
            </a:endParaRPr>
          </a:p>
        </p:txBody>
      </p:sp>
      <p:pic>
        <p:nvPicPr>
          <p:cNvPr id="10" name="Picture 2" descr="La imagen puede contener: 5 personas, texto"/>
          <p:cNvPicPr>
            <a:picLocks noChangeAspect="1" noChangeArrowheads="1"/>
          </p:cNvPicPr>
          <p:nvPr/>
        </p:nvPicPr>
        <p:blipFill rotWithShape="1">
          <a:blip r:embed="rId9">
            <a:extLst>
              <a:ext uri="{28A0092B-C50C-407E-A947-70E740481C1C}">
                <a14:useLocalDpi xmlns:a14="http://schemas.microsoft.com/office/drawing/2010/main" val="0"/>
              </a:ext>
            </a:extLst>
          </a:blip>
          <a:srcRect t="50148" r="63197"/>
          <a:stretch/>
        </p:blipFill>
        <p:spPr bwMode="auto">
          <a:xfrm>
            <a:off x="9289149" y="93404"/>
            <a:ext cx="2418813" cy="2165301"/>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5708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9458"/>
                                        </p:tgtEl>
                                        <p:attrNameLst>
                                          <p:attrName>style.visibility</p:attrName>
                                        </p:attrNameLst>
                                      </p:cBhvr>
                                      <p:to>
                                        <p:strVal val="visible"/>
                                      </p:to>
                                    </p:set>
                                    <p:anim calcmode="lin" valueType="num">
                                      <p:cBhvr>
                                        <p:cTn id="11" dur="1800" fill="hold"/>
                                        <p:tgtEl>
                                          <p:spTgt spid="19458"/>
                                        </p:tgtEl>
                                        <p:attrNameLst>
                                          <p:attrName>ppt_w</p:attrName>
                                        </p:attrNameLst>
                                      </p:cBhvr>
                                      <p:tavLst>
                                        <p:tav tm="0">
                                          <p:val>
                                            <p:fltVal val="0"/>
                                          </p:val>
                                        </p:tav>
                                        <p:tav tm="100000">
                                          <p:val>
                                            <p:strVal val="#ppt_w"/>
                                          </p:val>
                                        </p:tav>
                                      </p:tavLst>
                                    </p:anim>
                                    <p:anim calcmode="lin" valueType="num">
                                      <p:cBhvr>
                                        <p:cTn id="12" dur="1800" fill="hold"/>
                                        <p:tgtEl>
                                          <p:spTgt spid="19458"/>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9460"/>
                                        </p:tgtEl>
                                        <p:attrNameLst>
                                          <p:attrName>style.visibility</p:attrName>
                                        </p:attrNameLst>
                                      </p:cBhvr>
                                      <p:to>
                                        <p:strVal val="visible"/>
                                      </p:to>
                                    </p:set>
                                    <p:anim calcmode="lin" valueType="num">
                                      <p:cBhvr>
                                        <p:cTn id="15" dur="1800" fill="hold"/>
                                        <p:tgtEl>
                                          <p:spTgt spid="19460"/>
                                        </p:tgtEl>
                                        <p:attrNameLst>
                                          <p:attrName>ppt_w</p:attrName>
                                        </p:attrNameLst>
                                      </p:cBhvr>
                                      <p:tavLst>
                                        <p:tav tm="0">
                                          <p:val>
                                            <p:fltVal val="0"/>
                                          </p:val>
                                        </p:tav>
                                        <p:tav tm="100000">
                                          <p:val>
                                            <p:strVal val="#ppt_w"/>
                                          </p:val>
                                        </p:tav>
                                      </p:tavLst>
                                    </p:anim>
                                    <p:anim calcmode="lin" valueType="num">
                                      <p:cBhvr>
                                        <p:cTn id="16" dur="1800" fill="hold"/>
                                        <p:tgtEl>
                                          <p:spTgt spid="19460"/>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9462"/>
                                        </p:tgtEl>
                                        <p:attrNameLst>
                                          <p:attrName>style.visibility</p:attrName>
                                        </p:attrNameLst>
                                      </p:cBhvr>
                                      <p:to>
                                        <p:strVal val="visible"/>
                                      </p:to>
                                    </p:set>
                                    <p:anim calcmode="lin" valueType="num">
                                      <p:cBhvr>
                                        <p:cTn id="19" dur="1800" fill="hold"/>
                                        <p:tgtEl>
                                          <p:spTgt spid="19462"/>
                                        </p:tgtEl>
                                        <p:attrNameLst>
                                          <p:attrName>ppt_w</p:attrName>
                                        </p:attrNameLst>
                                      </p:cBhvr>
                                      <p:tavLst>
                                        <p:tav tm="0">
                                          <p:val>
                                            <p:fltVal val="0"/>
                                          </p:val>
                                        </p:tav>
                                        <p:tav tm="100000">
                                          <p:val>
                                            <p:strVal val="#ppt_w"/>
                                          </p:val>
                                        </p:tav>
                                      </p:tavLst>
                                    </p:anim>
                                    <p:anim calcmode="lin" valueType="num">
                                      <p:cBhvr>
                                        <p:cTn id="20" dur="1800" fill="hold"/>
                                        <p:tgtEl>
                                          <p:spTgt spid="19462"/>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1800" fill="hold"/>
                                        <p:tgtEl>
                                          <p:spTgt spid="10"/>
                                        </p:tgtEl>
                                        <p:attrNameLst>
                                          <p:attrName>ppt_w</p:attrName>
                                        </p:attrNameLst>
                                      </p:cBhvr>
                                      <p:tavLst>
                                        <p:tav tm="0">
                                          <p:val>
                                            <p:fltVal val="0"/>
                                          </p:val>
                                        </p:tav>
                                        <p:tav tm="100000">
                                          <p:val>
                                            <p:strVal val="#ppt_w"/>
                                          </p:val>
                                        </p:tav>
                                      </p:tavLst>
                                    </p:anim>
                                    <p:anim calcmode="lin" valueType="num">
                                      <p:cBhvr>
                                        <p:cTn id="24" dur="1800" fill="hold"/>
                                        <p:tgtEl>
                                          <p:spTgt spid="10"/>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19468"/>
                                        </p:tgtEl>
                                        <p:attrNameLst>
                                          <p:attrName>style.visibility</p:attrName>
                                        </p:attrNameLst>
                                      </p:cBhvr>
                                      <p:to>
                                        <p:strVal val="visible"/>
                                      </p:to>
                                    </p:set>
                                    <p:anim calcmode="lin" valueType="num">
                                      <p:cBhvr>
                                        <p:cTn id="27" dur="1800" fill="hold"/>
                                        <p:tgtEl>
                                          <p:spTgt spid="19468"/>
                                        </p:tgtEl>
                                        <p:attrNameLst>
                                          <p:attrName>ppt_w</p:attrName>
                                        </p:attrNameLst>
                                      </p:cBhvr>
                                      <p:tavLst>
                                        <p:tav tm="0">
                                          <p:val>
                                            <p:fltVal val="0"/>
                                          </p:val>
                                        </p:tav>
                                        <p:tav tm="100000">
                                          <p:val>
                                            <p:strVal val="#ppt_w"/>
                                          </p:val>
                                        </p:tav>
                                      </p:tavLst>
                                    </p:anim>
                                    <p:anim calcmode="lin" valueType="num">
                                      <p:cBhvr>
                                        <p:cTn id="28" dur="1800" fill="hold"/>
                                        <p:tgtEl>
                                          <p:spTgt spid="19468"/>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19466"/>
                                        </p:tgtEl>
                                        <p:attrNameLst>
                                          <p:attrName>style.visibility</p:attrName>
                                        </p:attrNameLst>
                                      </p:cBhvr>
                                      <p:to>
                                        <p:strVal val="visible"/>
                                      </p:to>
                                    </p:set>
                                    <p:anim calcmode="lin" valueType="num">
                                      <p:cBhvr>
                                        <p:cTn id="31" dur="1800" fill="hold"/>
                                        <p:tgtEl>
                                          <p:spTgt spid="19466"/>
                                        </p:tgtEl>
                                        <p:attrNameLst>
                                          <p:attrName>ppt_w</p:attrName>
                                        </p:attrNameLst>
                                      </p:cBhvr>
                                      <p:tavLst>
                                        <p:tav tm="0">
                                          <p:val>
                                            <p:fltVal val="0"/>
                                          </p:val>
                                        </p:tav>
                                        <p:tav tm="100000">
                                          <p:val>
                                            <p:strVal val="#ppt_w"/>
                                          </p:val>
                                        </p:tav>
                                      </p:tavLst>
                                    </p:anim>
                                    <p:anim calcmode="lin" valueType="num">
                                      <p:cBhvr>
                                        <p:cTn id="32" dur="1800" fill="hold"/>
                                        <p:tgtEl>
                                          <p:spTgt spid="19466"/>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0"/>
                                  </p:stCondLst>
                                  <p:childTnLst>
                                    <p:set>
                                      <p:cBhvr>
                                        <p:cTn id="34" dur="1" fill="hold">
                                          <p:stCondLst>
                                            <p:cond delay="0"/>
                                          </p:stCondLst>
                                        </p:cTn>
                                        <p:tgtEl>
                                          <p:spTgt spid="19464"/>
                                        </p:tgtEl>
                                        <p:attrNameLst>
                                          <p:attrName>style.visibility</p:attrName>
                                        </p:attrNameLst>
                                      </p:cBhvr>
                                      <p:to>
                                        <p:strVal val="visible"/>
                                      </p:to>
                                    </p:set>
                                    <p:anim calcmode="lin" valueType="num">
                                      <p:cBhvr>
                                        <p:cTn id="35" dur="1800" fill="hold"/>
                                        <p:tgtEl>
                                          <p:spTgt spid="19464"/>
                                        </p:tgtEl>
                                        <p:attrNameLst>
                                          <p:attrName>ppt_w</p:attrName>
                                        </p:attrNameLst>
                                      </p:cBhvr>
                                      <p:tavLst>
                                        <p:tav tm="0">
                                          <p:val>
                                            <p:fltVal val="0"/>
                                          </p:val>
                                        </p:tav>
                                        <p:tav tm="100000">
                                          <p:val>
                                            <p:strVal val="#ppt_w"/>
                                          </p:val>
                                        </p:tav>
                                      </p:tavLst>
                                    </p:anim>
                                    <p:anim calcmode="lin" valueType="num">
                                      <p:cBhvr>
                                        <p:cTn id="36" dur="1800" fill="hold"/>
                                        <p:tgtEl>
                                          <p:spTgt spid="19464"/>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1800" fill="hold"/>
                                        <p:tgtEl>
                                          <p:spTgt spid="9"/>
                                        </p:tgtEl>
                                        <p:attrNameLst>
                                          <p:attrName>ppt_w</p:attrName>
                                        </p:attrNameLst>
                                      </p:cBhvr>
                                      <p:tavLst>
                                        <p:tav tm="0">
                                          <p:val>
                                            <p:fltVal val="0"/>
                                          </p:val>
                                        </p:tav>
                                        <p:tav tm="100000">
                                          <p:val>
                                            <p:strVal val="#ppt_w"/>
                                          </p:val>
                                        </p:tav>
                                      </p:tavLst>
                                    </p:anim>
                                    <p:anim calcmode="lin" valueType="num">
                                      <p:cBhvr>
                                        <p:cTn id="40" dur="18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40044"/>
            <a:ext cx="12192000" cy="6898043"/>
          </a:xfrm>
          <a:prstGeom prst="rect">
            <a:avLst/>
          </a:prstGeom>
          <a:solidFill>
            <a:srgbClr val="253036"/>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53425" y="182687"/>
            <a:ext cx="4632984" cy="4736322"/>
          </a:xfrm>
          <a:prstGeom prst="rect">
            <a:avLst/>
          </a:prstGeom>
          <a:effectLst>
            <a:softEdge rad="63500"/>
          </a:effectLst>
        </p:spPr>
      </p:pic>
      <p:pic>
        <p:nvPicPr>
          <p:cNvPr id="18434" name="Picture 2" descr="http://www.laizquierdadiario.com/IMG/jpg/rabin.jpg"/>
          <p:cNvPicPr>
            <a:picLocks noChangeAspect="1" noChangeArrowheads="1"/>
          </p:cNvPicPr>
          <p:nvPr/>
        </p:nvPicPr>
        <p:blipFill rotWithShape="1">
          <a:blip r:embed="rId3">
            <a:extLst>
              <a:ext uri="{28A0092B-C50C-407E-A947-70E740481C1C}">
                <a14:useLocalDpi xmlns:a14="http://schemas.microsoft.com/office/drawing/2010/main" val="0"/>
              </a:ext>
            </a:extLst>
          </a:blip>
          <a:srcRect l="16800"/>
          <a:stretch/>
        </p:blipFill>
        <p:spPr bwMode="auto">
          <a:xfrm>
            <a:off x="209398" y="240464"/>
            <a:ext cx="6834629" cy="462076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300430" y="4861232"/>
            <a:ext cx="11464850" cy="1949128"/>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En la imagen de la derecha, vemos una placa de reconocimiento como masón al ex primer ministro del estado moderno de Israel Isaac </a:t>
            </a:r>
            <a:r>
              <a:rPr lang="es-PE" sz="2400" dirty="0" err="1" smtClean="0">
                <a:solidFill>
                  <a:schemeClr val="bg1"/>
                </a:solidFill>
                <a:latin typeface="Arial Black" panose="020B0A04020102020204" pitchFamily="34" charset="0"/>
              </a:rPr>
              <a:t>Rabin</a:t>
            </a:r>
            <a:r>
              <a:rPr lang="es-PE" sz="2400" dirty="0" smtClean="0">
                <a:solidFill>
                  <a:schemeClr val="bg1"/>
                </a:solidFill>
                <a:latin typeface="Arial Black" panose="020B0A04020102020204" pitchFamily="34" charset="0"/>
              </a:rPr>
              <a:t> (ya fallecido) y lo otorga la Gran Logia del estado de Israel, y de paso nos enteramos que el rey Hussein de Jordania, también lo es, y de Clinton, nada sorprende.</a:t>
            </a:r>
          </a:p>
        </p:txBody>
      </p:sp>
    </p:spTree>
    <p:extLst>
      <p:ext uri="{BB962C8B-B14F-4D97-AF65-F5344CB8AC3E}">
        <p14:creationId xmlns:p14="http://schemas.microsoft.com/office/powerpoint/2010/main" val="25412605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8434"/>
                                        </p:tgtEl>
                                        <p:attrNameLst>
                                          <p:attrName>style.visibility</p:attrName>
                                        </p:attrNameLst>
                                      </p:cBhvr>
                                      <p:to>
                                        <p:strVal val="visible"/>
                                      </p:to>
                                    </p:set>
                                    <p:anim calcmode="lin" valueType="num">
                                      <p:cBhvr>
                                        <p:cTn id="11" dur="1800" fill="hold"/>
                                        <p:tgtEl>
                                          <p:spTgt spid="18434"/>
                                        </p:tgtEl>
                                        <p:attrNameLst>
                                          <p:attrName>ppt_w</p:attrName>
                                        </p:attrNameLst>
                                      </p:cBhvr>
                                      <p:tavLst>
                                        <p:tav tm="0">
                                          <p:val>
                                            <p:fltVal val="0"/>
                                          </p:val>
                                        </p:tav>
                                        <p:tav tm="100000">
                                          <p:val>
                                            <p:strVal val="#ppt_w"/>
                                          </p:val>
                                        </p:tav>
                                      </p:tavLst>
                                    </p:anim>
                                    <p:anim calcmode="lin" valueType="num">
                                      <p:cBhvr>
                                        <p:cTn id="12" dur="1800" fill="hold"/>
                                        <p:tgtEl>
                                          <p:spTgt spid="1843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5A594A"/>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 name="Imagen 1"/>
          <p:cNvPicPr>
            <a:picLocks noChangeAspect="1"/>
          </p:cNvPicPr>
          <p:nvPr/>
        </p:nvPicPr>
        <p:blipFill rotWithShape="1">
          <a:blip r:embed="rId2"/>
          <a:srcRect l="8193" r="7923"/>
          <a:stretch/>
        </p:blipFill>
        <p:spPr>
          <a:xfrm>
            <a:off x="2452274" y="168286"/>
            <a:ext cx="7287452" cy="4886703"/>
          </a:xfrm>
          <a:prstGeom prst="rect">
            <a:avLst/>
          </a:prstGeom>
          <a:effectLst>
            <a:softEdge rad="63500"/>
          </a:effectLst>
        </p:spPr>
      </p:pic>
      <p:sp>
        <p:nvSpPr>
          <p:cNvPr id="5" name="CuadroTexto 4"/>
          <p:cNvSpPr txBox="1"/>
          <p:nvPr/>
        </p:nvSpPr>
        <p:spPr>
          <a:xfrm>
            <a:off x="350520" y="5054989"/>
            <a:ext cx="11399520" cy="1569660"/>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400" dirty="0" smtClean="0">
                <a:solidFill>
                  <a:schemeClr val="bg1"/>
                </a:solidFill>
                <a:latin typeface="Arial Black" panose="020B0A04020102020204" pitchFamily="34" charset="0"/>
              </a:rPr>
              <a:t>Los masones </a:t>
            </a:r>
            <a:r>
              <a:rPr lang="es-ES" sz="2400" dirty="0" err="1" smtClean="0">
                <a:solidFill>
                  <a:schemeClr val="bg1"/>
                </a:solidFill>
                <a:latin typeface="Arial Black" panose="020B0A04020102020204" pitchFamily="34" charset="0"/>
              </a:rPr>
              <a:t>illuminatis</a:t>
            </a:r>
            <a:r>
              <a:rPr lang="es-ES" sz="2400" dirty="0" smtClean="0">
                <a:solidFill>
                  <a:schemeClr val="bg1"/>
                </a:solidFill>
                <a:latin typeface="Arial Black" panose="020B0A04020102020204" pitchFamily="34" charset="0"/>
              </a:rPr>
              <a:t> Rothschild donaron al estado moderno de Israel, tanto la corte suprema y el parlamento, conocido como la </a:t>
            </a:r>
            <a:r>
              <a:rPr lang="es-ES" sz="2400" dirty="0" err="1" smtClean="0">
                <a:solidFill>
                  <a:schemeClr val="bg1"/>
                </a:solidFill>
                <a:latin typeface="Arial Black" panose="020B0A04020102020204" pitchFamily="34" charset="0"/>
              </a:rPr>
              <a:t>Knéset</a:t>
            </a:r>
            <a:r>
              <a:rPr lang="es-ES" sz="2400" dirty="0" smtClean="0">
                <a:solidFill>
                  <a:schemeClr val="bg1"/>
                </a:solidFill>
                <a:latin typeface="Arial Black" panose="020B0A04020102020204" pitchFamily="34" charset="0"/>
              </a:rPr>
              <a:t>. En la imagen, la placa de la corte suprema que fue construida en 1992, y donde veremos simbología masónica</a:t>
            </a:r>
            <a:endParaRPr lang="es-PE" sz="2400"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42909377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4818" name="Picture 2" descr="http://chemtrailsevilla.files.wordpress.com/2009/08/arquitectos.jpg?w=400&amp;h=27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5855" y="278730"/>
            <a:ext cx="7205345" cy="497168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8001000" y="1495533"/>
            <a:ext cx="1219200" cy="646331"/>
          </a:xfrm>
          <a:prstGeom prst="rect">
            <a:avLst/>
          </a:prstGeom>
          <a:noFill/>
        </p:spPr>
        <p:txBody>
          <a:bodyPr wrap="square" rtlCol="0">
            <a:spAutoFit/>
            <a:scene3d>
              <a:camera prst="obliqueBottomLeft"/>
              <a:lightRig rig="threePt" dir="t"/>
            </a:scene3d>
            <a:sp3d extrusionH="63500">
              <a:extrusionClr>
                <a:srgbClr val="420000"/>
              </a:extrusionClr>
            </a:sp3d>
          </a:bodyPr>
          <a:lstStyle/>
          <a:p>
            <a:pPr algn="ctr"/>
            <a:r>
              <a:rPr lang="es-ES" dirty="0" smtClean="0">
                <a:solidFill>
                  <a:srgbClr val="FF0000"/>
                </a:solidFill>
                <a:latin typeface="Arial Black" panose="020B0A04020102020204" pitchFamily="34" charset="0"/>
              </a:rPr>
              <a:t>ISAAC RABIN</a:t>
            </a:r>
            <a:endParaRPr lang="es-PE" dirty="0">
              <a:solidFill>
                <a:srgbClr val="FF0000"/>
              </a:solidFill>
              <a:latin typeface="Arial Black" panose="020B0A04020102020204" pitchFamily="34" charset="0"/>
            </a:endParaRPr>
          </a:p>
        </p:txBody>
      </p:sp>
      <p:sp>
        <p:nvSpPr>
          <p:cNvPr id="9" name="CuadroTexto 8"/>
          <p:cNvSpPr txBox="1"/>
          <p:nvPr/>
        </p:nvSpPr>
        <p:spPr>
          <a:xfrm>
            <a:off x="6464935" y="464264"/>
            <a:ext cx="1219200" cy="646331"/>
          </a:xfrm>
          <a:prstGeom prst="rect">
            <a:avLst/>
          </a:prstGeom>
          <a:noFill/>
        </p:spPr>
        <p:txBody>
          <a:bodyPr wrap="square" rtlCol="0">
            <a:spAutoFit/>
            <a:scene3d>
              <a:camera prst="obliqueBottomLeft"/>
              <a:lightRig rig="threePt" dir="t"/>
            </a:scene3d>
            <a:sp3d extrusionH="63500">
              <a:extrusionClr>
                <a:srgbClr val="420000"/>
              </a:extrusionClr>
            </a:sp3d>
          </a:bodyPr>
          <a:lstStyle/>
          <a:p>
            <a:pPr algn="ctr"/>
            <a:r>
              <a:rPr lang="es-ES" dirty="0" smtClean="0">
                <a:solidFill>
                  <a:srgbClr val="FF0000"/>
                </a:solidFill>
                <a:latin typeface="Arial Black" panose="020B0A04020102020204" pitchFamily="34" charset="0"/>
              </a:rPr>
              <a:t>SIMON PERES</a:t>
            </a:r>
            <a:endParaRPr lang="es-PE" dirty="0">
              <a:solidFill>
                <a:srgbClr val="FF0000"/>
              </a:solidFill>
              <a:latin typeface="Arial Black" panose="020B0A04020102020204" pitchFamily="34" charset="0"/>
            </a:endParaRPr>
          </a:p>
        </p:txBody>
      </p:sp>
      <p:sp>
        <p:nvSpPr>
          <p:cNvPr id="11" name="CuadroTexto 1"/>
          <p:cNvSpPr txBox="1"/>
          <p:nvPr/>
        </p:nvSpPr>
        <p:spPr>
          <a:xfrm>
            <a:off x="335280" y="5057473"/>
            <a:ext cx="11521439" cy="1546577"/>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ES" sz="2400" b="1" dirty="0" smtClean="0">
                <a:solidFill>
                  <a:srgbClr val="C3BC8F"/>
                </a:solidFill>
                <a:latin typeface="Arial Black" panose="020B0A04020102020204" pitchFamily="34" charset="0"/>
              </a:rPr>
              <a:t>A la entrada de la corte suprema está esta pintura donde se observa a los Rothschild junto a Isaac </a:t>
            </a:r>
            <a:r>
              <a:rPr lang="es-ES" sz="2400" b="1" dirty="0" err="1" smtClean="0">
                <a:solidFill>
                  <a:srgbClr val="C3BC8F"/>
                </a:solidFill>
                <a:latin typeface="Arial Black" panose="020B0A04020102020204" pitchFamily="34" charset="0"/>
              </a:rPr>
              <a:t>Rabin</a:t>
            </a:r>
            <a:r>
              <a:rPr lang="es-ES" sz="2400" b="1" dirty="0" smtClean="0">
                <a:solidFill>
                  <a:srgbClr val="C3BC8F"/>
                </a:solidFill>
                <a:latin typeface="Arial Black" panose="020B0A04020102020204" pitchFamily="34" charset="0"/>
              </a:rPr>
              <a:t> y </a:t>
            </a:r>
            <a:r>
              <a:rPr lang="es-ES" sz="2400" b="1" dirty="0" err="1" smtClean="0">
                <a:solidFill>
                  <a:srgbClr val="C3BC8F"/>
                </a:solidFill>
                <a:latin typeface="Arial Black" panose="020B0A04020102020204" pitchFamily="34" charset="0"/>
              </a:rPr>
              <a:t>Simon</a:t>
            </a:r>
            <a:r>
              <a:rPr lang="es-ES" sz="2400" b="1" dirty="0" smtClean="0">
                <a:solidFill>
                  <a:srgbClr val="C3BC8F"/>
                </a:solidFill>
                <a:latin typeface="Arial Black" panose="020B0A04020102020204" pitchFamily="34" charset="0"/>
              </a:rPr>
              <a:t> </a:t>
            </a:r>
            <a:r>
              <a:rPr lang="es-ES" sz="2400" b="1" dirty="0" err="1" smtClean="0">
                <a:solidFill>
                  <a:srgbClr val="C3BC8F"/>
                </a:solidFill>
                <a:latin typeface="Arial Black" panose="020B0A04020102020204" pitchFamily="34" charset="0"/>
              </a:rPr>
              <a:t>Peres</a:t>
            </a:r>
            <a:r>
              <a:rPr lang="es-ES" sz="2400" b="1" dirty="0" smtClean="0">
                <a:solidFill>
                  <a:srgbClr val="C3BC8F"/>
                </a:solidFill>
                <a:latin typeface="Arial Black" panose="020B0A04020102020204" pitchFamily="34" charset="0"/>
              </a:rPr>
              <a:t>, ambos ex primeros ministros del estado sionista de Israel. Si Isaac </a:t>
            </a:r>
            <a:r>
              <a:rPr lang="es-ES" sz="2400" b="1" dirty="0" err="1" smtClean="0">
                <a:solidFill>
                  <a:srgbClr val="C3BC8F"/>
                </a:solidFill>
                <a:latin typeface="Arial Black" panose="020B0A04020102020204" pitchFamily="34" charset="0"/>
              </a:rPr>
              <a:t>Rabin</a:t>
            </a:r>
            <a:r>
              <a:rPr lang="es-ES" sz="2400" b="1" dirty="0" smtClean="0">
                <a:solidFill>
                  <a:srgbClr val="C3BC8F"/>
                </a:solidFill>
                <a:latin typeface="Arial Black" panose="020B0A04020102020204" pitchFamily="34" charset="0"/>
              </a:rPr>
              <a:t> fue un masón, ¿creen que </a:t>
            </a:r>
            <a:r>
              <a:rPr lang="es-ES" sz="2400" b="1" dirty="0" err="1" smtClean="0">
                <a:solidFill>
                  <a:srgbClr val="C3BC8F"/>
                </a:solidFill>
                <a:latin typeface="Arial Black" panose="020B0A04020102020204" pitchFamily="34" charset="0"/>
              </a:rPr>
              <a:t>Simon</a:t>
            </a:r>
            <a:r>
              <a:rPr lang="es-ES" sz="2400" b="1" dirty="0" smtClean="0">
                <a:solidFill>
                  <a:srgbClr val="C3BC8F"/>
                </a:solidFill>
                <a:latin typeface="Arial Black" panose="020B0A04020102020204" pitchFamily="34" charset="0"/>
              </a:rPr>
              <a:t> </a:t>
            </a:r>
            <a:r>
              <a:rPr lang="es-ES" sz="2400" b="1" dirty="0" err="1" smtClean="0">
                <a:solidFill>
                  <a:srgbClr val="C3BC8F"/>
                </a:solidFill>
                <a:latin typeface="Arial Black" panose="020B0A04020102020204" pitchFamily="34" charset="0"/>
              </a:rPr>
              <a:t>Peres</a:t>
            </a:r>
            <a:r>
              <a:rPr lang="es-ES" sz="2400" b="1" dirty="0" smtClean="0">
                <a:solidFill>
                  <a:srgbClr val="C3BC8F"/>
                </a:solidFill>
                <a:latin typeface="Arial Black" panose="020B0A04020102020204" pitchFamily="34" charset="0"/>
              </a:rPr>
              <a:t> no lo fue?</a:t>
            </a:r>
            <a:endParaRPr lang="es-PE" sz="2400" b="1" dirty="0" smtClean="0">
              <a:solidFill>
                <a:srgbClr val="C3BC8F"/>
              </a:solidFill>
              <a:latin typeface="Arial Black" panose="020B0A04020102020204" pitchFamily="34" charset="0"/>
            </a:endParaRPr>
          </a:p>
        </p:txBody>
      </p:sp>
      <p:sp>
        <p:nvSpPr>
          <p:cNvPr id="13" name="CuadroTexto 12"/>
          <p:cNvSpPr txBox="1"/>
          <p:nvPr/>
        </p:nvSpPr>
        <p:spPr>
          <a:xfrm>
            <a:off x="3112135" y="3259338"/>
            <a:ext cx="1856106" cy="646331"/>
          </a:xfrm>
          <a:prstGeom prst="rect">
            <a:avLst/>
          </a:prstGeom>
          <a:noFill/>
        </p:spPr>
        <p:txBody>
          <a:bodyPr wrap="square" rtlCol="0">
            <a:spAutoFit/>
            <a:scene3d>
              <a:camera prst="obliqueBottomLeft"/>
              <a:lightRig rig="threePt" dir="t"/>
            </a:scene3d>
            <a:sp3d extrusionH="63500">
              <a:extrusionClr>
                <a:srgbClr val="420000"/>
              </a:extrusionClr>
            </a:sp3d>
          </a:bodyPr>
          <a:lstStyle/>
          <a:p>
            <a:pPr algn="ctr"/>
            <a:r>
              <a:rPr lang="es-ES" dirty="0" smtClean="0">
                <a:solidFill>
                  <a:srgbClr val="FF0000"/>
                </a:solidFill>
                <a:latin typeface="Arial Black" panose="020B0A04020102020204" pitchFamily="34" charset="0"/>
              </a:rPr>
              <a:t>JACOB ROTHSCHILD</a:t>
            </a:r>
            <a:endParaRPr lang="es-PE"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24125097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650" fill="hold"/>
                                        <p:tgtEl>
                                          <p:spTgt spid="10"/>
                                        </p:tgtEl>
                                        <p:attrNameLst>
                                          <p:attrName>ppt_w</p:attrName>
                                        </p:attrNameLst>
                                      </p:cBhvr>
                                      <p:tavLst>
                                        <p:tav tm="0">
                                          <p:val>
                                            <p:strVal val="4/3*#ppt_w"/>
                                          </p:val>
                                        </p:tav>
                                        <p:tav tm="100000">
                                          <p:val>
                                            <p:strVal val="#ppt_w"/>
                                          </p:val>
                                        </p:tav>
                                      </p:tavLst>
                                    </p:anim>
                                    <p:anim calcmode="lin" valueType="num">
                                      <p:cBhvr>
                                        <p:cTn id="8" dur="1650" fill="hold"/>
                                        <p:tgtEl>
                                          <p:spTgt spid="10"/>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1800" fill="hold"/>
                                        <p:tgtEl>
                                          <p:spTgt spid="13"/>
                                        </p:tgtEl>
                                        <p:attrNameLst>
                                          <p:attrName>ppt_w</p:attrName>
                                        </p:attrNameLst>
                                      </p:cBhvr>
                                      <p:tavLst>
                                        <p:tav tm="0">
                                          <p:val>
                                            <p:fltVal val="0"/>
                                          </p:val>
                                        </p:tav>
                                        <p:tav tm="100000">
                                          <p:val>
                                            <p:strVal val="#ppt_w"/>
                                          </p:val>
                                        </p:tav>
                                      </p:tavLst>
                                    </p:anim>
                                    <p:anim calcmode="lin" valueType="num">
                                      <p:cBhvr>
                                        <p:cTn id="12" dur="1800" fill="hold"/>
                                        <p:tgtEl>
                                          <p:spTgt spid="1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1800" fill="hold"/>
                                        <p:tgtEl>
                                          <p:spTgt spid="9"/>
                                        </p:tgtEl>
                                        <p:attrNameLst>
                                          <p:attrName>ppt_w</p:attrName>
                                        </p:attrNameLst>
                                      </p:cBhvr>
                                      <p:tavLst>
                                        <p:tav tm="0">
                                          <p:val>
                                            <p:fltVal val="0"/>
                                          </p:val>
                                        </p:tav>
                                        <p:tav tm="100000">
                                          <p:val>
                                            <p:strVal val="#ppt_w"/>
                                          </p:val>
                                        </p:tav>
                                      </p:tavLst>
                                    </p:anim>
                                    <p:anim calcmode="lin" valueType="num">
                                      <p:cBhvr>
                                        <p:cTn id="16" dur="1800" fill="hold"/>
                                        <p:tgtEl>
                                          <p:spTgt spid="9"/>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34818"/>
                                        </p:tgtEl>
                                        <p:attrNameLst>
                                          <p:attrName>style.visibility</p:attrName>
                                        </p:attrNameLst>
                                      </p:cBhvr>
                                      <p:to>
                                        <p:strVal val="visible"/>
                                      </p:to>
                                    </p:set>
                                    <p:anim calcmode="lin" valueType="num">
                                      <p:cBhvr>
                                        <p:cTn id="19" dur="1800" fill="hold"/>
                                        <p:tgtEl>
                                          <p:spTgt spid="34818"/>
                                        </p:tgtEl>
                                        <p:attrNameLst>
                                          <p:attrName>ppt_w</p:attrName>
                                        </p:attrNameLst>
                                      </p:cBhvr>
                                      <p:tavLst>
                                        <p:tav tm="0">
                                          <p:val>
                                            <p:fltVal val="0"/>
                                          </p:val>
                                        </p:tav>
                                        <p:tav tm="100000">
                                          <p:val>
                                            <p:strVal val="#ppt_w"/>
                                          </p:val>
                                        </p:tav>
                                      </p:tavLst>
                                    </p:anim>
                                    <p:anim calcmode="lin" valueType="num">
                                      <p:cBhvr>
                                        <p:cTn id="20" dur="1800" fill="hold"/>
                                        <p:tgtEl>
                                          <p:spTgt spid="34818"/>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800" fill="hold"/>
                                        <p:tgtEl>
                                          <p:spTgt spid="8"/>
                                        </p:tgtEl>
                                        <p:attrNameLst>
                                          <p:attrName>ppt_w</p:attrName>
                                        </p:attrNameLst>
                                      </p:cBhvr>
                                      <p:tavLst>
                                        <p:tav tm="0">
                                          <p:val>
                                            <p:fltVal val="0"/>
                                          </p:val>
                                        </p:tav>
                                        <p:tav tm="100000">
                                          <p:val>
                                            <p:strVal val="#ppt_w"/>
                                          </p:val>
                                        </p:tav>
                                      </p:tavLst>
                                    </p:anim>
                                    <p:anim calcmode="lin" valueType="num">
                                      <p:cBhvr>
                                        <p:cTn id="24" dur="1800" fill="hold"/>
                                        <p:tgtEl>
                                          <p:spTgt spid="8"/>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1800" fill="hold"/>
                                        <p:tgtEl>
                                          <p:spTgt spid="11"/>
                                        </p:tgtEl>
                                        <p:attrNameLst>
                                          <p:attrName>ppt_w</p:attrName>
                                        </p:attrNameLst>
                                      </p:cBhvr>
                                      <p:tavLst>
                                        <p:tav tm="0">
                                          <p:val>
                                            <p:fltVal val="0"/>
                                          </p:val>
                                        </p:tav>
                                        <p:tav tm="100000">
                                          <p:val>
                                            <p:strVal val="#ppt_w"/>
                                          </p:val>
                                        </p:tav>
                                      </p:tavLst>
                                    </p:anim>
                                    <p:anim calcmode="lin" valueType="num">
                                      <p:cBhvr>
                                        <p:cTn id="28" dur="18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P spid="1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876753"/>
          </a:solidFill>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5842" name="Picture 2" descr="http://2.bp.blogspot.com/_TeKZrOzjEUw/TCQus-J02FI/AAAAAAAABB0/sz4TNzdRIW4/s400/tribunal+de+israel+roc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323" y="672018"/>
            <a:ext cx="7887285" cy="516490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7848600" y="243512"/>
            <a:ext cx="4206240" cy="6370975"/>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400" dirty="0" smtClean="0">
                <a:solidFill>
                  <a:schemeClr val="bg1"/>
                </a:solidFill>
                <a:latin typeface="Arial Black" panose="020B0A04020102020204" pitchFamily="34" charset="0"/>
              </a:rPr>
              <a:t>Aquí vemos una inscripción en una pared de piedra a la entrada de la corte suprema y donde una flecha señala que si uno camina en esa dirección llega a la arboleda de </a:t>
            </a:r>
            <a:r>
              <a:rPr lang="es-ES" sz="2400" dirty="0" err="1" smtClean="0">
                <a:solidFill>
                  <a:schemeClr val="bg1"/>
                </a:solidFill>
                <a:latin typeface="Arial Black" panose="020B0A04020102020204" pitchFamily="34" charset="0"/>
              </a:rPr>
              <a:t>Dorothy</a:t>
            </a:r>
            <a:r>
              <a:rPr lang="es-ES" sz="2400" dirty="0" smtClean="0">
                <a:solidFill>
                  <a:schemeClr val="bg1"/>
                </a:solidFill>
                <a:latin typeface="Arial Black" panose="020B0A04020102020204" pitchFamily="34" charset="0"/>
              </a:rPr>
              <a:t> de Rothschild, quien donó el terreno para la construcción de la corte suprema, y siguiendo ese camino se llega a un obelisco masónico que lo veremos luego.</a:t>
            </a:r>
            <a:endParaRPr lang="es-PE" sz="2400"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23637183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5842"/>
                                        </p:tgtEl>
                                        <p:attrNameLst>
                                          <p:attrName>style.visibility</p:attrName>
                                        </p:attrNameLst>
                                      </p:cBhvr>
                                      <p:to>
                                        <p:strVal val="visible"/>
                                      </p:to>
                                    </p:set>
                                    <p:anim calcmode="lin" valueType="num">
                                      <p:cBhvr>
                                        <p:cTn id="11" dur="1800" fill="hold"/>
                                        <p:tgtEl>
                                          <p:spTgt spid="35842"/>
                                        </p:tgtEl>
                                        <p:attrNameLst>
                                          <p:attrName>ppt_w</p:attrName>
                                        </p:attrNameLst>
                                      </p:cBhvr>
                                      <p:tavLst>
                                        <p:tav tm="0">
                                          <p:val>
                                            <p:fltVal val="0"/>
                                          </p:val>
                                        </p:tav>
                                        <p:tav tm="100000">
                                          <p:val>
                                            <p:strVal val="#ppt_w"/>
                                          </p:val>
                                        </p:tav>
                                      </p:tavLst>
                                    </p:anim>
                                    <p:anim calcmode="lin" valueType="num">
                                      <p:cBhvr>
                                        <p:cTn id="12" dur="1800" fill="hold"/>
                                        <p:tgtEl>
                                          <p:spTgt spid="3584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800" fill="hold"/>
                                        <p:tgtEl>
                                          <p:spTgt spid="8"/>
                                        </p:tgtEl>
                                        <p:attrNameLst>
                                          <p:attrName>ppt_w</p:attrName>
                                        </p:attrNameLst>
                                      </p:cBhvr>
                                      <p:tavLst>
                                        <p:tav tm="0">
                                          <p:val>
                                            <p:fltVal val="0"/>
                                          </p:val>
                                        </p:tav>
                                        <p:tav tm="100000">
                                          <p:val>
                                            <p:strVal val="#ppt_w"/>
                                          </p:val>
                                        </p:tav>
                                      </p:tavLst>
                                    </p:anim>
                                    <p:anim calcmode="lin" valueType="num">
                                      <p:cBhvr>
                                        <p:cTn id="16"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6866" name="Picture 2" descr="http://apologista.files.wordpress.com/2011/04/tribunaldeisraelobelisco.jpg?w=19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590" y="225623"/>
            <a:ext cx="4264025" cy="640675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5638800" y="612843"/>
            <a:ext cx="6048015" cy="5632311"/>
          </a:xfrm>
          <a:prstGeom prst="rect">
            <a:avLst/>
          </a:prstGeom>
          <a:noFill/>
        </p:spPr>
        <p:txBody>
          <a:bodyPr wrap="square" rtlCol="0">
            <a:spAutoFit/>
            <a:scene3d>
              <a:camera prst="obliqueBottomLeft"/>
              <a:lightRig rig="threePt" dir="t"/>
            </a:scene3d>
            <a:sp3d extrusionH="177800">
              <a:extrusionClr>
                <a:srgbClr val="233006"/>
              </a:extrusionClr>
            </a:sp3d>
          </a:bodyPr>
          <a:lstStyle/>
          <a:p>
            <a:pPr algn="ctr"/>
            <a:r>
              <a:rPr lang="es-ES" sz="2400" dirty="0" smtClean="0">
                <a:solidFill>
                  <a:srgbClr val="D6F296"/>
                </a:solidFill>
                <a:latin typeface="Arial Black" panose="020B0A04020102020204" pitchFamily="34" charset="0"/>
              </a:rPr>
              <a:t>Aquí vemos un obelisco dentro de la corte suprema, en la arboleda de </a:t>
            </a:r>
            <a:r>
              <a:rPr lang="es-ES" sz="2400" dirty="0" err="1" smtClean="0">
                <a:solidFill>
                  <a:srgbClr val="D6F296"/>
                </a:solidFill>
                <a:latin typeface="Arial Black" panose="020B0A04020102020204" pitchFamily="34" charset="0"/>
              </a:rPr>
              <a:t>Dorothy</a:t>
            </a:r>
            <a:r>
              <a:rPr lang="es-ES" sz="2400" dirty="0" smtClean="0">
                <a:solidFill>
                  <a:srgbClr val="D6F296"/>
                </a:solidFill>
                <a:latin typeface="Arial Black" panose="020B0A04020102020204" pitchFamily="34" charset="0"/>
              </a:rPr>
              <a:t> de Rothschild, el cual simboliza el miembro viril masculino y su energía, y el círculo que le sirve de base representa el órgano sexual femenino, con su fuente energética, y en conjunto representa la cópula sexual que en sentido esotérico alude a una unión de energías que los masones </a:t>
            </a:r>
            <a:r>
              <a:rPr lang="es-ES" sz="2400" dirty="0" err="1" smtClean="0">
                <a:solidFill>
                  <a:srgbClr val="D6F296"/>
                </a:solidFill>
                <a:latin typeface="Arial Black" panose="020B0A04020102020204" pitchFamily="34" charset="0"/>
              </a:rPr>
              <a:t>illuminatis</a:t>
            </a:r>
            <a:r>
              <a:rPr lang="es-ES" sz="2400" dirty="0" smtClean="0">
                <a:solidFill>
                  <a:srgbClr val="D6F296"/>
                </a:solidFill>
                <a:latin typeface="Arial Black" panose="020B0A04020102020204" pitchFamily="34" charset="0"/>
              </a:rPr>
              <a:t> invocan en sus ritos.                El obelisco tiene su origen en el mito del dios egipcio Osiris.</a:t>
            </a:r>
            <a:endParaRPr lang="es-PE" sz="2400" dirty="0">
              <a:solidFill>
                <a:srgbClr val="D6F296"/>
              </a:solidFill>
              <a:latin typeface="Arial Black" panose="020B0A04020102020204" pitchFamily="34" charset="0"/>
            </a:endParaRPr>
          </a:p>
        </p:txBody>
      </p:sp>
    </p:spTree>
    <p:extLst>
      <p:ext uri="{BB962C8B-B14F-4D97-AF65-F5344CB8AC3E}">
        <p14:creationId xmlns:p14="http://schemas.microsoft.com/office/powerpoint/2010/main" val="31439700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6866"/>
                                        </p:tgtEl>
                                        <p:attrNameLst>
                                          <p:attrName>style.visibility</p:attrName>
                                        </p:attrNameLst>
                                      </p:cBhvr>
                                      <p:to>
                                        <p:strVal val="visible"/>
                                      </p:to>
                                    </p:set>
                                    <p:anim calcmode="lin" valueType="num">
                                      <p:cBhvr>
                                        <p:cTn id="11" dur="1800" fill="hold"/>
                                        <p:tgtEl>
                                          <p:spTgt spid="36866"/>
                                        </p:tgtEl>
                                        <p:attrNameLst>
                                          <p:attrName>ppt_w</p:attrName>
                                        </p:attrNameLst>
                                      </p:cBhvr>
                                      <p:tavLst>
                                        <p:tav tm="0">
                                          <p:val>
                                            <p:fltVal val="0"/>
                                          </p:val>
                                        </p:tav>
                                        <p:tav tm="100000">
                                          <p:val>
                                            <p:strVal val="#ppt_w"/>
                                          </p:val>
                                        </p:tav>
                                      </p:tavLst>
                                    </p:anim>
                                    <p:anim calcmode="lin" valueType="num">
                                      <p:cBhvr>
                                        <p:cTn id="12" dur="1800" fill="hold"/>
                                        <p:tgtEl>
                                          <p:spTgt spid="3686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800" fill="hold"/>
                                        <p:tgtEl>
                                          <p:spTgt spid="8"/>
                                        </p:tgtEl>
                                        <p:attrNameLst>
                                          <p:attrName>ppt_w</p:attrName>
                                        </p:attrNameLst>
                                      </p:cBhvr>
                                      <p:tavLst>
                                        <p:tav tm="0">
                                          <p:val>
                                            <p:fltVal val="0"/>
                                          </p:val>
                                        </p:tav>
                                        <p:tav tm="100000">
                                          <p:val>
                                            <p:strVal val="#ppt_w"/>
                                          </p:val>
                                        </p:tav>
                                      </p:tavLst>
                                    </p:anim>
                                    <p:anim calcmode="lin" valueType="num">
                                      <p:cBhvr>
                                        <p:cTn id="16"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0482" name="Picture 2" descr="No hay descripción de la foto disponib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326" y="247673"/>
            <a:ext cx="9124950" cy="6096001"/>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1"/>
          <p:cNvSpPr txBox="1"/>
          <p:nvPr/>
        </p:nvSpPr>
        <p:spPr>
          <a:xfrm>
            <a:off x="8486791" y="252945"/>
            <a:ext cx="3608445" cy="6347892"/>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ES" sz="2400" b="1" dirty="0" smtClean="0">
                <a:solidFill>
                  <a:srgbClr val="C3BC8F"/>
                </a:solidFill>
                <a:latin typeface="Arial Black" panose="020B0A04020102020204" pitchFamily="34" charset="0"/>
              </a:rPr>
              <a:t>Vemos una pirámide masónica con el “Ojo que todo lo ve”, que viene  ser el tabernáculo o morada de Satanás. En otra imagen más ampliada veremos otra pirámide adicional en los altos de la corte suprema del estado moderno de Israel. Por eso tome nota y acuérdese lo que dice Apocalipsis 2:9 y 3:9</a:t>
            </a:r>
            <a:endParaRPr lang="es-PE" sz="2400" b="1" dirty="0" smtClean="0">
              <a:solidFill>
                <a:srgbClr val="C3BC8F"/>
              </a:solidFill>
              <a:latin typeface="Arial Black" panose="020B0A04020102020204" pitchFamily="34" charset="0"/>
            </a:endParaRPr>
          </a:p>
        </p:txBody>
      </p:sp>
    </p:spTree>
    <p:extLst>
      <p:ext uri="{BB962C8B-B14F-4D97-AF65-F5344CB8AC3E}">
        <p14:creationId xmlns:p14="http://schemas.microsoft.com/office/powerpoint/2010/main" val="25070445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0482"/>
                                        </p:tgtEl>
                                        <p:attrNameLst>
                                          <p:attrName>style.visibility</p:attrName>
                                        </p:attrNameLst>
                                      </p:cBhvr>
                                      <p:to>
                                        <p:strVal val="visible"/>
                                      </p:to>
                                    </p:set>
                                    <p:anim calcmode="lin" valueType="num">
                                      <p:cBhvr>
                                        <p:cTn id="11" dur="1800" fill="hold"/>
                                        <p:tgtEl>
                                          <p:spTgt spid="20482"/>
                                        </p:tgtEl>
                                        <p:attrNameLst>
                                          <p:attrName>ppt_w</p:attrName>
                                        </p:attrNameLst>
                                      </p:cBhvr>
                                      <p:tavLst>
                                        <p:tav tm="0">
                                          <p:val>
                                            <p:fltVal val="0"/>
                                          </p:val>
                                        </p:tav>
                                        <p:tav tm="100000">
                                          <p:val>
                                            <p:strVal val="#ppt_w"/>
                                          </p:val>
                                        </p:tav>
                                      </p:tavLst>
                                    </p:anim>
                                    <p:anim calcmode="lin" valueType="num">
                                      <p:cBhvr>
                                        <p:cTn id="12" dur="1800" fill="hold"/>
                                        <p:tgtEl>
                                          <p:spTgt spid="2048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1506" name="Picture 2" descr="La imagen puede contener: cielo y exteri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4371" y="148568"/>
            <a:ext cx="9868784" cy="5551192"/>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235130" y="5572244"/>
            <a:ext cx="11484429" cy="1200329"/>
          </a:xfrm>
          <a:prstGeom prst="rect">
            <a:avLst/>
          </a:prstGeom>
          <a:noFill/>
        </p:spPr>
        <p:txBody>
          <a:bodyPr wrap="square" rtlCol="0">
            <a:spAutoFit/>
            <a:scene3d>
              <a:camera prst="obliqueBottomLeft"/>
              <a:lightRig rig="threePt" dir="t"/>
            </a:scene3d>
            <a:sp3d extrusionH="177800">
              <a:extrusionClr>
                <a:srgbClr val="182C02"/>
              </a:extrusionClr>
            </a:sp3d>
          </a:bodyPr>
          <a:lstStyle/>
          <a:p>
            <a:pPr algn="ctr"/>
            <a:r>
              <a:rPr lang="es-ES" sz="2400" dirty="0" smtClean="0">
                <a:solidFill>
                  <a:srgbClr val="B9FA72"/>
                </a:solidFill>
                <a:latin typeface="Arial Black" panose="020B0A04020102020204" pitchFamily="34" charset="0"/>
              </a:rPr>
              <a:t>En esta imagen vemos los círculos A y B, que corresponden a dos pirámides masónicas. El punto C, una construcción que representa los grados de la masonería, por el </a:t>
            </a:r>
            <a:r>
              <a:rPr lang="es-ES" sz="2400" dirty="0">
                <a:solidFill>
                  <a:srgbClr val="B9FA72"/>
                </a:solidFill>
                <a:latin typeface="Arial Black" panose="020B0A04020102020204" pitchFamily="34" charset="0"/>
              </a:rPr>
              <a:t>rito escocés, que son 33</a:t>
            </a:r>
            <a:endParaRPr lang="es-PE" sz="2400" dirty="0" smtClean="0">
              <a:solidFill>
                <a:srgbClr val="B9FA72"/>
              </a:solidFill>
              <a:latin typeface="Arial Black" panose="020B0A04020102020204" pitchFamily="34" charset="0"/>
            </a:endParaRPr>
          </a:p>
        </p:txBody>
      </p:sp>
    </p:spTree>
    <p:extLst>
      <p:ext uri="{BB962C8B-B14F-4D97-AF65-F5344CB8AC3E}">
        <p14:creationId xmlns:p14="http://schemas.microsoft.com/office/powerpoint/2010/main" val="19310347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1506"/>
                                        </p:tgtEl>
                                        <p:attrNameLst>
                                          <p:attrName>style.visibility</p:attrName>
                                        </p:attrNameLst>
                                      </p:cBhvr>
                                      <p:to>
                                        <p:strVal val="visible"/>
                                      </p:to>
                                    </p:set>
                                    <p:anim calcmode="lin" valueType="num">
                                      <p:cBhvr>
                                        <p:cTn id="11" dur="1800" fill="hold"/>
                                        <p:tgtEl>
                                          <p:spTgt spid="21506"/>
                                        </p:tgtEl>
                                        <p:attrNameLst>
                                          <p:attrName>ppt_w</p:attrName>
                                        </p:attrNameLst>
                                      </p:cBhvr>
                                      <p:tavLst>
                                        <p:tav tm="0">
                                          <p:val>
                                            <p:fltVal val="0"/>
                                          </p:val>
                                        </p:tav>
                                        <p:tav tm="100000">
                                          <p:val>
                                            <p:strVal val="#ppt_w"/>
                                          </p:val>
                                        </p:tav>
                                      </p:tavLst>
                                    </p:anim>
                                    <p:anim calcmode="lin" valueType="num">
                                      <p:cBhvr>
                                        <p:cTn id="12" dur="1800" fill="hold"/>
                                        <p:tgtEl>
                                          <p:spTgt spid="2150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a:blip r:embed="rId3"/>
          <a:stretch>
            <a:fillRect/>
          </a:stretch>
        </p:blipFill>
        <p:spPr>
          <a:xfrm>
            <a:off x="168172" y="366055"/>
            <a:ext cx="9137661" cy="6125888"/>
          </a:xfrm>
          <a:prstGeom prst="rect">
            <a:avLst/>
          </a:prstGeom>
          <a:effectLst>
            <a:softEdge rad="63500"/>
          </a:effectLst>
        </p:spPr>
      </p:pic>
      <p:sp>
        <p:nvSpPr>
          <p:cNvPr id="12" name="CuadroTexto 11"/>
          <p:cNvSpPr txBox="1"/>
          <p:nvPr/>
        </p:nvSpPr>
        <p:spPr>
          <a:xfrm>
            <a:off x="9305833" y="117693"/>
            <a:ext cx="2769522" cy="6740307"/>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ES" sz="2400" dirty="0" smtClean="0">
                <a:solidFill>
                  <a:srgbClr val="A5BBF9"/>
                </a:solidFill>
                <a:latin typeface="Arial Black" panose="020B0A04020102020204" pitchFamily="34" charset="0"/>
              </a:rPr>
              <a:t>Esta imagen es una ampliación de la imagen anterior, donde apreciamos más de cerca la imagen A, que corresponde a una de las pirámides instaladas en los altos de la corte suprema del Estado de Israel, con el “ojo que todo lo ve”</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31853588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1800" fill="hold"/>
                                        <p:tgtEl>
                                          <p:spTgt spid="12"/>
                                        </p:tgtEl>
                                        <p:attrNameLst>
                                          <p:attrName>ppt_w</p:attrName>
                                        </p:attrNameLst>
                                      </p:cBhvr>
                                      <p:tavLst>
                                        <p:tav tm="0">
                                          <p:val>
                                            <p:fltVal val="0"/>
                                          </p:val>
                                        </p:tav>
                                        <p:tav tm="100000">
                                          <p:val>
                                            <p:strVal val="#ppt_w"/>
                                          </p:val>
                                        </p:tav>
                                      </p:tavLst>
                                    </p:anim>
                                    <p:anim calcmode="lin" valueType="num">
                                      <p:cBhvr>
                                        <p:cTn id="12" dur="1800" fill="hold"/>
                                        <p:tgtEl>
                                          <p:spTgt spid="12"/>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2" descr="La imagen puede contener: cielo y exterior"/>
          <p:cNvPicPr>
            <a:picLocks noChangeAspect="1" noChangeArrowheads="1"/>
          </p:cNvPicPr>
          <p:nvPr/>
        </p:nvPicPr>
        <p:blipFill rotWithShape="1">
          <a:blip r:embed="rId3">
            <a:extLst>
              <a:ext uri="{28A0092B-C50C-407E-A947-70E740481C1C}">
                <a14:useLocalDpi xmlns:a14="http://schemas.microsoft.com/office/drawing/2010/main" val="0"/>
              </a:ext>
            </a:extLst>
          </a:blip>
          <a:srcRect l="23395" t="33702" r="45994"/>
          <a:stretch/>
        </p:blipFill>
        <p:spPr bwMode="auto">
          <a:xfrm>
            <a:off x="879538" y="251460"/>
            <a:ext cx="5216462" cy="635508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6096000" y="1950720"/>
            <a:ext cx="5705035"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ES" sz="2400" dirty="0" smtClean="0">
                <a:solidFill>
                  <a:srgbClr val="A5BBF9"/>
                </a:solidFill>
                <a:latin typeface="Arial Black" panose="020B0A04020102020204" pitchFamily="34" charset="0"/>
              </a:rPr>
              <a:t>Esta imagen es una ampliación de la imagen anterior, donde apreciamos el punto C, que corresponde a una construcción que simboliza los grados de la masonería por el rito escocés que son 33.</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4831000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7890" name="Picture 2" descr="stairway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015" y="807720"/>
            <a:ext cx="6963596" cy="464820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6" name="CuadroTexto 1"/>
          <p:cNvSpPr txBox="1"/>
          <p:nvPr/>
        </p:nvSpPr>
        <p:spPr>
          <a:xfrm>
            <a:off x="7210611" y="255054"/>
            <a:ext cx="4952999" cy="6347892"/>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smtClean="0">
                <a:solidFill>
                  <a:srgbClr val="C3BC8F"/>
                </a:solidFill>
                <a:latin typeface="Arial Black" panose="020B0A04020102020204" pitchFamily="34" charset="0"/>
              </a:rPr>
              <a:t>Fuera </a:t>
            </a:r>
            <a:r>
              <a:rPr lang="es-PE" sz="2400" b="1" dirty="0">
                <a:solidFill>
                  <a:srgbClr val="C3BC8F"/>
                </a:solidFill>
                <a:latin typeface="Arial Black" panose="020B0A04020102020204" pitchFamily="34" charset="0"/>
              </a:rPr>
              <a:t>de las salas de </a:t>
            </a:r>
            <a:r>
              <a:rPr lang="es-PE" sz="2400" b="1" dirty="0" smtClean="0">
                <a:solidFill>
                  <a:srgbClr val="C3BC8F"/>
                </a:solidFill>
                <a:latin typeface="Arial Black" panose="020B0A04020102020204" pitchFamily="34" charset="0"/>
              </a:rPr>
              <a:t>audiencia de la corte suprema </a:t>
            </a:r>
            <a:r>
              <a:rPr lang="es-PE" sz="2400" b="1" dirty="0">
                <a:solidFill>
                  <a:srgbClr val="C3BC8F"/>
                </a:solidFill>
                <a:latin typeface="Arial Black" panose="020B0A04020102020204" pitchFamily="34" charset="0"/>
              </a:rPr>
              <a:t>hay una escalera que lleva a un nivel inferior En el centro de la escalera está la forma de </a:t>
            </a:r>
            <a:r>
              <a:rPr lang="es-PE" sz="2400" b="1" dirty="0" smtClean="0">
                <a:solidFill>
                  <a:srgbClr val="C3BC8F"/>
                </a:solidFill>
                <a:latin typeface="Arial Black" panose="020B0A04020102020204" pitchFamily="34" charset="0"/>
              </a:rPr>
              <a:t>una </a:t>
            </a:r>
            <a:r>
              <a:rPr lang="es-PE" sz="2400" b="1" dirty="0" err="1" smtClean="0">
                <a:solidFill>
                  <a:srgbClr val="C3BC8F"/>
                </a:solidFill>
                <a:latin typeface="Arial Black" panose="020B0A04020102020204" pitchFamily="34" charset="0"/>
              </a:rPr>
              <a:t>una</a:t>
            </a:r>
            <a:r>
              <a:rPr lang="es-PE" sz="2400" b="1" dirty="0" smtClean="0">
                <a:solidFill>
                  <a:srgbClr val="C3BC8F"/>
                </a:solidFill>
                <a:latin typeface="Arial Black" panose="020B0A04020102020204" pitchFamily="34" charset="0"/>
              </a:rPr>
              <a:t>  </a:t>
            </a:r>
            <a:r>
              <a:rPr lang="es-PE" sz="2400" b="1" dirty="0">
                <a:solidFill>
                  <a:srgbClr val="C3BC8F"/>
                </a:solidFill>
                <a:latin typeface="Arial Black" panose="020B0A04020102020204" pitchFamily="34" charset="0"/>
              </a:rPr>
              <a:t>representación de los  genitales </a:t>
            </a:r>
            <a:r>
              <a:rPr lang="es-PE" sz="2400" b="1" dirty="0" smtClean="0">
                <a:solidFill>
                  <a:srgbClr val="C3BC8F"/>
                </a:solidFill>
                <a:latin typeface="Arial Black" panose="020B0A04020102020204" pitchFamily="34" charset="0"/>
              </a:rPr>
              <a:t>femeninos </a:t>
            </a:r>
            <a:r>
              <a:rPr lang="es-PE" sz="2400" b="1" dirty="0">
                <a:solidFill>
                  <a:srgbClr val="C3BC8F"/>
                </a:solidFill>
                <a:latin typeface="Arial Black" panose="020B0A04020102020204" pitchFamily="34" charset="0"/>
              </a:rPr>
              <a:t>“penetrado” por una columna (símbolo fálico). Esto es un símbolo de </a:t>
            </a:r>
            <a:r>
              <a:rPr lang="es-PE" sz="2400" b="1" dirty="0" smtClean="0">
                <a:solidFill>
                  <a:srgbClr val="C3BC8F"/>
                </a:solidFill>
                <a:latin typeface="Arial Black" panose="020B0A04020102020204" pitchFamily="34" charset="0"/>
              </a:rPr>
              <a:t>fertilidad, </a:t>
            </a:r>
            <a:r>
              <a:rPr lang="es-PE" sz="2400" b="1" dirty="0">
                <a:solidFill>
                  <a:srgbClr val="C3BC8F"/>
                </a:solidFill>
                <a:latin typeface="Arial Black" panose="020B0A04020102020204" pitchFamily="34" charset="0"/>
              </a:rPr>
              <a:t>una unión de los principios masculinos y femeninos. Los numerosos templos ocultos insertan un símbolo de fertilidad en su piso inferior</a:t>
            </a:r>
            <a:endParaRPr lang="es-PE" sz="2400" b="1" dirty="0" smtClean="0">
              <a:solidFill>
                <a:srgbClr val="C3BC8F"/>
              </a:solidFill>
              <a:latin typeface="Arial Black" panose="020B0A04020102020204" pitchFamily="34" charset="0"/>
            </a:endParaRPr>
          </a:p>
        </p:txBody>
      </p:sp>
    </p:spTree>
    <p:extLst>
      <p:ext uri="{BB962C8B-B14F-4D97-AF65-F5344CB8AC3E}">
        <p14:creationId xmlns:p14="http://schemas.microsoft.com/office/powerpoint/2010/main" val="9837717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7890"/>
                                        </p:tgtEl>
                                        <p:attrNameLst>
                                          <p:attrName>style.visibility</p:attrName>
                                        </p:attrNameLst>
                                      </p:cBhvr>
                                      <p:to>
                                        <p:strVal val="visible"/>
                                      </p:to>
                                    </p:set>
                                    <p:anim calcmode="lin" valueType="num">
                                      <p:cBhvr>
                                        <p:cTn id="11" dur="1800" fill="hold"/>
                                        <p:tgtEl>
                                          <p:spTgt spid="37890"/>
                                        </p:tgtEl>
                                        <p:attrNameLst>
                                          <p:attrName>ppt_w</p:attrName>
                                        </p:attrNameLst>
                                      </p:cBhvr>
                                      <p:tavLst>
                                        <p:tav tm="0">
                                          <p:val>
                                            <p:fltVal val="0"/>
                                          </p:val>
                                        </p:tav>
                                        <p:tav tm="100000">
                                          <p:val>
                                            <p:strVal val="#ppt_w"/>
                                          </p:val>
                                        </p:tav>
                                      </p:tavLst>
                                    </p:anim>
                                    <p:anim calcmode="lin" valueType="num">
                                      <p:cBhvr>
                                        <p:cTn id="12" dur="1800" fill="hold"/>
                                        <p:tgtEl>
                                          <p:spTgt spid="37890"/>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2" name="Imagen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94" y="239767"/>
            <a:ext cx="8321274" cy="6240955"/>
          </a:xfrm>
          <a:prstGeom prst="rect">
            <a:avLst/>
          </a:prstGeom>
          <a:effectLst>
            <a:softEdge rad="63500"/>
          </a:effectLst>
        </p:spPr>
      </p:pic>
      <p:pic>
        <p:nvPicPr>
          <p:cNvPr id="16" name="Imagen 15"/>
          <p:cNvPicPr>
            <a:picLocks noChangeAspect="1"/>
          </p:cNvPicPr>
          <p:nvPr/>
        </p:nvPicPr>
        <p:blipFill rotWithShape="1">
          <a:blip r:embed="rId4">
            <a:extLst>
              <a:ext uri="{28A0092B-C50C-407E-A947-70E740481C1C}">
                <a14:useLocalDpi xmlns:a14="http://schemas.microsoft.com/office/drawing/2010/main" val="0"/>
              </a:ext>
            </a:extLst>
          </a:blip>
          <a:srcRect l="21834" t="65718" r="30620" b="1"/>
          <a:stretch/>
        </p:blipFill>
        <p:spPr>
          <a:xfrm>
            <a:off x="8602517" y="205565"/>
            <a:ext cx="3281516" cy="3154680"/>
          </a:xfrm>
          <a:prstGeom prst="rect">
            <a:avLst/>
          </a:prstGeom>
          <a:effectLst>
            <a:softEdge rad="63500"/>
          </a:effectLst>
        </p:spPr>
      </p:pic>
      <p:cxnSp>
        <p:nvCxnSpPr>
          <p:cNvPr id="20" name="Conector recto de flecha 19"/>
          <p:cNvCxnSpPr/>
          <p:nvPr/>
        </p:nvCxnSpPr>
        <p:spPr>
          <a:xfrm flipV="1">
            <a:off x="4846320" y="1981200"/>
            <a:ext cx="4800600" cy="3322320"/>
          </a:xfrm>
          <a:prstGeom prst="straightConnector1">
            <a:avLst/>
          </a:prstGeom>
          <a:ln w="762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flipH="1">
            <a:off x="4709160" y="1493345"/>
            <a:ext cx="899160" cy="57912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7" name="CuadroTexto 26"/>
          <p:cNvSpPr txBox="1"/>
          <p:nvPr/>
        </p:nvSpPr>
        <p:spPr>
          <a:xfrm>
            <a:off x="5088283" y="803998"/>
            <a:ext cx="2015433" cy="646331"/>
          </a:xfrm>
          <a:prstGeom prst="rect">
            <a:avLst/>
          </a:prstGeom>
          <a:noFill/>
        </p:spPr>
        <p:txBody>
          <a:bodyPr wrap="square" rtlCol="0">
            <a:spAutoFit/>
            <a:scene3d>
              <a:camera prst="obliqueBottomLeft"/>
              <a:lightRig rig="threePt" dir="t"/>
            </a:scene3d>
            <a:sp3d extrusionH="63500">
              <a:extrusionClr>
                <a:srgbClr val="420000"/>
              </a:extrusionClr>
            </a:sp3d>
          </a:bodyPr>
          <a:lstStyle/>
          <a:p>
            <a:pPr algn="ctr"/>
            <a:r>
              <a:rPr lang="es-ES" dirty="0" smtClean="0">
                <a:solidFill>
                  <a:srgbClr val="FF0000"/>
                </a:solidFill>
                <a:latin typeface="Arial Black" panose="020B0A04020102020204" pitchFamily="34" charset="0"/>
              </a:rPr>
              <a:t>OJO QUE TODO LO VE</a:t>
            </a:r>
            <a:endParaRPr lang="es-PE" dirty="0">
              <a:solidFill>
                <a:srgbClr val="FF0000"/>
              </a:solidFill>
              <a:latin typeface="Arial Black" panose="020B0A04020102020204" pitchFamily="34" charset="0"/>
            </a:endParaRPr>
          </a:p>
        </p:txBody>
      </p:sp>
      <p:sp>
        <p:nvSpPr>
          <p:cNvPr id="28" name="CuadroTexto 1"/>
          <p:cNvSpPr txBox="1"/>
          <p:nvPr/>
        </p:nvSpPr>
        <p:spPr>
          <a:xfrm>
            <a:off x="8480368" y="3360244"/>
            <a:ext cx="3608445" cy="3023905"/>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ES" sz="2400" b="1" dirty="0" smtClean="0">
                <a:solidFill>
                  <a:srgbClr val="C3BC8F"/>
                </a:solidFill>
                <a:latin typeface="Arial Black" panose="020B0A04020102020204" pitchFamily="34" charset="0"/>
              </a:rPr>
              <a:t>Vemos una pirámide masónica en la ciudad de </a:t>
            </a:r>
            <a:r>
              <a:rPr lang="es-ES" sz="2400" b="1" dirty="0" err="1" smtClean="0">
                <a:solidFill>
                  <a:srgbClr val="C3BC8F"/>
                </a:solidFill>
                <a:latin typeface="Arial Black" panose="020B0A04020102020204" pitchFamily="34" charset="0"/>
              </a:rPr>
              <a:t>Eilat</a:t>
            </a:r>
            <a:r>
              <a:rPr lang="es-ES" sz="2400" b="1" dirty="0" smtClean="0">
                <a:solidFill>
                  <a:srgbClr val="C3BC8F"/>
                </a:solidFill>
                <a:latin typeface="Arial Black" panose="020B0A04020102020204" pitchFamily="34" charset="0"/>
              </a:rPr>
              <a:t>, Israel con el “Ojo que todo lo ve”, construida por la Logia Pilares de Salomón Nº 59</a:t>
            </a:r>
            <a:endParaRPr lang="es-PE" sz="2400" b="1" dirty="0" smtClean="0">
              <a:solidFill>
                <a:srgbClr val="C3BC8F"/>
              </a:solidFill>
              <a:latin typeface="Arial Black" panose="020B0A04020102020204" pitchFamily="34" charset="0"/>
            </a:endParaRPr>
          </a:p>
        </p:txBody>
      </p:sp>
    </p:spTree>
    <p:extLst>
      <p:ext uri="{BB962C8B-B14F-4D97-AF65-F5344CB8AC3E}">
        <p14:creationId xmlns:p14="http://schemas.microsoft.com/office/powerpoint/2010/main" val="16984872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650" fill="hold"/>
                                        <p:tgtEl>
                                          <p:spTgt spid="18"/>
                                        </p:tgtEl>
                                        <p:attrNameLst>
                                          <p:attrName>ppt_w</p:attrName>
                                        </p:attrNameLst>
                                      </p:cBhvr>
                                      <p:tavLst>
                                        <p:tav tm="0">
                                          <p:val>
                                            <p:strVal val="4/3*#ppt_w"/>
                                          </p:val>
                                        </p:tav>
                                        <p:tav tm="100000">
                                          <p:val>
                                            <p:strVal val="#ppt_w"/>
                                          </p:val>
                                        </p:tav>
                                      </p:tavLst>
                                    </p:anim>
                                    <p:anim calcmode="lin" valueType="num">
                                      <p:cBhvr>
                                        <p:cTn id="8" dur="1650" fill="hold"/>
                                        <p:tgtEl>
                                          <p:spTgt spid="18"/>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1800" fill="hold"/>
                                        <p:tgtEl>
                                          <p:spTgt spid="12"/>
                                        </p:tgtEl>
                                        <p:attrNameLst>
                                          <p:attrName>ppt_w</p:attrName>
                                        </p:attrNameLst>
                                      </p:cBhvr>
                                      <p:tavLst>
                                        <p:tav tm="0">
                                          <p:val>
                                            <p:fltVal val="0"/>
                                          </p:val>
                                        </p:tav>
                                        <p:tav tm="100000">
                                          <p:val>
                                            <p:strVal val="#ppt_w"/>
                                          </p:val>
                                        </p:tav>
                                      </p:tavLst>
                                    </p:anim>
                                    <p:anim calcmode="lin" valueType="num">
                                      <p:cBhvr>
                                        <p:cTn id="12" dur="1800" fill="hold"/>
                                        <p:tgtEl>
                                          <p:spTgt spid="1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p:cTn id="15" dur="1800" fill="hold"/>
                                        <p:tgtEl>
                                          <p:spTgt spid="27"/>
                                        </p:tgtEl>
                                        <p:attrNameLst>
                                          <p:attrName>ppt_w</p:attrName>
                                        </p:attrNameLst>
                                      </p:cBhvr>
                                      <p:tavLst>
                                        <p:tav tm="0">
                                          <p:val>
                                            <p:fltVal val="0"/>
                                          </p:val>
                                        </p:tav>
                                        <p:tav tm="100000">
                                          <p:val>
                                            <p:strVal val="#ppt_w"/>
                                          </p:val>
                                        </p:tav>
                                      </p:tavLst>
                                    </p:anim>
                                    <p:anim calcmode="lin" valueType="num">
                                      <p:cBhvr>
                                        <p:cTn id="16" dur="1800" fill="hold"/>
                                        <p:tgtEl>
                                          <p:spTgt spid="2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1800" fill="hold"/>
                                        <p:tgtEl>
                                          <p:spTgt spid="24"/>
                                        </p:tgtEl>
                                        <p:attrNameLst>
                                          <p:attrName>ppt_w</p:attrName>
                                        </p:attrNameLst>
                                      </p:cBhvr>
                                      <p:tavLst>
                                        <p:tav tm="0">
                                          <p:val>
                                            <p:fltVal val="0"/>
                                          </p:val>
                                        </p:tav>
                                        <p:tav tm="100000">
                                          <p:val>
                                            <p:strVal val="#ppt_w"/>
                                          </p:val>
                                        </p:tav>
                                      </p:tavLst>
                                    </p:anim>
                                    <p:anim calcmode="lin" valueType="num">
                                      <p:cBhvr>
                                        <p:cTn id="20" dur="1800" fill="hold"/>
                                        <p:tgtEl>
                                          <p:spTgt spid="24"/>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p:cTn id="23" dur="1800" fill="hold"/>
                                        <p:tgtEl>
                                          <p:spTgt spid="20"/>
                                        </p:tgtEl>
                                        <p:attrNameLst>
                                          <p:attrName>ppt_w</p:attrName>
                                        </p:attrNameLst>
                                      </p:cBhvr>
                                      <p:tavLst>
                                        <p:tav tm="0">
                                          <p:val>
                                            <p:fltVal val="0"/>
                                          </p:val>
                                        </p:tav>
                                        <p:tav tm="100000">
                                          <p:val>
                                            <p:strVal val="#ppt_w"/>
                                          </p:val>
                                        </p:tav>
                                      </p:tavLst>
                                    </p:anim>
                                    <p:anim calcmode="lin" valueType="num">
                                      <p:cBhvr>
                                        <p:cTn id="24" dur="1800" fill="hold"/>
                                        <p:tgtEl>
                                          <p:spTgt spid="20"/>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1800" fill="hold"/>
                                        <p:tgtEl>
                                          <p:spTgt spid="16"/>
                                        </p:tgtEl>
                                        <p:attrNameLst>
                                          <p:attrName>ppt_w</p:attrName>
                                        </p:attrNameLst>
                                      </p:cBhvr>
                                      <p:tavLst>
                                        <p:tav tm="0">
                                          <p:val>
                                            <p:fltVal val="0"/>
                                          </p:val>
                                        </p:tav>
                                        <p:tav tm="100000">
                                          <p:val>
                                            <p:strVal val="#ppt_w"/>
                                          </p:val>
                                        </p:tav>
                                      </p:tavLst>
                                    </p:anim>
                                    <p:anim calcmode="lin" valueType="num">
                                      <p:cBhvr>
                                        <p:cTn id="28" dur="1800" fill="hold"/>
                                        <p:tgtEl>
                                          <p:spTgt spid="16"/>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1800" fill="hold"/>
                                        <p:tgtEl>
                                          <p:spTgt spid="28"/>
                                        </p:tgtEl>
                                        <p:attrNameLst>
                                          <p:attrName>ppt_w</p:attrName>
                                        </p:attrNameLst>
                                      </p:cBhvr>
                                      <p:tavLst>
                                        <p:tav tm="0">
                                          <p:val>
                                            <p:fltVal val="0"/>
                                          </p:val>
                                        </p:tav>
                                        <p:tav tm="100000">
                                          <p:val>
                                            <p:strVal val="#ppt_w"/>
                                          </p:val>
                                        </p:tav>
                                      </p:tavLst>
                                    </p:anim>
                                    <p:anim calcmode="lin" valueType="num">
                                      <p:cBhvr>
                                        <p:cTn id="32" dur="1800" fill="hold"/>
                                        <p:tgtEl>
                                          <p:spTgt spid="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0482" y="12399"/>
            <a:ext cx="7256335" cy="6858000"/>
          </a:xfrm>
          <a:prstGeom prst="rect">
            <a:avLst/>
          </a:prstGeom>
        </p:spPr>
      </p:pic>
      <p:sp>
        <p:nvSpPr>
          <p:cNvPr id="32" name="Flecha derecha 31"/>
          <p:cNvSpPr/>
          <p:nvPr/>
        </p:nvSpPr>
        <p:spPr>
          <a:xfrm>
            <a:off x="1734519" y="3316637"/>
            <a:ext cx="4029559" cy="61994"/>
          </a:xfrm>
          <a:prstGeom prst="rightArrow">
            <a:avLst/>
          </a:prstGeom>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3" name="Flecha derecha 32"/>
          <p:cNvSpPr/>
          <p:nvPr/>
        </p:nvSpPr>
        <p:spPr>
          <a:xfrm>
            <a:off x="5389536" y="3146157"/>
            <a:ext cx="374542" cy="45719"/>
          </a:xfrm>
          <a:prstGeom prst="rightArrow">
            <a:avLst/>
          </a:prstGeom>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4" name="Flecha derecha 33"/>
          <p:cNvSpPr/>
          <p:nvPr/>
        </p:nvSpPr>
        <p:spPr>
          <a:xfrm>
            <a:off x="1734519" y="3503392"/>
            <a:ext cx="4029560" cy="45719"/>
          </a:xfrm>
          <a:prstGeom prst="rightArrow">
            <a:avLst/>
          </a:prstGeom>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5" name="Flecha derecha 34"/>
          <p:cNvSpPr/>
          <p:nvPr/>
        </p:nvSpPr>
        <p:spPr>
          <a:xfrm>
            <a:off x="1734519" y="3673872"/>
            <a:ext cx="3208150" cy="45719"/>
          </a:xfrm>
          <a:prstGeom prst="rightArrow">
            <a:avLst/>
          </a:prstGeom>
          <a:ln w="63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6" name="CuadroTexto 35"/>
          <p:cNvSpPr txBox="1"/>
          <p:nvPr/>
        </p:nvSpPr>
        <p:spPr>
          <a:xfrm>
            <a:off x="6679769" y="122154"/>
            <a:ext cx="5512231" cy="6740307"/>
          </a:xfrm>
          <a:prstGeom prst="rect">
            <a:avLst/>
          </a:prstGeom>
          <a:noFill/>
        </p:spPr>
        <p:txBody>
          <a:bodyPr wrap="square" rtlCol="0">
            <a:spAutoFit/>
          </a:bodyPr>
          <a:lstStyle/>
          <a:p>
            <a:pPr algn="ctr"/>
            <a:r>
              <a:rPr lang="es-ES" sz="2400" dirty="0" smtClean="0">
                <a:latin typeface="Arial Black" panose="020B0A04020102020204" pitchFamily="34" charset="0"/>
              </a:rPr>
              <a:t>Observe que el hexagrama en la masonería, según el manual del rito de York, está sin círculo, y por tanto, es tan satánica con, o sin círculo, por lo que ya no tienen excusa los creyentes que quieren justificar el hexagrama. En segundo lugar, la masonería dice que todo hombre es una estrella de 6 puntas, sin embargo, veremos como el rabino sionista Jonathan </a:t>
            </a:r>
            <a:r>
              <a:rPr lang="es-ES" sz="2400" dirty="0" err="1" smtClean="0">
                <a:latin typeface="Arial Black" panose="020B0A04020102020204" pitchFamily="34" charset="0"/>
              </a:rPr>
              <a:t>Caan</a:t>
            </a:r>
            <a:r>
              <a:rPr lang="es-ES" sz="2400" dirty="0" smtClean="0">
                <a:latin typeface="Arial Black" panose="020B0A04020102020204" pitchFamily="34" charset="0"/>
              </a:rPr>
              <a:t> astutamente para aparentar diferenciarse de los masones, dice que Jesucristo al morir hizo el triángulo hacia abajo como parte del hexagrama  </a:t>
            </a:r>
            <a:endParaRPr lang="es-PE" sz="2400" dirty="0">
              <a:latin typeface="Arial Black" panose="020B0A04020102020204" pitchFamily="34" charset="0"/>
            </a:endParaRPr>
          </a:p>
        </p:txBody>
      </p:sp>
    </p:spTree>
    <p:extLst>
      <p:ext uri="{BB962C8B-B14F-4D97-AF65-F5344CB8AC3E}">
        <p14:creationId xmlns:p14="http://schemas.microsoft.com/office/powerpoint/2010/main" val="28882426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p:cTn id="15" dur="1800" fill="hold"/>
                                        <p:tgtEl>
                                          <p:spTgt spid="36"/>
                                        </p:tgtEl>
                                        <p:attrNameLst>
                                          <p:attrName>ppt_w</p:attrName>
                                        </p:attrNameLst>
                                      </p:cBhvr>
                                      <p:tavLst>
                                        <p:tav tm="0">
                                          <p:val>
                                            <p:fltVal val="0"/>
                                          </p:val>
                                        </p:tav>
                                        <p:tav tm="100000">
                                          <p:val>
                                            <p:strVal val="#ppt_w"/>
                                          </p:val>
                                        </p:tav>
                                      </p:tavLst>
                                    </p:anim>
                                    <p:anim calcmode="lin" valueType="num">
                                      <p:cBhvr>
                                        <p:cTn id="16" dur="1800" fill="hold"/>
                                        <p:tgtEl>
                                          <p:spTgt spid="36"/>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p:cTn id="19" dur="1800" fill="hold"/>
                                        <p:tgtEl>
                                          <p:spTgt spid="33"/>
                                        </p:tgtEl>
                                        <p:attrNameLst>
                                          <p:attrName>ppt_w</p:attrName>
                                        </p:attrNameLst>
                                      </p:cBhvr>
                                      <p:tavLst>
                                        <p:tav tm="0">
                                          <p:val>
                                            <p:fltVal val="0"/>
                                          </p:val>
                                        </p:tav>
                                        <p:tav tm="100000">
                                          <p:val>
                                            <p:strVal val="#ppt_w"/>
                                          </p:val>
                                        </p:tav>
                                      </p:tavLst>
                                    </p:anim>
                                    <p:anim calcmode="lin" valueType="num">
                                      <p:cBhvr>
                                        <p:cTn id="20" dur="1800" fill="hold"/>
                                        <p:tgtEl>
                                          <p:spTgt spid="33"/>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p:cTn id="23" dur="1800" fill="hold"/>
                                        <p:tgtEl>
                                          <p:spTgt spid="34"/>
                                        </p:tgtEl>
                                        <p:attrNameLst>
                                          <p:attrName>ppt_w</p:attrName>
                                        </p:attrNameLst>
                                      </p:cBhvr>
                                      <p:tavLst>
                                        <p:tav tm="0">
                                          <p:val>
                                            <p:fltVal val="0"/>
                                          </p:val>
                                        </p:tav>
                                        <p:tav tm="100000">
                                          <p:val>
                                            <p:strVal val="#ppt_w"/>
                                          </p:val>
                                        </p:tav>
                                      </p:tavLst>
                                    </p:anim>
                                    <p:anim calcmode="lin" valueType="num">
                                      <p:cBhvr>
                                        <p:cTn id="24" dur="1800" fill="hold"/>
                                        <p:tgtEl>
                                          <p:spTgt spid="34"/>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1800" fill="hold"/>
                                        <p:tgtEl>
                                          <p:spTgt spid="35"/>
                                        </p:tgtEl>
                                        <p:attrNameLst>
                                          <p:attrName>ppt_w</p:attrName>
                                        </p:attrNameLst>
                                      </p:cBhvr>
                                      <p:tavLst>
                                        <p:tav tm="0">
                                          <p:val>
                                            <p:fltVal val="0"/>
                                          </p:val>
                                        </p:tav>
                                        <p:tav tm="100000">
                                          <p:val>
                                            <p:strVal val="#ppt_w"/>
                                          </p:val>
                                        </p:tav>
                                      </p:tavLst>
                                    </p:anim>
                                    <p:anim calcmode="lin" valueType="num">
                                      <p:cBhvr>
                                        <p:cTn id="28" dur="1800" fill="hold"/>
                                        <p:tgtEl>
                                          <p:spTgt spid="35"/>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p:cTn id="31" dur="1800" fill="hold"/>
                                        <p:tgtEl>
                                          <p:spTgt spid="32"/>
                                        </p:tgtEl>
                                        <p:attrNameLst>
                                          <p:attrName>ppt_w</p:attrName>
                                        </p:attrNameLst>
                                      </p:cBhvr>
                                      <p:tavLst>
                                        <p:tav tm="0">
                                          <p:val>
                                            <p:fltVal val="0"/>
                                          </p:val>
                                        </p:tav>
                                        <p:tav tm="100000">
                                          <p:val>
                                            <p:strVal val="#ppt_w"/>
                                          </p:val>
                                        </p:tav>
                                      </p:tavLst>
                                    </p:anim>
                                    <p:anim calcmode="lin" valueType="num">
                                      <p:cBhvr>
                                        <p:cTn id="32" dur="1800" fill="hold"/>
                                        <p:tgtEl>
                                          <p:spTgt spid="3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3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rotWithShape="1">
          <a:blip r:embed="rId3"/>
          <a:srcRect l="16525" t="11752" r="23983" b="3277"/>
          <a:stretch/>
        </p:blipFill>
        <p:spPr>
          <a:xfrm>
            <a:off x="1239866" y="239145"/>
            <a:ext cx="4234227" cy="3401857"/>
          </a:xfrm>
          <a:prstGeom prst="rect">
            <a:avLst/>
          </a:prstGeom>
          <a:effectLst>
            <a:softEdge rad="63500"/>
          </a:effectLst>
        </p:spPr>
      </p:pic>
      <p:pic>
        <p:nvPicPr>
          <p:cNvPr id="3" name="Imagen 2"/>
          <p:cNvPicPr>
            <a:picLocks noChangeAspect="1"/>
          </p:cNvPicPr>
          <p:nvPr/>
        </p:nvPicPr>
        <p:blipFill rotWithShape="1">
          <a:blip r:embed="rId4"/>
          <a:srcRect l="22882" t="3420" r="25253" b="29240"/>
          <a:stretch/>
        </p:blipFill>
        <p:spPr>
          <a:xfrm>
            <a:off x="6510021" y="291025"/>
            <a:ext cx="4586765" cy="3349977"/>
          </a:xfrm>
          <a:prstGeom prst="rect">
            <a:avLst/>
          </a:prstGeom>
          <a:effectLst>
            <a:softEdge rad="63500"/>
          </a:effectLst>
        </p:spPr>
      </p:pic>
      <p:sp>
        <p:nvSpPr>
          <p:cNvPr id="5" name="CuadroTexto 1"/>
          <p:cNvSpPr txBox="1"/>
          <p:nvPr/>
        </p:nvSpPr>
        <p:spPr>
          <a:xfrm>
            <a:off x="335280" y="3641002"/>
            <a:ext cx="11521439" cy="3023905"/>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ES" sz="2400" b="1" dirty="0" smtClean="0">
                <a:solidFill>
                  <a:srgbClr val="C3BC8F"/>
                </a:solidFill>
                <a:latin typeface="Arial Black" panose="020B0A04020102020204" pitchFamily="34" charset="0"/>
              </a:rPr>
              <a:t>Es así, que el rabino sionista Jonathan </a:t>
            </a:r>
            <a:r>
              <a:rPr lang="es-ES" sz="2400" b="1" dirty="0" err="1" smtClean="0">
                <a:solidFill>
                  <a:srgbClr val="C3BC8F"/>
                </a:solidFill>
                <a:latin typeface="Arial Black" panose="020B0A04020102020204" pitchFamily="34" charset="0"/>
              </a:rPr>
              <a:t>Caan</a:t>
            </a:r>
            <a:r>
              <a:rPr lang="es-ES" sz="2400" b="1" dirty="0" smtClean="0">
                <a:solidFill>
                  <a:srgbClr val="C3BC8F"/>
                </a:solidFill>
                <a:latin typeface="Arial Black" panose="020B0A04020102020204" pitchFamily="34" charset="0"/>
              </a:rPr>
              <a:t> afirmó en el programa de </a:t>
            </a:r>
            <a:r>
              <a:rPr lang="es-ES" sz="2400" b="1" dirty="0" err="1" smtClean="0">
                <a:solidFill>
                  <a:srgbClr val="C3BC8F"/>
                </a:solidFill>
                <a:latin typeface="Arial Black" panose="020B0A04020102020204" pitchFamily="34" charset="0"/>
              </a:rPr>
              <a:t>Sid</a:t>
            </a:r>
            <a:r>
              <a:rPr lang="es-ES" sz="2400" b="1" dirty="0" smtClean="0">
                <a:solidFill>
                  <a:srgbClr val="C3BC8F"/>
                </a:solidFill>
                <a:latin typeface="Arial Black" panose="020B0A04020102020204" pitchFamily="34" charset="0"/>
              </a:rPr>
              <a:t> </a:t>
            </a:r>
            <a:r>
              <a:rPr lang="es-ES" sz="2400" b="1" dirty="0" err="1" smtClean="0">
                <a:solidFill>
                  <a:srgbClr val="C3BC8F"/>
                </a:solidFill>
                <a:latin typeface="Arial Black" panose="020B0A04020102020204" pitchFamily="34" charset="0"/>
              </a:rPr>
              <a:t>Roth</a:t>
            </a:r>
            <a:r>
              <a:rPr lang="es-ES" sz="2400" b="1" dirty="0" smtClean="0">
                <a:solidFill>
                  <a:srgbClr val="C3BC8F"/>
                </a:solidFill>
                <a:latin typeface="Arial Black" panose="020B0A04020102020204" pitchFamily="34" charset="0"/>
              </a:rPr>
              <a:t>, llamado “Es sobrenatural”, bajo el rótulo de un “misterio revelado”, que </a:t>
            </a:r>
            <a:r>
              <a:rPr lang="es-ES" sz="2400" b="1" dirty="0" err="1" smtClean="0">
                <a:solidFill>
                  <a:srgbClr val="C3BC8F"/>
                </a:solidFill>
                <a:latin typeface="Arial Black" panose="020B0A04020102020204" pitchFamily="34" charset="0"/>
              </a:rPr>
              <a:t>Yahweh</a:t>
            </a:r>
            <a:r>
              <a:rPr lang="es-ES" sz="2400" b="1" dirty="0" smtClean="0">
                <a:solidFill>
                  <a:srgbClr val="C3BC8F"/>
                </a:solidFill>
                <a:latin typeface="Arial Black" panose="020B0A04020102020204" pitchFamily="34" charset="0"/>
              </a:rPr>
              <a:t> consumó con la muerte de Jesucristo la supuesta estrella de David. Esta afirmación aparece en un vídeo publicado en </a:t>
            </a:r>
            <a:r>
              <a:rPr lang="es-ES" sz="2400" b="1" dirty="0" err="1" smtClean="0">
                <a:solidFill>
                  <a:srgbClr val="C3BC8F"/>
                </a:solidFill>
                <a:latin typeface="Arial Black" panose="020B0A04020102020204" pitchFamily="34" charset="0"/>
              </a:rPr>
              <a:t>youtube</a:t>
            </a:r>
            <a:r>
              <a:rPr lang="es-ES" sz="2400" b="1" dirty="0" smtClean="0">
                <a:solidFill>
                  <a:srgbClr val="C3BC8F"/>
                </a:solidFill>
                <a:latin typeface="Arial Black" panose="020B0A04020102020204" pitchFamily="34" charset="0"/>
              </a:rPr>
              <a:t> con el título de “</a:t>
            </a:r>
            <a:r>
              <a:rPr lang="es-PE" sz="2400" b="1" dirty="0">
                <a:solidFill>
                  <a:srgbClr val="C3BC8F"/>
                </a:solidFill>
                <a:latin typeface="Arial Black" panose="020B0A04020102020204" pitchFamily="34" charset="0"/>
              </a:rPr>
              <a:t>IMPRESIONANTE!! MISTERIOS REVELADOS SOBRE EL FIN DEL MUNDO JONATHAN CAHN SID </a:t>
            </a:r>
            <a:r>
              <a:rPr lang="es-PE" sz="2400" b="1" dirty="0" smtClean="0">
                <a:solidFill>
                  <a:srgbClr val="C3BC8F"/>
                </a:solidFill>
                <a:latin typeface="Arial Black" panose="020B0A04020102020204" pitchFamily="34" charset="0"/>
              </a:rPr>
              <a:t>ROTH”, y de ello habla entre los 12 minutos 12 segundos y los 13 minutos 34 segundos.</a:t>
            </a:r>
          </a:p>
        </p:txBody>
      </p:sp>
    </p:spTree>
    <p:extLst>
      <p:ext uri="{BB962C8B-B14F-4D97-AF65-F5344CB8AC3E}">
        <p14:creationId xmlns:p14="http://schemas.microsoft.com/office/powerpoint/2010/main" val="34680684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800" fill="hold"/>
                                        <p:tgtEl>
                                          <p:spTgt spid="3"/>
                                        </p:tgtEl>
                                        <p:attrNameLst>
                                          <p:attrName>ppt_w</p:attrName>
                                        </p:attrNameLst>
                                      </p:cBhvr>
                                      <p:tavLst>
                                        <p:tav tm="0">
                                          <p:val>
                                            <p:fltVal val="0"/>
                                          </p:val>
                                        </p:tav>
                                        <p:tav tm="100000">
                                          <p:val>
                                            <p:strVal val="#ppt_w"/>
                                          </p:val>
                                        </p:tav>
                                      </p:tavLst>
                                    </p:anim>
                                    <p:anim calcmode="lin" valueType="num">
                                      <p:cBhvr>
                                        <p:cTn id="16" dur="1800" fill="hold"/>
                                        <p:tgtEl>
                                          <p:spTgt spid="3"/>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rotWithShape="1">
          <a:blip r:embed="rId3"/>
          <a:srcRect t="-646"/>
          <a:stretch/>
        </p:blipFill>
        <p:spPr>
          <a:xfrm>
            <a:off x="2107770" y="0"/>
            <a:ext cx="7733654" cy="4378271"/>
          </a:xfrm>
          <a:prstGeom prst="rect">
            <a:avLst/>
          </a:prstGeom>
          <a:effectLst>
            <a:softEdge rad="127000"/>
          </a:effectLst>
        </p:spPr>
      </p:pic>
      <p:sp>
        <p:nvSpPr>
          <p:cNvPr id="4" name="CuadroTexto 1"/>
          <p:cNvSpPr txBox="1"/>
          <p:nvPr/>
        </p:nvSpPr>
        <p:spPr>
          <a:xfrm>
            <a:off x="335280" y="4570900"/>
            <a:ext cx="11521439" cy="1177245"/>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ES" sz="2400" b="1" dirty="0" smtClean="0">
                <a:solidFill>
                  <a:srgbClr val="C3BC8F"/>
                </a:solidFill>
                <a:latin typeface="Arial Black" panose="020B0A04020102020204" pitchFamily="34" charset="0"/>
              </a:rPr>
              <a:t>Según el rabino sionista Jonathan </a:t>
            </a:r>
            <a:r>
              <a:rPr lang="es-ES" sz="2400" b="1" dirty="0" err="1" smtClean="0">
                <a:solidFill>
                  <a:srgbClr val="C3BC8F"/>
                </a:solidFill>
                <a:latin typeface="Arial Black" panose="020B0A04020102020204" pitchFamily="34" charset="0"/>
              </a:rPr>
              <a:t>Cann</a:t>
            </a:r>
            <a:r>
              <a:rPr lang="es-ES" sz="2400" b="1" dirty="0" smtClean="0">
                <a:solidFill>
                  <a:srgbClr val="C3BC8F"/>
                </a:solidFill>
                <a:latin typeface="Arial Black" panose="020B0A04020102020204" pitchFamily="34" charset="0"/>
              </a:rPr>
              <a:t>, en la pascua judía el Señor </a:t>
            </a:r>
            <a:r>
              <a:rPr lang="es-ES" sz="2400" b="1" dirty="0" err="1" smtClean="0">
                <a:solidFill>
                  <a:srgbClr val="C3BC8F"/>
                </a:solidFill>
                <a:latin typeface="Arial Black" panose="020B0A04020102020204" pitchFamily="34" charset="0"/>
              </a:rPr>
              <a:t>Yahweh</a:t>
            </a:r>
            <a:r>
              <a:rPr lang="es-ES" sz="2400" b="1" dirty="0" smtClean="0">
                <a:solidFill>
                  <a:srgbClr val="C3BC8F"/>
                </a:solidFill>
                <a:latin typeface="Arial Black" panose="020B0A04020102020204" pitchFamily="34" charset="0"/>
              </a:rPr>
              <a:t> ordenó que los hebreos untaran con sangre de un cordero en los postes y en el umbral de las puertas, lo cual es bíblico</a:t>
            </a:r>
            <a:endParaRPr lang="es-PE" sz="2400" b="1" dirty="0" smtClean="0">
              <a:solidFill>
                <a:srgbClr val="C3BC8F"/>
              </a:solidFill>
              <a:latin typeface="Arial Black" panose="020B0A04020102020204" pitchFamily="34" charset="0"/>
            </a:endParaRPr>
          </a:p>
        </p:txBody>
      </p:sp>
    </p:spTree>
    <p:extLst>
      <p:ext uri="{BB962C8B-B14F-4D97-AF65-F5344CB8AC3E}">
        <p14:creationId xmlns:p14="http://schemas.microsoft.com/office/powerpoint/2010/main" val="37192575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rotWithShape="1">
          <a:blip r:embed="rId3"/>
          <a:srcRect t="1479" b="2403"/>
          <a:stretch/>
        </p:blipFill>
        <p:spPr>
          <a:xfrm>
            <a:off x="2588216" y="129065"/>
            <a:ext cx="6850251" cy="3703695"/>
          </a:xfrm>
          <a:prstGeom prst="rect">
            <a:avLst/>
          </a:prstGeom>
          <a:effectLst>
            <a:softEdge rad="127000"/>
          </a:effectLst>
        </p:spPr>
      </p:pic>
      <p:sp>
        <p:nvSpPr>
          <p:cNvPr id="4" name="CuadroTexto 1"/>
          <p:cNvSpPr txBox="1"/>
          <p:nvPr/>
        </p:nvSpPr>
        <p:spPr>
          <a:xfrm>
            <a:off x="335280" y="3728081"/>
            <a:ext cx="11521439" cy="3023905"/>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ES" sz="2400" b="1" dirty="0" smtClean="0">
                <a:solidFill>
                  <a:srgbClr val="C3BC8F"/>
                </a:solidFill>
                <a:latin typeface="Arial Black" panose="020B0A04020102020204" pitchFamily="34" charset="0"/>
              </a:rPr>
              <a:t> y el rabino sionista agrega, que los judíos al hacer esto, se estaba configurando un triángulo apuntando hacia arriba, del hombre a Dios, tal como apreciamos en la imagen. En primer lugar la sangre no era de un hombre sino de un </a:t>
            </a:r>
            <a:r>
              <a:rPr lang="es-ES" sz="2400" b="1" dirty="0">
                <a:solidFill>
                  <a:srgbClr val="C3BC8F"/>
                </a:solidFill>
                <a:latin typeface="Arial Black" panose="020B0A04020102020204" pitchFamily="34" charset="0"/>
              </a:rPr>
              <a:t>cordero sin defecto </a:t>
            </a:r>
            <a:r>
              <a:rPr lang="es-ES" sz="2400" b="1" dirty="0" smtClean="0">
                <a:solidFill>
                  <a:srgbClr val="C3BC8F"/>
                </a:solidFill>
                <a:latin typeface="Arial Black" panose="020B0A04020102020204" pitchFamily="34" charset="0"/>
              </a:rPr>
              <a:t>(el cual es un </a:t>
            </a:r>
            <a:r>
              <a:rPr lang="es-ES" sz="2400" b="1" dirty="0">
                <a:solidFill>
                  <a:srgbClr val="C3BC8F"/>
                </a:solidFill>
                <a:latin typeface="Arial Black" panose="020B0A04020102020204" pitchFamily="34" charset="0"/>
              </a:rPr>
              <a:t>tipo de Cristo</a:t>
            </a:r>
            <a:r>
              <a:rPr lang="es-ES" sz="2400" b="1" dirty="0" smtClean="0">
                <a:solidFill>
                  <a:srgbClr val="C3BC8F"/>
                </a:solidFill>
                <a:latin typeface="Arial Black" panose="020B0A04020102020204" pitchFamily="34" charset="0"/>
              </a:rPr>
              <a:t>), por lo tanto al unir imaginariamente el triángulo era por la sangre del animal (que era un tipo de la sangre de Cristo) y no la sangre del hombre. En consecuencia, es torcida la alegoría del triángulo apuntando hacia arriba, del hombre a Dios.</a:t>
            </a:r>
            <a:endParaRPr lang="es-PE" sz="2400" b="1" dirty="0" smtClean="0">
              <a:solidFill>
                <a:srgbClr val="C3BC8F"/>
              </a:solidFill>
              <a:latin typeface="Arial Black" panose="020B0A04020102020204" pitchFamily="34" charset="0"/>
            </a:endParaRPr>
          </a:p>
        </p:txBody>
      </p:sp>
    </p:spTree>
    <p:extLst>
      <p:ext uri="{BB962C8B-B14F-4D97-AF65-F5344CB8AC3E}">
        <p14:creationId xmlns:p14="http://schemas.microsoft.com/office/powerpoint/2010/main" val="27054995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ángulo 24"/>
          <p:cNvSpPr/>
          <p:nvPr/>
        </p:nvSpPr>
        <p:spPr>
          <a:xfrm>
            <a:off x="0" y="0"/>
            <a:ext cx="12192000" cy="6858000"/>
          </a:xfrm>
          <a:prstGeom prst="rect">
            <a:avLst/>
          </a:prstGeom>
          <a:solidFill>
            <a:srgbClr val="372F2D"/>
          </a:solidFill>
          <a:ln>
            <a:solidFill>
              <a:srgbClr val="48494D"/>
            </a:solid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5" name="Picture 2" descr="Resultado de imagen para imágenes de jesucristo en la cr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471" y="216980"/>
            <a:ext cx="4268348" cy="644729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cxnSp>
        <p:nvCxnSpPr>
          <p:cNvPr id="16" name="Conector recto 15"/>
          <p:cNvCxnSpPr/>
          <p:nvPr/>
        </p:nvCxnSpPr>
        <p:spPr>
          <a:xfrm>
            <a:off x="805912" y="1083212"/>
            <a:ext cx="3076113" cy="1"/>
          </a:xfrm>
          <a:prstGeom prst="line">
            <a:avLst/>
          </a:prstGeom>
          <a:ln w="1143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 name="Conector recto 19"/>
          <p:cNvCxnSpPr/>
          <p:nvPr/>
        </p:nvCxnSpPr>
        <p:spPr>
          <a:xfrm>
            <a:off x="805912" y="1083212"/>
            <a:ext cx="1538056" cy="4496178"/>
          </a:xfrm>
          <a:prstGeom prst="line">
            <a:avLst/>
          </a:prstGeom>
          <a:ln w="1143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 name="Conector recto 21"/>
          <p:cNvCxnSpPr/>
          <p:nvPr/>
        </p:nvCxnSpPr>
        <p:spPr>
          <a:xfrm flipV="1">
            <a:off x="2343968" y="1083213"/>
            <a:ext cx="1538057" cy="4496177"/>
          </a:xfrm>
          <a:prstGeom prst="line">
            <a:avLst/>
          </a:prstGeom>
          <a:ln w="114300">
            <a:solidFill>
              <a:srgbClr val="0070C0"/>
            </a:solidFill>
          </a:ln>
        </p:spPr>
        <p:style>
          <a:lnRef idx="1">
            <a:schemeClr val="accent1"/>
          </a:lnRef>
          <a:fillRef idx="0">
            <a:schemeClr val="accent1"/>
          </a:fillRef>
          <a:effectRef idx="0">
            <a:schemeClr val="accent1"/>
          </a:effectRef>
          <a:fontRef idx="minor">
            <a:schemeClr val="tx1"/>
          </a:fontRef>
        </p:style>
      </p:cxnSp>
      <p:sp>
        <p:nvSpPr>
          <p:cNvPr id="27" name="CuadroTexto 26"/>
          <p:cNvSpPr txBox="1"/>
          <p:nvPr/>
        </p:nvSpPr>
        <p:spPr>
          <a:xfrm>
            <a:off x="4680488" y="232482"/>
            <a:ext cx="7289369" cy="6370975"/>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2400" dirty="0" smtClean="0">
                <a:solidFill>
                  <a:schemeClr val="bg1"/>
                </a:solidFill>
                <a:latin typeface="Arial Black" panose="020B0A04020102020204" pitchFamily="34" charset="0"/>
              </a:rPr>
              <a:t>Luego, el rabino sionista Jonathan </a:t>
            </a:r>
            <a:r>
              <a:rPr lang="es-ES" sz="2400" dirty="0" err="1" smtClean="0">
                <a:solidFill>
                  <a:schemeClr val="bg1"/>
                </a:solidFill>
                <a:latin typeface="Arial Black" panose="020B0A04020102020204" pitchFamily="34" charset="0"/>
              </a:rPr>
              <a:t>Caan</a:t>
            </a:r>
            <a:r>
              <a:rPr lang="es-ES" sz="2400" dirty="0" smtClean="0">
                <a:solidFill>
                  <a:schemeClr val="bg1"/>
                </a:solidFill>
                <a:latin typeface="Arial Black" panose="020B0A04020102020204" pitchFamily="34" charset="0"/>
              </a:rPr>
              <a:t> dice que </a:t>
            </a:r>
            <a:r>
              <a:rPr lang="es-ES" sz="2400" dirty="0" err="1" smtClean="0">
                <a:solidFill>
                  <a:schemeClr val="bg1"/>
                </a:solidFill>
                <a:latin typeface="Arial Black" panose="020B0A04020102020204" pitchFamily="34" charset="0"/>
              </a:rPr>
              <a:t>Yahweh</a:t>
            </a:r>
            <a:r>
              <a:rPr lang="es-ES" sz="2400" dirty="0" smtClean="0">
                <a:solidFill>
                  <a:schemeClr val="bg1"/>
                </a:solidFill>
                <a:latin typeface="Arial Black" panose="020B0A04020102020204" pitchFamily="34" charset="0"/>
              </a:rPr>
              <a:t> responde a través de Jesucristo en las vigas de la cruz, cuando Él derrama su sangre en sus manos y pies recogidos, y con eso se forma una estrella hacia abajo, </a:t>
            </a:r>
            <a:r>
              <a:rPr lang="es-PE" sz="2400" dirty="0">
                <a:solidFill>
                  <a:schemeClr val="bg1"/>
                </a:solidFill>
                <a:latin typeface="Arial Black" panose="020B0A04020102020204" pitchFamily="34" charset="0"/>
              </a:rPr>
              <a:t>y que según él, es un triángulo de Dios al hombre. </a:t>
            </a:r>
            <a:endParaRPr lang="es-ES" sz="2400" dirty="0" smtClean="0">
              <a:solidFill>
                <a:schemeClr val="bg1"/>
              </a:solidFill>
              <a:latin typeface="Arial Black" panose="020B0A04020102020204" pitchFamily="34" charset="0"/>
            </a:endParaRPr>
          </a:p>
          <a:p>
            <a:pPr algn="ctr"/>
            <a:r>
              <a:rPr lang="es-ES" sz="2400" dirty="0" smtClean="0">
                <a:solidFill>
                  <a:schemeClr val="bg1"/>
                </a:solidFill>
                <a:latin typeface="Arial Black" panose="020B0A04020102020204" pitchFamily="34" charset="0"/>
              </a:rPr>
              <a:t>La pregunta que se impone aquí es ¿Acaso Jesucristo solo derramo su sangre en sus manos y pies? Pues claro que no, pues su sangre brotaba por su cabeza producido por la corona de espinas, por su espalda producto de los azotes previos, y por su costado. Allí comprobamos otra falsedad de este hombre, y en ese caso no hay manera que salga un triángulo</a:t>
            </a:r>
            <a:endParaRPr lang="es-PE" sz="2400" dirty="0" smtClean="0">
              <a:solidFill>
                <a:schemeClr val="bg1"/>
              </a:solidFill>
              <a:latin typeface="Arial Black" panose="020B0A04020102020204" pitchFamily="34" charset="0"/>
            </a:endParaRPr>
          </a:p>
        </p:txBody>
      </p:sp>
    </p:spTree>
    <p:extLst>
      <p:ext uri="{BB962C8B-B14F-4D97-AF65-F5344CB8AC3E}">
        <p14:creationId xmlns:p14="http://schemas.microsoft.com/office/powerpoint/2010/main" val="29135553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1650" fill="hold"/>
                                        <p:tgtEl>
                                          <p:spTgt spid="25"/>
                                        </p:tgtEl>
                                        <p:attrNameLst>
                                          <p:attrName>ppt_w</p:attrName>
                                        </p:attrNameLst>
                                      </p:cBhvr>
                                      <p:tavLst>
                                        <p:tav tm="0">
                                          <p:val>
                                            <p:strVal val="4/3*#ppt_w"/>
                                          </p:val>
                                        </p:tav>
                                        <p:tav tm="100000">
                                          <p:val>
                                            <p:strVal val="#ppt_w"/>
                                          </p:val>
                                        </p:tav>
                                      </p:tavLst>
                                    </p:anim>
                                    <p:anim calcmode="lin" valueType="num">
                                      <p:cBhvr>
                                        <p:cTn id="8" dur="1650" fill="hold"/>
                                        <p:tgtEl>
                                          <p:spTgt spid="2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1800" fill="hold"/>
                                        <p:tgtEl>
                                          <p:spTgt spid="15"/>
                                        </p:tgtEl>
                                        <p:attrNameLst>
                                          <p:attrName>ppt_w</p:attrName>
                                        </p:attrNameLst>
                                      </p:cBhvr>
                                      <p:tavLst>
                                        <p:tav tm="0">
                                          <p:val>
                                            <p:fltVal val="0"/>
                                          </p:val>
                                        </p:tav>
                                        <p:tav tm="100000">
                                          <p:val>
                                            <p:strVal val="#ppt_w"/>
                                          </p:val>
                                        </p:tav>
                                      </p:tavLst>
                                    </p:anim>
                                    <p:anim calcmode="lin" valueType="num">
                                      <p:cBhvr>
                                        <p:cTn id="12" dur="1800" fill="hold"/>
                                        <p:tgtEl>
                                          <p:spTgt spid="15"/>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1800" fill="hold"/>
                                        <p:tgtEl>
                                          <p:spTgt spid="16"/>
                                        </p:tgtEl>
                                        <p:attrNameLst>
                                          <p:attrName>ppt_w</p:attrName>
                                        </p:attrNameLst>
                                      </p:cBhvr>
                                      <p:tavLst>
                                        <p:tav tm="0">
                                          <p:val>
                                            <p:fltVal val="0"/>
                                          </p:val>
                                        </p:tav>
                                        <p:tav tm="100000">
                                          <p:val>
                                            <p:strVal val="#ppt_w"/>
                                          </p:val>
                                        </p:tav>
                                      </p:tavLst>
                                    </p:anim>
                                    <p:anim calcmode="lin" valueType="num">
                                      <p:cBhvr>
                                        <p:cTn id="16" dur="1800" fill="hold"/>
                                        <p:tgtEl>
                                          <p:spTgt spid="1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1800" fill="hold"/>
                                        <p:tgtEl>
                                          <p:spTgt spid="22"/>
                                        </p:tgtEl>
                                        <p:attrNameLst>
                                          <p:attrName>ppt_w</p:attrName>
                                        </p:attrNameLst>
                                      </p:cBhvr>
                                      <p:tavLst>
                                        <p:tav tm="0">
                                          <p:val>
                                            <p:fltVal val="0"/>
                                          </p:val>
                                        </p:tav>
                                        <p:tav tm="100000">
                                          <p:val>
                                            <p:strVal val="#ppt_w"/>
                                          </p:val>
                                        </p:tav>
                                      </p:tavLst>
                                    </p:anim>
                                    <p:anim calcmode="lin" valueType="num">
                                      <p:cBhvr>
                                        <p:cTn id="20" dur="1800" fill="hold"/>
                                        <p:tgtEl>
                                          <p:spTgt spid="22"/>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p:cTn id="23" dur="1800" fill="hold"/>
                                        <p:tgtEl>
                                          <p:spTgt spid="27"/>
                                        </p:tgtEl>
                                        <p:attrNameLst>
                                          <p:attrName>ppt_w</p:attrName>
                                        </p:attrNameLst>
                                      </p:cBhvr>
                                      <p:tavLst>
                                        <p:tav tm="0">
                                          <p:val>
                                            <p:fltVal val="0"/>
                                          </p:val>
                                        </p:tav>
                                        <p:tav tm="100000">
                                          <p:val>
                                            <p:strVal val="#ppt_w"/>
                                          </p:val>
                                        </p:tav>
                                      </p:tavLst>
                                    </p:anim>
                                    <p:anim calcmode="lin" valueType="num">
                                      <p:cBhvr>
                                        <p:cTn id="24" dur="1800" fill="hold"/>
                                        <p:tgtEl>
                                          <p:spTgt spid="27"/>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1800" fill="hold"/>
                                        <p:tgtEl>
                                          <p:spTgt spid="20"/>
                                        </p:tgtEl>
                                        <p:attrNameLst>
                                          <p:attrName>ppt_w</p:attrName>
                                        </p:attrNameLst>
                                      </p:cBhvr>
                                      <p:tavLst>
                                        <p:tav tm="0">
                                          <p:val>
                                            <p:fltVal val="0"/>
                                          </p:val>
                                        </p:tav>
                                        <p:tav tm="100000">
                                          <p:val>
                                            <p:strVal val="#ppt_w"/>
                                          </p:val>
                                        </p:tav>
                                      </p:tavLst>
                                    </p:anim>
                                    <p:anim calcmode="lin" valueType="num">
                                      <p:cBhvr>
                                        <p:cTn id="28" dur="18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rotWithShape="1">
          <a:blip r:embed="rId3"/>
          <a:srcRect t="4066" b="3536"/>
          <a:stretch/>
        </p:blipFill>
        <p:spPr>
          <a:xfrm>
            <a:off x="2368657" y="309964"/>
            <a:ext cx="7454685" cy="3874577"/>
          </a:xfrm>
          <a:prstGeom prst="rect">
            <a:avLst/>
          </a:prstGeom>
          <a:effectLst>
            <a:softEdge rad="63500"/>
          </a:effectLst>
        </p:spPr>
      </p:pic>
      <p:sp>
        <p:nvSpPr>
          <p:cNvPr id="4" name="CuadroTexto 1"/>
          <p:cNvSpPr txBox="1"/>
          <p:nvPr/>
        </p:nvSpPr>
        <p:spPr>
          <a:xfrm>
            <a:off x="335280" y="4570900"/>
            <a:ext cx="11521439" cy="1915909"/>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smtClean="0">
                <a:solidFill>
                  <a:srgbClr val="C3BC8F"/>
                </a:solidFill>
                <a:latin typeface="Arial Black" panose="020B0A04020102020204" pitchFamily="34" charset="0"/>
              </a:rPr>
              <a:t>Luego</a:t>
            </a:r>
            <a:r>
              <a:rPr lang="es-PE" sz="2400" b="1" dirty="0">
                <a:solidFill>
                  <a:srgbClr val="C3BC8F"/>
                </a:solidFill>
                <a:latin typeface="Arial Black" panose="020B0A04020102020204" pitchFamily="34" charset="0"/>
              </a:rPr>
              <a:t>, este rabino sionista usa el vocablo “cósmico” que </a:t>
            </a:r>
            <a:r>
              <a:rPr lang="es-PE" sz="2400" b="1" dirty="0" smtClean="0">
                <a:solidFill>
                  <a:srgbClr val="C3BC8F"/>
                </a:solidFill>
                <a:latin typeface="Arial Black" panose="020B0A04020102020204" pitchFamily="34" charset="0"/>
              </a:rPr>
              <a:t>emplean </a:t>
            </a:r>
            <a:r>
              <a:rPr lang="es-PE" sz="2400" b="1" dirty="0">
                <a:solidFill>
                  <a:srgbClr val="C3BC8F"/>
                </a:solidFill>
                <a:latin typeface="Arial Black" panose="020B0A04020102020204" pitchFamily="34" charset="0"/>
              </a:rPr>
              <a:t>los </a:t>
            </a:r>
            <a:r>
              <a:rPr lang="es-PE" sz="2400" b="1" dirty="0" err="1">
                <a:solidFill>
                  <a:srgbClr val="C3BC8F"/>
                </a:solidFill>
                <a:latin typeface="Arial Black" panose="020B0A04020102020204" pitchFamily="34" charset="0"/>
              </a:rPr>
              <a:t>esoteristas</a:t>
            </a:r>
            <a:r>
              <a:rPr lang="es-PE" sz="2400" b="1" dirty="0">
                <a:solidFill>
                  <a:srgbClr val="C3BC8F"/>
                </a:solidFill>
                <a:latin typeface="Arial Black" panose="020B0A04020102020204" pitchFamily="34" charset="0"/>
              </a:rPr>
              <a:t> de la </a:t>
            </a:r>
            <a:r>
              <a:rPr lang="es-PE" sz="2400" b="1" dirty="0" err="1">
                <a:solidFill>
                  <a:srgbClr val="C3BC8F"/>
                </a:solidFill>
                <a:latin typeface="Arial Black" panose="020B0A04020102020204" pitchFamily="34" charset="0"/>
              </a:rPr>
              <a:t>Kabalah</a:t>
            </a:r>
            <a:r>
              <a:rPr lang="es-PE" sz="2400" b="1" dirty="0">
                <a:solidFill>
                  <a:srgbClr val="C3BC8F"/>
                </a:solidFill>
                <a:latin typeface="Arial Black" panose="020B0A04020102020204" pitchFamily="34" charset="0"/>
              </a:rPr>
              <a:t>, la Nueva Era y claro, los masones, cuando sostiene que </a:t>
            </a:r>
            <a:r>
              <a:rPr lang="es-PE" sz="2400" b="1" dirty="0" err="1">
                <a:solidFill>
                  <a:srgbClr val="C3BC8F"/>
                </a:solidFill>
                <a:latin typeface="Arial Black" panose="020B0A04020102020204" pitchFamily="34" charset="0"/>
              </a:rPr>
              <a:t>Yahweh</a:t>
            </a:r>
            <a:r>
              <a:rPr lang="es-PE" sz="2400" b="1" dirty="0">
                <a:solidFill>
                  <a:srgbClr val="C3BC8F"/>
                </a:solidFill>
                <a:latin typeface="Arial Black" panose="020B0A04020102020204" pitchFamily="34" charset="0"/>
              </a:rPr>
              <a:t> es un Dios tan cósmico que cuando se juntan los dos triángulos, en realidad estaba formando una supuesta estrella de David</a:t>
            </a:r>
            <a:r>
              <a:rPr lang="es-PE" sz="2400" b="1" dirty="0" smtClean="0">
                <a:solidFill>
                  <a:srgbClr val="C3BC8F"/>
                </a:solidFill>
                <a:latin typeface="Arial Black" panose="020B0A04020102020204" pitchFamily="34" charset="0"/>
              </a:rPr>
              <a:t>.</a:t>
            </a:r>
            <a:endParaRPr lang="es-PE" sz="2400" b="1" dirty="0">
              <a:solidFill>
                <a:srgbClr val="C3BC8F"/>
              </a:solidFill>
              <a:latin typeface="Arial Black" panose="020B0A04020102020204" pitchFamily="34" charset="0"/>
            </a:endParaRPr>
          </a:p>
        </p:txBody>
      </p:sp>
    </p:spTree>
    <p:extLst>
      <p:ext uri="{BB962C8B-B14F-4D97-AF65-F5344CB8AC3E}">
        <p14:creationId xmlns:p14="http://schemas.microsoft.com/office/powerpoint/2010/main" val="8716231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50" fill="hold"/>
                                        <p:tgtEl>
                                          <p:spTgt spid="2"/>
                                        </p:tgtEl>
                                        <p:attrNameLst>
                                          <p:attrName>ppt_w</p:attrName>
                                        </p:attrNameLst>
                                      </p:cBhvr>
                                      <p:tavLst>
                                        <p:tav tm="0">
                                          <p:val>
                                            <p:fltVal val="0"/>
                                          </p:val>
                                        </p:tav>
                                        <p:tav tm="100000">
                                          <p:val>
                                            <p:strVal val="#ppt_w"/>
                                          </p:val>
                                        </p:tav>
                                      </p:tavLst>
                                    </p:anim>
                                    <p:anim calcmode="lin" valueType="num">
                                      <p:cBhvr>
                                        <p:cTn id="12" dur="185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50" fill="hold"/>
                                        <p:tgtEl>
                                          <p:spTgt spid="4"/>
                                        </p:tgtEl>
                                        <p:attrNameLst>
                                          <p:attrName>ppt_w</p:attrName>
                                        </p:attrNameLst>
                                      </p:cBhvr>
                                      <p:tavLst>
                                        <p:tav tm="0">
                                          <p:val>
                                            <p:fltVal val="0"/>
                                          </p:val>
                                        </p:tav>
                                        <p:tav tm="100000">
                                          <p:val>
                                            <p:strVal val="#ppt_w"/>
                                          </p:val>
                                        </p:tav>
                                      </p:tavLst>
                                    </p:anim>
                                    <p:anim calcmode="lin" valueType="num">
                                      <p:cBhvr>
                                        <p:cTn id="16" dur="185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Imagen 7"/>
          <p:cNvPicPr>
            <a:picLocks noChangeAspect="1"/>
          </p:cNvPicPr>
          <p:nvPr/>
        </p:nvPicPr>
        <p:blipFill rotWithShape="1">
          <a:blip r:embed="rId3"/>
          <a:srcRect l="16525" t="11752" r="23983" b="3277"/>
          <a:stretch/>
        </p:blipFill>
        <p:spPr>
          <a:xfrm>
            <a:off x="223603" y="1307273"/>
            <a:ext cx="4234227" cy="3401857"/>
          </a:xfrm>
          <a:prstGeom prst="rect">
            <a:avLst/>
          </a:prstGeom>
          <a:effectLst>
            <a:softEdge rad="63500"/>
          </a:effectLst>
        </p:spPr>
      </p:pic>
      <p:sp>
        <p:nvSpPr>
          <p:cNvPr id="10" name="CuadroTexto 1"/>
          <p:cNvSpPr txBox="1"/>
          <p:nvPr/>
        </p:nvSpPr>
        <p:spPr>
          <a:xfrm>
            <a:off x="4457830" y="730247"/>
            <a:ext cx="7475865" cy="5978560"/>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smtClean="0">
                <a:solidFill>
                  <a:srgbClr val="C3BC8F"/>
                </a:solidFill>
                <a:latin typeface="Arial Black" panose="020B0A04020102020204" pitchFamily="34" charset="0"/>
              </a:rPr>
              <a:t>La </a:t>
            </a:r>
            <a:r>
              <a:rPr lang="es-PE" sz="2400" b="1" dirty="0">
                <a:solidFill>
                  <a:srgbClr val="C3BC8F"/>
                </a:solidFill>
                <a:latin typeface="Arial Black" panose="020B0A04020102020204" pitchFamily="34" charset="0"/>
              </a:rPr>
              <a:t>verdad que es chocante la herejía y blasfemia de este hombre, afirmando tal cosa sin base bíblica, ya que lo que </a:t>
            </a:r>
            <a:r>
              <a:rPr lang="es-PE" sz="2400" b="1" dirty="0" smtClean="0">
                <a:solidFill>
                  <a:srgbClr val="C3BC8F"/>
                </a:solidFill>
                <a:latin typeface="Arial Black" panose="020B0A04020102020204" pitchFamily="34" charset="0"/>
              </a:rPr>
              <a:t>está </a:t>
            </a:r>
            <a:r>
              <a:rPr lang="es-PE" sz="2400" b="1" dirty="0">
                <a:solidFill>
                  <a:srgbClr val="C3BC8F"/>
                </a:solidFill>
                <a:latin typeface="Arial Black" panose="020B0A04020102020204" pitchFamily="34" charset="0"/>
              </a:rPr>
              <a:t>promoviendo </a:t>
            </a:r>
            <a:r>
              <a:rPr lang="es-PE" sz="2400" b="1" dirty="0" smtClean="0">
                <a:solidFill>
                  <a:srgbClr val="C3BC8F"/>
                </a:solidFill>
                <a:latin typeface="Arial Black" panose="020B0A04020102020204" pitchFamily="34" charset="0"/>
              </a:rPr>
              <a:t>en realidad es </a:t>
            </a:r>
            <a:r>
              <a:rPr lang="es-PE" sz="2400" b="1" dirty="0">
                <a:solidFill>
                  <a:srgbClr val="C3BC8F"/>
                </a:solidFill>
                <a:latin typeface="Arial Black" panose="020B0A04020102020204" pitchFamily="34" charset="0"/>
              </a:rPr>
              <a:t>la estrella de </a:t>
            </a:r>
            <a:r>
              <a:rPr lang="es-PE" sz="2400" b="1" dirty="0" err="1">
                <a:solidFill>
                  <a:srgbClr val="C3BC8F"/>
                </a:solidFill>
                <a:latin typeface="Arial Black" panose="020B0A04020102020204" pitchFamily="34" charset="0"/>
              </a:rPr>
              <a:t>Renfán</a:t>
            </a:r>
            <a:r>
              <a:rPr lang="es-PE" sz="2400" b="1" dirty="0">
                <a:solidFill>
                  <a:srgbClr val="C3BC8F"/>
                </a:solidFill>
                <a:latin typeface="Arial Black" panose="020B0A04020102020204" pitchFamily="34" charset="0"/>
              </a:rPr>
              <a:t> o </a:t>
            </a:r>
            <a:r>
              <a:rPr lang="es-PE" sz="2400" b="1" dirty="0" smtClean="0">
                <a:solidFill>
                  <a:srgbClr val="C3BC8F"/>
                </a:solidFill>
                <a:latin typeface="Arial Black" panose="020B0A04020102020204" pitchFamily="34" charset="0"/>
              </a:rPr>
              <a:t>Moloch,  y eso es lo que los sionistas quieren a toda costa que los cristianos honremos ese símbolo satánico.</a:t>
            </a:r>
          </a:p>
          <a:p>
            <a:pPr algn="ctr"/>
            <a:r>
              <a:rPr lang="es-ES" sz="2400" b="1" dirty="0" smtClean="0">
                <a:solidFill>
                  <a:srgbClr val="C3BC8F"/>
                </a:solidFill>
                <a:latin typeface="Arial Black" panose="020B0A04020102020204" pitchFamily="34" charset="0"/>
              </a:rPr>
              <a:t>Nuestro Dios, </a:t>
            </a:r>
            <a:r>
              <a:rPr lang="es-ES" sz="2400" b="1" dirty="0" err="1" smtClean="0">
                <a:solidFill>
                  <a:srgbClr val="C3BC8F"/>
                </a:solidFill>
                <a:latin typeface="Arial Black" panose="020B0A04020102020204" pitchFamily="34" charset="0"/>
              </a:rPr>
              <a:t>Yahweh</a:t>
            </a:r>
            <a:r>
              <a:rPr lang="es-ES" sz="2400" b="1" dirty="0" smtClean="0">
                <a:solidFill>
                  <a:srgbClr val="C3BC8F"/>
                </a:solidFill>
                <a:latin typeface="Arial Black" panose="020B0A04020102020204" pitchFamily="34" charset="0"/>
              </a:rPr>
              <a:t> no se identifica con la estrella de </a:t>
            </a:r>
            <a:r>
              <a:rPr lang="es-ES" sz="2400" b="1" dirty="0" err="1" smtClean="0">
                <a:solidFill>
                  <a:srgbClr val="C3BC8F"/>
                </a:solidFill>
                <a:latin typeface="Arial Black" panose="020B0A04020102020204" pitchFamily="34" charset="0"/>
              </a:rPr>
              <a:t>Renfán</a:t>
            </a:r>
            <a:r>
              <a:rPr lang="es-ES" sz="2400" b="1" dirty="0" smtClean="0">
                <a:solidFill>
                  <a:srgbClr val="C3BC8F"/>
                </a:solidFill>
                <a:latin typeface="Arial Black" panose="020B0A04020102020204" pitchFamily="34" charset="0"/>
              </a:rPr>
              <a:t> , pues Él sabe diferenciar las estrellas, y eso lo encontramos en 1º Corintios 15:41, cuando dice “Una es la gloria del sol, y otra la Gloria de las estrellas, pues UNA ESTRELLA ES DIFERENTE DE OTRA EN GLORIA”. </a:t>
            </a:r>
            <a:endParaRPr lang="es-PE" sz="2400" b="1" dirty="0" smtClean="0">
              <a:solidFill>
                <a:srgbClr val="C3BC8F"/>
              </a:solidFill>
              <a:latin typeface="Arial Black" panose="020B0A04020102020204" pitchFamily="34" charset="0"/>
            </a:endParaRPr>
          </a:p>
          <a:p>
            <a:pPr algn="ctr"/>
            <a:endParaRPr lang="es-PE" sz="2400" b="1" dirty="0" smtClean="0">
              <a:solidFill>
                <a:srgbClr val="C3BC8F"/>
              </a:solidFill>
              <a:latin typeface="Arial Black" panose="020B0A04020102020204" pitchFamily="34" charset="0"/>
            </a:endParaRPr>
          </a:p>
        </p:txBody>
      </p:sp>
    </p:spTree>
    <p:extLst>
      <p:ext uri="{BB962C8B-B14F-4D97-AF65-F5344CB8AC3E}">
        <p14:creationId xmlns:p14="http://schemas.microsoft.com/office/powerpoint/2010/main" val="29127516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650" fill="hold"/>
                                        <p:tgtEl>
                                          <p:spTgt spid="9"/>
                                        </p:tgtEl>
                                        <p:attrNameLst>
                                          <p:attrName>ppt_w</p:attrName>
                                        </p:attrNameLst>
                                      </p:cBhvr>
                                      <p:tavLst>
                                        <p:tav tm="0">
                                          <p:val>
                                            <p:strVal val="4/3*#ppt_w"/>
                                          </p:val>
                                        </p:tav>
                                        <p:tav tm="100000">
                                          <p:val>
                                            <p:strVal val="#ppt_w"/>
                                          </p:val>
                                        </p:tav>
                                      </p:tavLst>
                                    </p:anim>
                                    <p:anim calcmode="lin" valueType="num">
                                      <p:cBhvr>
                                        <p:cTn id="8" dur="1650" fill="hold"/>
                                        <p:tgtEl>
                                          <p:spTgt spid="9"/>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800" fill="hold"/>
                                        <p:tgtEl>
                                          <p:spTgt spid="8"/>
                                        </p:tgtEl>
                                        <p:attrNameLst>
                                          <p:attrName>ppt_w</p:attrName>
                                        </p:attrNameLst>
                                      </p:cBhvr>
                                      <p:tavLst>
                                        <p:tav tm="0">
                                          <p:val>
                                            <p:fltVal val="0"/>
                                          </p:val>
                                        </p:tav>
                                        <p:tav tm="100000">
                                          <p:val>
                                            <p:strVal val="#ppt_w"/>
                                          </p:val>
                                        </p:tav>
                                      </p:tavLst>
                                    </p:anim>
                                    <p:anim calcmode="lin" valueType="num">
                                      <p:cBhvr>
                                        <p:cTn id="12" dur="1800" fill="hold"/>
                                        <p:tgtEl>
                                          <p:spTgt spid="8"/>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1800" fill="hold"/>
                                        <p:tgtEl>
                                          <p:spTgt spid="10"/>
                                        </p:tgtEl>
                                        <p:attrNameLst>
                                          <p:attrName>ppt_w</p:attrName>
                                        </p:attrNameLst>
                                      </p:cBhvr>
                                      <p:tavLst>
                                        <p:tav tm="0">
                                          <p:val>
                                            <p:fltVal val="0"/>
                                          </p:val>
                                        </p:tav>
                                        <p:tav tm="100000">
                                          <p:val>
                                            <p:strVal val="#ppt_w"/>
                                          </p:val>
                                        </p:tav>
                                      </p:tavLst>
                                    </p:anim>
                                    <p:anim calcmode="lin" valueType="num">
                                      <p:cBhvr>
                                        <p:cTn id="16" dur="18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3956" y="222060"/>
            <a:ext cx="8124085" cy="4569798"/>
          </a:xfrm>
          <a:prstGeom prst="rect">
            <a:avLst/>
          </a:prstGeom>
          <a:effectLst>
            <a:softEdge rad="63500"/>
          </a:effectLst>
        </p:spPr>
      </p:pic>
      <p:sp>
        <p:nvSpPr>
          <p:cNvPr id="4" name="CuadroTexto 1"/>
          <p:cNvSpPr txBox="1"/>
          <p:nvPr/>
        </p:nvSpPr>
        <p:spPr>
          <a:xfrm>
            <a:off x="335280" y="4791858"/>
            <a:ext cx="11521439" cy="1915909"/>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ES" sz="2400" b="1" dirty="0" smtClean="0">
                <a:solidFill>
                  <a:srgbClr val="C3BC8F"/>
                </a:solidFill>
                <a:latin typeface="Arial Black" panose="020B0A04020102020204" pitchFamily="34" charset="0"/>
              </a:rPr>
              <a:t>Por ello, la Biblia llama a Jesucristo, la estrella de la mañana y eso lo vemos en Apocalipsis 22:16, que sentencia: “</a:t>
            </a:r>
            <a:r>
              <a:rPr lang="es-PE" sz="2400" b="1" dirty="0">
                <a:solidFill>
                  <a:srgbClr val="C3BC8F"/>
                </a:solidFill>
                <a:latin typeface="Arial Black" panose="020B0A04020102020204" pitchFamily="34" charset="0"/>
              </a:rPr>
              <a:t>Yo Jesús he enviado mi ángel para daros testimonio de estas cosas en las iglesias. Yo soy la raíz y el linaje de David, la estrella resplandeciente de la </a:t>
            </a:r>
            <a:r>
              <a:rPr lang="es-PE" sz="2400" b="1" dirty="0" smtClean="0">
                <a:solidFill>
                  <a:srgbClr val="C3BC8F"/>
                </a:solidFill>
                <a:latin typeface="Arial Black" panose="020B0A04020102020204" pitchFamily="34" charset="0"/>
              </a:rPr>
              <a:t>mañana”.</a:t>
            </a:r>
          </a:p>
        </p:txBody>
      </p:sp>
    </p:spTree>
    <p:extLst>
      <p:ext uri="{BB962C8B-B14F-4D97-AF65-F5344CB8AC3E}">
        <p14:creationId xmlns:p14="http://schemas.microsoft.com/office/powerpoint/2010/main" val="10003895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5" name="4 Imagen" descr="NIÑO REGRESA DEL CIELO CON UN MENSAJE PARA EL MUND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62421" t="1808" r="8489" b="22172"/>
          <a:stretch/>
        </p:blipFill>
        <p:spPr bwMode="auto">
          <a:xfrm>
            <a:off x="10175412" y="5631046"/>
            <a:ext cx="1422400" cy="1091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33844" t="24631" r="30175" b="35288"/>
          <a:stretch/>
        </p:blipFill>
        <p:spPr bwMode="auto">
          <a:xfrm>
            <a:off x="4541587" y="3429000"/>
            <a:ext cx="2825472" cy="1743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b="12928"/>
          <a:stretch/>
        </p:blipFill>
        <p:spPr bwMode="auto">
          <a:xfrm>
            <a:off x="335360" y="164638"/>
            <a:ext cx="11506464" cy="2811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910979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p:cTn id="11" dur="1800" fill="hold"/>
                                        <p:tgtEl>
                                          <p:spTgt spid="6146"/>
                                        </p:tgtEl>
                                        <p:attrNameLst>
                                          <p:attrName>ppt_w</p:attrName>
                                        </p:attrNameLst>
                                      </p:cBhvr>
                                      <p:tavLst>
                                        <p:tav tm="0">
                                          <p:val>
                                            <p:fltVal val="0"/>
                                          </p:val>
                                        </p:tav>
                                        <p:tav tm="100000">
                                          <p:val>
                                            <p:strVal val="#ppt_w"/>
                                          </p:val>
                                        </p:tav>
                                      </p:tavLst>
                                    </p:anim>
                                    <p:anim calcmode="lin" valueType="num">
                                      <p:cBhvr>
                                        <p:cTn id="12" dur="1800" fill="hold"/>
                                        <p:tgtEl>
                                          <p:spTgt spid="614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p:cTn id="15" dur="1800" fill="hold"/>
                                        <p:tgtEl>
                                          <p:spTgt spid="6147"/>
                                        </p:tgtEl>
                                        <p:attrNameLst>
                                          <p:attrName>ppt_w</p:attrName>
                                        </p:attrNameLst>
                                      </p:cBhvr>
                                      <p:tavLst>
                                        <p:tav tm="0">
                                          <p:val>
                                            <p:fltVal val="0"/>
                                          </p:val>
                                        </p:tav>
                                        <p:tav tm="100000">
                                          <p:val>
                                            <p:strVal val="#ppt_w"/>
                                          </p:val>
                                        </p:tav>
                                      </p:tavLst>
                                    </p:anim>
                                    <p:anim calcmode="lin" valueType="num">
                                      <p:cBhvr>
                                        <p:cTn id="16" dur="1800" fill="hold"/>
                                        <p:tgtEl>
                                          <p:spTgt spid="614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098"/>
                                        </p:tgtEl>
                                        <p:attrNameLst>
                                          <p:attrName>style.visibility</p:attrName>
                                        </p:attrNameLst>
                                      </p:cBhvr>
                                      <p:to>
                                        <p:strVal val="visible"/>
                                      </p:to>
                                    </p:set>
                                    <p:anim calcmode="lin" valueType="num">
                                      <p:cBhvr>
                                        <p:cTn id="19" dur="1800" fill="hold"/>
                                        <p:tgtEl>
                                          <p:spTgt spid="4098"/>
                                        </p:tgtEl>
                                        <p:attrNameLst>
                                          <p:attrName>ppt_w</p:attrName>
                                        </p:attrNameLst>
                                      </p:cBhvr>
                                      <p:tavLst>
                                        <p:tav tm="0">
                                          <p:val>
                                            <p:fltVal val="0"/>
                                          </p:val>
                                        </p:tav>
                                        <p:tav tm="100000">
                                          <p:val>
                                            <p:strVal val="#ppt_w"/>
                                          </p:val>
                                        </p:tav>
                                      </p:tavLst>
                                    </p:anim>
                                    <p:anim calcmode="lin" valueType="num">
                                      <p:cBhvr>
                                        <p:cTn id="20" dur="18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892800" y="3276600"/>
            <a:ext cx="4064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1600" y="2"/>
            <a:ext cx="65024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12192000" cy="3129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8000" b="1" dirty="0">
                <a:solidFill>
                  <a:srgbClr val="000000"/>
                </a:solidFill>
                <a:latin typeface="Kristen ITC" pitchFamily="66" charset="0"/>
              </a:rPr>
              <a:t>¿Te ha gustado?</a:t>
            </a:r>
            <a:r>
              <a:rPr lang="es-ES" altLang="es-ES" sz="6400" dirty="0">
                <a:solidFill>
                  <a:srgbClr val="000000"/>
                </a:solidFill>
                <a:latin typeface="Kristen ITC" pitchFamily="66" charset="0"/>
              </a:rPr>
              <a:t> </a:t>
            </a:r>
            <a:br>
              <a:rPr lang="es-ES" altLang="es-ES" sz="6400" dirty="0">
                <a:solidFill>
                  <a:srgbClr val="000000"/>
                </a:solidFill>
                <a:latin typeface="Kristen ITC" pitchFamily="66" charset="0"/>
              </a:rPr>
            </a:br>
            <a:r>
              <a:rPr lang="es-ES" altLang="es-ES" sz="5867" dirty="0">
                <a:solidFill>
                  <a:srgbClr val="000000"/>
                </a:solidFill>
                <a:latin typeface="Kristen ITC" pitchFamily="66" charset="0"/>
              </a:rPr>
              <a:t>Puedes ver más entrando </a:t>
            </a:r>
            <a:br>
              <a:rPr lang="es-ES" altLang="es-ES" sz="5867" dirty="0">
                <a:solidFill>
                  <a:srgbClr val="000000"/>
                </a:solidFill>
                <a:latin typeface="Kristen ITC" pitchFamily="66" charset="0"/>
              </a:rPr>
            </a:br>
            <a:r>
              <a:rPr lang="es-ES" altLang="es-ES" sz="5867" b="1" dirty="0">
                <a:solidFill>
                  <a:srgbClr val="40F903"/>
                </a:solidFill>
                <a:latin typeface="Kristen ITC" pitchFamily="66" charset="0"/>
                <a:hlinkClick r:id="rId5"/>
              </a:rPr>
              <a:t>Aquí</a:t>
            </a:r>
            <a:endParaRPr lang="es-ES" altLang="es-ES" sz="5867" b="1" dirty="0">
              <a:solidFill>
                <a:srgbClr val="40F903"/>
              </a:solidFill>
              <a:latin typeface="Kristen ITC" pitchFamily="66" charset="0"/>
            </a:endParaRPr>
          </a:p>
        </p:txBody>
      </p:sp>
      <p:sp>
        <p:nvSpPr>
          <p:cNvPr id="4107" name="Text Box 11"/>
          <p:cNvSpPr txBox="1">
            <a:spLocks noChangeArrowheads="1"/>
          </p:cNvSpPr>
          <p:nvPr/>
        </p:nvSpPr>
        <p:spPr bwMode="auto">
          <a:xfrm>
            <a:off x="1524000" y="4724400"/>
            <a:ext cx="3556000" cy="212365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sz="2400" b="1">
                <a:solidFill>
                  <a:srgbClr val="000000"/>
                </a:solidFill>
                <a:latin typeface="Kristen ITC" pitchFamily="66" charset="0"/>
              </a:rPr>
              <a:t>Además puedes recibir powerpoints en tu correo electrónico suscribiéndote aquí:</a:t>
            </a:r>
            <a:r>
              <a:rPr lang="es-ES_tradnl" altLang="es-ES" sz="2400" b="1">
                <a:solidFill>
                  <a:srgbClr val="0066FF"/>
                </a:solidFill>
              </a:rPr>
              <a:t> </a:t>
            </a:r>
          </a:p>
          <a:p>
            <a:pPr fontAlgn="base">
              <a:spcBef>
                <a:spcPct val="50000"/>
              </a:spcBef>
              <a:spcAft>
                <a:spcPct val="0"/>
              </a:spcAft>
            </a:pPr>
            <a:endParaRPr lang="es-ES" altLang="es-ES" sz="2400"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2"/>
            <a:ext cx="12192000" cy="379656"/>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867">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486400" y="838200"/>
            <a:ext cx="6434667"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8634720"/>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109</TotalTime>
  <Words>2040</Words>
  <Application>Microsoft Office PowerPoint</Application>
  <PresentationFormat>Panorámica</PresentationFormat>
  <Paragraphs>58</Paragraphs>
  <Slides>48</Slides>
  <Notes>0</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48</vt:i4>
      </vt:variant>
    </vt:vector>
  </HeadingPairs>
  <TitlesOfParts>
    <vt:vector size="55" baseType="lpstr">
      <vt:lpstr>Arial</vt:lpstr>
      <vt:lpstr>Arial Black</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AMD</dc:creator>
  <cp:lastModifiedBy>AMD</cp:lastModifiedBy>
  <cp:revision>14</cp:revision>
  <dcterms:created xsi:type="dcterms:W3CDTF">2020-11-07T01:51:03Z</dcterms:created>
  <dcterms:modified xsi:type="dcterms:W3CDTF">2020-11-15T06:03:44Z</dcterms:modified>
</cp:coreProperties>
</file>