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0"/>
  </p:notesMasterIdLst>
  <p:sldIdLst>
    <p:sldId id="329"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335"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30" r:id="rId76"/>
    <p:sldId id="331" r:id="rId77"/>
    <p:sldId id="332" r:id="rId78"/>
    <p:sldId id="334" r:id="rId7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Uw5lAOzOYw6HthNGbAIA==" hashData="cEi0TKxvVun3vNE1JzmljCw+hs2rELiurHovBGjMzj/zZts5c4yZagkL1k3szrpKTZH1rq82isaeObDEBvWoy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1D1D"/>
    <a:srgbClr val="482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62" autoAdjust="0"/>
    <p:restoredTop sz="94660"/>
  </p:normalViewPr>
  <p:slideViewPr>
    <p:cSldViewPr>
      <p:cViewPr varScale="1">
        <p:scale>
          <a:sx n="84" d="100"/>
          <a:sy n="84" d="100"/>
        </p:scale>
        <p:origin x="762" y="66"/>
      </p:cViewPr>
      <p:guideLst>
        <p:guide orient="horz" pos="1620"/>
        <p:guide pos="2880"/>
      </p:guideLst>
    </p:cSldViewPr>
  </p:slideViewPr>
  <p:notesTextViewPr>
    <p:cViewPr>
      <p:scale>
        <a:sx n="1" d="1"/>
        <a:sy n="1" d="1"/>
      </p:scale>
      <p:origin x="0" y="0"/>
    </p:cViewPr>
  </p:notesTextViewPr>
  <p:sorterViewPr>
    <p:cViewPr>
      <p:scale>
        <a:sx n="100" d="100"/>
        <a:sy n="100" d="100"/>
      </p:scale>
      <p:origin x="0" y="10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98458D-C4F6-48E5-8C62-EC8EEAD8D6BA}" type="datetimeFigureOut">
              <a:rPr lang="es-ES" smtClean="0"/>
              <a:t>23/11/2019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877916-957E-4DE2-861C-2EEB78379966}" type="slidenum">
              <a:rPr lang="es-ES" smtClean="0"/>
              <a:t>‹Nº›</a:t>
            </a:fld>
            <a:endParaRPr lang="es-ES"/>
          </a:p>
        </p:txBody>
      </p:sp>
    </p:spTree>
    <p:extLst>
      <p:ext uri="{BB962C8B-B14F-4D97-AF65-F5344CB8AC3E}">
        <p14:creationId xmlns:p14="http://schemas.microsoft.com/office/powerpoint/2010/main" val="2407432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1877916-957E-4DE2-861C-2EEB78379966}" type="slidenum">
              <a:rPr lang="es-ES" smtClean="0"/>
              <a:t>31</a:t>
            </a:fld>
            <a:endParaRPr lang="es-ES"/>
          </a:p>
        </p:txBody>
      </p:sp>
    </p:spTree>
    <p:extLst>
      <p:ext uri="{BB962C8B-B14F-4D97-AF65-F5344CB8AC3E}">
        <p14:creationId xmlns:p14="http://schemas.microsoft.com/office/powerpoint/2010/main" val="3180050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1877916-957E-4DE2-861C-2EEB78379966}" type="slidenum">
              <a:rPr lang="es-ES" smtClean="0"/>
              <a:t>44</a:t>
            </a:fld>
            <a:endParaRPr lang="es-ES"/>
          </a:p>
        </p:txBody>
      </p:sp>
    </p:spTree>
    <p:extLst>
      <p:ext uri="{BB962C8B-B14F-4D97-AF65-F5344CB8AC3E}">
        <p14:creationId xmlns:p14="http://schemas.microsoft.com/office/powerpoint/2010/main" val="975994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1877916-957E-4DE2-861C-2EEB78379966}" type="slidenum">
              <a:rPr lang="es-ES" smtClean="0"/>
              <a:t>73</a:t>
            </a:fld>
            <a:endParaRPr lang="es-ES"/>
          </a:p>
        </p:txBody>
      </p:sp>
    </p:spTree>
    <p:extLst>
      <p:ext uri="{BB962C8B-B14F-4D97-AF65-F5344CB8AC3E}">
        <p14:creationId xmlns:p14="http://schemas.microsoft.com/office/powerpoint/2010/main" val="38169854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297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9583B1D-0BB5-4075-B0DC-6D7027F17C7C}" type="slidenum">
              <a:rPr lang="es-ES" altLang="es-ES" smtClean="0"/>
              <a:pPr eaLnBrk="1" hangingPunct="1">
                <a:spcBef>
                  <a:spcPct val="0"/>
                </a:spcBef>
              </a:pPr>
              <a:t>74</a:t>
            </a:fld>
            <a:endParaRPr lang="es-ES" altLang="es-ES" smtClean="0"/>
          </a:p>
        </p:txBody>
      </p:sp>
    </p:spTree>
    <p:extLst>
      <p:ext uri="{BB962C8B-B14F-4D97-AF65-F5344CB8AC3E}">
        <p14:creationId xmlns:p14="http://schemas.microsoft.com/office/powerpoint/2010/main" val="3743330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297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9583B1D-0BB5-4075-B0DC-6D7027F17C7C}" type="slidenum">
              <a:rPr lang="es-ES" altLang="es-ES" smtClean="0"/>
              <a:pPr eaLnBrk="1" hangingPunct="1">
                <a:spcBef>
                  <a:spcPct val="0"/>
                </a:spcBef>
              </a:pPr>
              <a:t>75</a:t>
            </a:fld>
            <a:endParaRPr lang="es-ES" altLang="es-ES" smtClean="0"/>
          </a:p>
        </p:txBody>
      </p:sp>
    </p:spTree>
    <p:extLst>
      <p:ext uri="{BB962C8B-B14F-4D97-AF65-F5344CB8AC3E}">
        <p14:creationId xmlns:p14="http://schemas.microsoft.com/office/powerpoint/2010/main" val="1850504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2970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9583B1D-0BB5-4075-B0DC-6D7027F17C7C}" type="slidenum">
              <a:rPr lang="es-ES" altLang="es-ES" smtClean="0"/>
              <a:pPr eaLnBrk="1" hangingPunct="1">
                <a:spcBef>
                  <a:spcPct val="0"/>
                </a:spcBef>
              </a:pPr>
              <a:t>76</a:t>
            </a:fld>
            <a:endParaRPr lang="es-ES" altLang="es-ES" smtClean="0"/>
          </a:p>
        </p:txBody>
      </p:sp>
    </p:spTree>
    <p:extLst>
      <p:ext uri="{BB962C8B-B14F-4D97-AF65-F5344CB8AC3E}">
        <p14:creationId xmlns:p14="http://schemas.microsoft.com/office/powerpoint/2010/main" val="1580031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433827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1634334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93174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442210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2977659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3891491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1336834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1082486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2581140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2183437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EEC92E-7083-4578-9869-E8A40F23AD38}" type="datetimeFigureOut">
              <a:rPr lang="es-ES" smtClean="0"/>
              <a:t>23/11/2019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A74AEE-D35B-4E68-BA51-28671BD1B778}" type="slidenum">
              <a:rPr lang="es-ES" smtClean="0"/>
              <a:t>‹Nº›</a:t>
            </a:fld>
            <a:endParaRPr lang="es-ES"/>
          </a:p>
        </p:txBody>
      </p:sp>
    </p:spTree>
    <p:extLst>
      <p:ext uri="{BB962C8B-B14F-4D97-AF65-F5344CB8AC3E}">
        <p14:creationId xmlns:p14="http://schemas.microsoft.com/office/powerpoint/2010/main" val="3050753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568990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EEEC92E-7083-4578-9869-E8A40F23AD38}" type="datetimeFigureOut">
              <a:rPr lang="es-ES" smtClean="0"/>
              <a:t>23/11/2019</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6A74AEE-D35B-4E68-BA51-28671BD1B778}" type="slidenum">
              <a:rPr lang="es-ES" smtClean="0"/>
              <a:t>‹Nº›</a:t>
            </a:fld>
            <a:endParaRPr lang="es-ES"/>
          </a:p>
        </p:txBody>
      </p:sp>
    </p:spTree>
    <p:extLst>
      <p:ext uri="{BB962C8B-B14F-4D97-AF65-F5344CB8AC3E}">
        <p14:creationId xmlns:p14="http://schemas.microsoft.com/office/powerpoint/2010/main" val="165305826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tucristo.com/blogs/%E2%96%B7-reloj-la-estatua-del-antiguo-dios-del-sacrificio-de-ninos-se-exhibe-en-roma-antes-de-la-apertura-del-sinodo-del-amazonas/" TargetMode="External"/><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www.bibliacatolica.com.br/la-biblia-de-jerusalen/salmos/95/" TargetMode="External"/><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s://www.vaticanocatolico.com/juan-pablo-ii-en-asis-1986/#.XdQw1NVKg2y" TargetMode="External"/><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hyperlink" Target="https://www.vaticanocatolico.com/juan-pablo-ii-en-asis-1986/#.XdIxjdVKg2x"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7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hyperlink" Target="https://www.youtube.com/watch?v=fHJtIczPvzc" TargetMode="External"/></Relationships>
</file>

<file path=ppt/slides/_rels/slide7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hyperlink" Target="https://www.youtube.com/watch?v=6RCJ_tBx9cM"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hyperlink" Target="https://www.youtube.com/watch?v=6ND7bRD7hIs" TargetMode="External"/></Relationships>
</file>

<file path=ppt/slides/_rels/slide77.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image" Target="../media/image8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hyperlink" Target="http://www.mispps.com/" TargetMode="External"/><Relationship Id="rId15" Type="http://schemas.openxmlformats.org/officeDocument/2006/relationships/image" Target="../media/image83.png"/><Relationship Id="rId10" Type="http://schemas.openxmlformats.org/officeDocument/2006/relationships/hyperlink" Target="https://www.facebook.com/mispps" TargetMode="External"/><Relationship Id="rId4" Type="http://schemas.openxmlformats.org/officeDocument/2006/relationships/image" Target="../media/image77.png"/><Relationship Id="rId9" Type="http://schemas.openxmlformats.org/officeDocument/2006/relationships/image" Target="../media/image8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95" y="3096541"/>
            <a:ext cx="9229726" cy="204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7452320" y="4797252"/>
            <a:ext cx="1736002" cy="315471"/>
          </a:xfrm>
          <a:prstGeom prst="rect">
            <a:avLst/>
          </a:prstGeom>
          <a:noFill/>
        </p:spPr>
        <p:txBody>
          <a:bodyPr wrap="square" lIns="68580" tIns="34290" rIns="68580" bIns="34290">
            <a:spAutoFit/>
            <a:scene3d>
              <a:camera prst="obliqueBottomLeft"/>
              <a:lightRig rig="threePt" dir="t"/>
            </a:scene3d>
            <a:sp3d extrusionH="50800">
              <a:extrusionClr>
                <a:schemeClr val="accent2">
                  <a:lumMod val="75000"/>
                </a:schemeClr>
              </a:extrusionClr>
            </a:sp3d>
          </a:bodyPr>
          <a:lstStyle/>
          <a:p>
            <a:pPr algn="ctr" fontAlgn="auto">
              <a:spcBef>
                <a:spcPts val="0"/>
              </a:spcBef>
              <a:spcAft>
                <a:spcPts val="0"/>
              </a:spcAft>
              <a:defRPr/>
            </a:pPr>
            <a:r>
              <a:rPr lang="es-ES" sz="800" b="1" i="1" dirty="0">
                <a:ln w="0">
                  <a:noFill/>
                </a:ln>
                <a:solidFill>
                  <a:schemeClr val="accent6">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solidFill>
                  <a:schemeClr val="accent6">
                    <a:lumMod val="50000"/>
                  </a:schemeClr>
                </a:solidFill>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228119006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DIOS CUIDARA DE TI.wav"/>
          </p:stSnd>
        </p:sndAc>
      </p:transition>
    </mc:Choice>
    <mc:Fallback xmlns="">
      <p:transition spd="slow">
        <p:sndAc>
          <p:stSnd loop="1">
            <p:snd r:embed="rId5" name="DIOS CUIDARA DE 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800" fill="hold"/>
                                        <p:tgtEl>
                                          <p:spTgt spid="1026"/>
                                        </p:tgtEl>
                                        <p:attrNameLst>
                                          <p:attrName>ppt_w</p:attrName>
                                        </p:attrNameLst>
                                      </p:cBhvr>
                                      <p:tavLst>
                                        <p:tav tm="0">
                                          <p:val>
                                            <p:fltVal val="0"/>
                                          </p:val>
                                        </p:tav>
                                        <p:tav tm="100000">
                                          <p:val>
                                            <p:strVal val="#ppt_w"/>
                                          </p:val>
                                        </p:tav>
                                      </p:tavLst>
                                    </p:anim>
                                    <p:anim calcmode="lin" valueType="num">
                                      <p:cBhvr>
                                        <p:cTn id="8" dur="18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649"/>
            <a:ext cx="9144000" cy="5135510"/>
          </a:xfrm>
          <a:prstGeom prst="rect">
            <a:avLst/>
          </a:prstGeom>
          <a:noFill/>
          <a:ln>
            <a:noFill/>
          </a:ln>
        </p:spPr>
      </p:pic>
      <p:sp>
        <p:nvSpPr>
          <p:cNvPr id="3" name="2 Rectángulo"/>
          <p:cNvSpPr/>
          <p:nvPr/>
        </p:nvSpPr>
        <p:spPr>
          <a:xfrm>
            <a:off x="251520" y="3543062"/>
            <a:ext cx="8640960" cy="1600438"/>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rgbClr val="1D4F5D"/>
                </a:solidFill>
                <a:latin typeface="Arial Black" panose="020B0A04020102020204" pitchFamily="34" charset="0"/>
              </a:rPr>
              <a:t>Con ocasión del sínodo para la Amazonía organizada por la Iglesia Católica que fue realizada entre el 6 y 27 de Octubre del 2019, fue colocada a la entrada del coliseo romano una enorme estatua del dios cananeo Moloc, con 9 días de anticipación a dicho cónclave, vale decir, el 27 de Septiembre.</a:t>
            </a:r>
          </a:p>
          <a:p>
            <a:pPr algn="ctr"/>
            <a:endParaRPr lang="es-ES" sz="1600" b="1" dirty="0">
              <a:solidFill>
                <a:srgbClr val="1D4F5D"/>
              </a:solidFill>
              <a:latin typeface="Arial Black" panose="020B0A04020102020204" pitchFamily="34" charset="0"/>
            </a:endParaRPr>
          </a:p>
        </p:txBody>
      </p:sp>
    </p:spTree>
    <p:extLst>
      <p:ext uri="{BB962C8B-B14F-4D97-AF65-F5344CB8AC3E}">
        <p14:creationId xmlns:p14="http://schemas.microsoft.com/office/powerpoint/2010/main" val="34485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699" b="699"/>
          <a:stretch/>
        </p:blipFill>
        <p:spPr>
          <a:xfrm>
            <a:off x="0" y="31990"/>
            <a:ext cx="9144000" cy="5111510"/>
          </a:xfrm>
          <a:prstGeom prst="rect">
            <a:avLst/>
          </a:prstGeom>
          <a:noFill/>
          <a:ln>
            <a:noFill/>
          </a:ln>
        </p:spPr>
      </p:pic>
      <p:sp>
        <p:nvSpPr>
          <p:cNvPr id="3" name="CuadroTexto 4"/>
          <p:cNvSpPr txBox="1"/>
          <p:nvPr/>
        </p:nvSpPr>
        <p:spPr>
          <a:xfrm>
            <a:off x="346417" y="4070442"/>
            <a:ext cx="8451166" cy="900247"/>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PE" dirty="0">
                <a:solidFill>
                  <a:srgbClr val="CECDD9"/>
                </a:solidFill>
                <a:latin typeface="Arial Black" panose="020B0A04020102020204" pitchFamily="34" charset="0"/>
              </a:rPr>
              <a:t>Dicha estatua, la que vemos en la imagen, será exhibida hasta el 20 de Marzo del 2020, con motivo de una exposición a gran escala titulada Cartago: El mito inmortal. </a:t>
            </a:r>
          </a:p>
        </p:txBody>
      </p:sp>
    </p:spTree>
    <p:extLst>
      <p:ext uri="{BB962C8B-B14F-4D97-AF65-F5344CB8AC3E}">
        <p14:creationId xmlns:p14="http://schemas.microsoft.com/office/powerpoint/2010/main" val="48557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65696" cy="5143500"/>
          </a:xfrm>
          <a:prstGeom prst="rect">
            <a:avLst/>
          </a:prstGeom>
          <a:noFill/>
          <a:ln>
            <a:noFill/>
          </a:ln>
        </p:spPr>
      </p:pic>
      <p:sp>
        <p:nvSpPr>
          <p:cNvPr id="4" name="CuadroTexto 4"/>
          <p:cNvSpPr txBox="1"/>
          <p:nvPr/>
        </p:nvSpPr>
        <p:spPr>
          <a:xfrm>
            <a:off x="5148064" y="843558"/>
            <a:ext cx="3528392" cy="3454792"/>
          </a:xfrm>
          <a:prstGeom prst="rect">
            <a:avLst/>
          </a:prstGeom>
          <a:noFill/>
        </p:spPr>
        <p:txBody>
          <a:bodyPr wrap="square" lIns="68580" tIns="34290" rIns="68580" bIns="34290" rtlCol="0">
            <a:spAutoFit/>
            <a:scene3d>
              <a:camera prst="obliqueBottomLeft"/>
              <a:lightRig rig="threePt" dir="t"/>
            </a:scene3d>
            <a:sp3d extrusionH="19050">
              <a:extrusionClr>
                <a:schemeClr val="tx1"/>
              </a:extrusionClr>
            </a:sp3d>
          </a:bodyPr>
          <a:lstStyle/>
          <a:p>
            <a:pPr algn="ctr"/>
            <a:r>
              <a:rPr lang="es-ES" sz="2000" dirty="0" smtClean="0">
                <a:solidFill>
                  <a:schemeClr val="bg1">
                    <a:lumMod val="85000"/>
                    <a:lumOff val="15000"/>
                  </a:schemeClr>
                </a:solidFill>
                <a:latin typeface="Arial Black" panose="020B0A04020102020204" pitchFamily="34" charset="0"/>
              </a:rPr>
              <a:t>Moloc es un dios cananeo de las épocas bíblicas, también conocido como Baal (por los fenicios y cartagineses).</a:t>
            </a:r>
          </a:p>
          <a:p>
            <a:pPr algn="ctr"/>
            <a:r>
              <a:rPr lang="es-ES" sz="2000" dirty="0" smtClean="0">
                <a:solidFill>
                  <a:schemeClr val="bg1">
                    <a:lumMod val="85000"/>
                    <a:lumOff val="15000"/>
                  </a:schemeClr>
                </a:solidFill>
                <a:latin typeface="Arial Black" panose="020B0A04020102020204" pitchFamily="34" charset="0"/>
              </a:rPr>
              <a:t>Muchas veces el pueblo de Israel en clara desobediencia a </a:t>
            </a:r>
            <a:r>
              <a:rPr lang="es-ES" sz="2000" dirty="0" err="1" smtClean="0">
                <a:solidFill>
                  <a:schemeClr val="bg1">
                    <a:lumMod val="85000"/>
                    <a:lumOff val="15000"/>
                  </a:schemeClr>
                </a:solidFill>
                <a:latin typeface="Arial Black" panose="020B0A04020102020204" pitchFamily="34" charset="0"/>
              </a:rPr>
              <a:t>Yahweh</a:t>
            </a:r>
            <a:r>
              <a:rPr lang="es-ES" sz="2000" dirty="0" smtClean="0">
                <a:solidFill>
                  <a:schemeClr val="bg1">
                    <a:lumMod val="85000"/>
                    <a:lumOff val="15000"/>
                  </a:schemeClr>
                </a:solidFill>
                <a:latin typeface="Arial Black" panose="020B0A04020102020204" pitchFamily="34" charset="0"/>
              </a:rPr>
              <a:t> rendía culto a este falso dios.</a:t>
            </a:r>
            <a:r>
              <a:rPr lang="es-PE" sz="2000" dirty="0" smtClean="0">
                <a:solidFill>
                  <a:schemeClr val="bg1">
                    <a:lumMod val="85000"/>
                    <a:lumOff val="15000"/>
                  </a:schemeClr>
                </a:solidFill>
                <a:latin typeface="Arial Black" panose="020B0A04020102020204" pitchFamily="34" charset="0"/>
              </a:rPr>
              <a:t> </a:t>
            </a:r>
            <a:endParaRPr lang="es-PE" sz="2000"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117014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23528" y="3780000"/>
            <a:ext cx="8640960" cy="1477328"/>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b="1" dirty="0" smtClean="0">
                <a:solidFill>
                  <a:schemeClr val="tx2">
                    <a:lumMod val="25000"/>
                  </a:schemeClr>
                </a:solidFill>
                <a:latin typeface="Arial Black" panose="020B0A04020102020204" pitchFamily="34" charset="0"/>
              </a:rPr>
              <a:t>Al dios Moloc, también conocido como </a:t>
            </a:r>
            <a:r>
              <a:rPr lang="es-ES" b="1" dirty="0" err="1" smtClean="0">
                <a:solidFill>
                  <a:schemeClr val="tx2">
                    <a:lumMod val="25000"/>
                  </a:schemeClr>
                </a:solidFill>
                <a:latin typeface="Arial Black" panose="020B0A04020102020204" pitchFamily="34" charset="0"/>
              </a:rPr>
              <a:t>Molech</a:t>
            </a:r>
            <a:r>
              <a:rPr lang="es-ES" b="1" dirty="0" smtClean="0">
                <a:solidFill>
                  <a:schemeClr val="tx2">
                    <a:lumMod val="25000"/>
                  </a:schemeClr>
                </a:solidFill>
                <a:latin typeface="Arial Black" panose="020B0A04020102020204" pitchFamily="34" charset="0"/>
              </a:rPr>
              <a:t>, </a:t>
            </a:r>
            <a:r>
              <a:rPr lang="es-ES" b="1" dirty="0" err="1" smtClean="0">
                <a:solidFill>
                  <a:schemeClr val="tx2">
                    <a:lumMod val="25000"/>
                  </a:schemeClr>
                </a:solidFill>
                <a:latin typeface="Arial Black" panose="020B0A04020102020204" pitchFamily="34" charset="0"/>
              </a:rPr>
              <a:t>Milcom</a:t>
            </a:r>
            <a:r>
              <a:rPr lang="es-ES" b="1" dirty="0" smtClean="0">
                <a:solidFill>
                  <a:schemeClr val="tx2">
                    <a:lumMod val="25000"/>
                  </a:schemeClr>
                </a:solidFill>
                <a:latin typeface="Arial Black" panose="020B0A04020102020204" pitchFamily="34" charset="0"/>
              </a:rPr>
              <a:t>, </a:t>
            </a:r>
            <a:r>
              <a:rPr lang="es-ES" b="1" dirty="0" err="1" smtClean="0">
                <a:solidFill>
                  <a:schemeClr val="tx2">
                    <a:lumMod val="25000"/>
                  </a:schemeClr>
                </a:solidFill>
                <a:latin typeface="Arial Black" panose="020B0A04020102020204" pitchFamily="34" charset="0"/>
              </a:rPr>
              <a:t>Malcam</a:t>
            </a:r>
            <a:r>
              <a:rPr lang="es-ES" b="1" dirty="0" smtClean="0">
                <a:solidFill>
                  <a:schemeClr val="tx2">
                    <a:lumMod val="25000"/>
                  </a:schemeClr>
                </a:solidFill>
                <a:latin typeface="Arial Black" panose="020B0A04020102020204" pitchFamily="34" charset="0"/>
              </a:rPr>
              <a:t> o Baal, se le ofrecía culto mediante sacrificio de niños recién nacidos, pues éstos eran ofrecidos al fuego, en brasas ardientes,  estando vivos.</a:t>
            </a:r>
          </a:p>
          <a:p>
            <a:pPr algn="ctr"/>
            <a:endParaRPr lang="es-ES" b="1" dirty="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166793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34"/>
            <a:ext cx="9162312" cy="5142366"/>
          </a:xfrm>
          <a:prstGeom prst="rect">
            <a:avLst/>
          </a:prstGeom>
          <a:noFill/>
          <a:ln>
            <a:noFill/>
          </a:ln>
        </p:spPr>
      </p:pic>
      <p:sp>
        <p:nvSpPr>
          <p:cNvPr id="3" name="2 Rectángulo"/>
          <p:cNvSpPr/>
          <p:nvPr/>
        </p:nvSpPr>
        <p:spPr>
          <a:xfrm>
            <a:off x="251520" y="3939902"/>
            <a:ext cx="8640960" cy="120032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b="1" dirty="0" smtClean="0">
                <a:solidFill>
                  <a:schemeClr val="tx2">
                    <a:lumMod val="25000"/>
                  </a:schemeClr>
                </a:solidFill>
                <a:latin typeface="Arial Black" panose="020B0A04020102020204" pitchFamily="34" charset="0"/>
              </a:rPr>
              <a:t>En el coliseo romano aproximadamente en el año 110 DC, los cristianos fueron torturados y ejecutados para el entretenimiento de las multitudes paganas.</a:t>
            </a:r>
          </a:p>
          <a:p>
            <a:pPr algn="ctr"/>
            <a:endParaRPr lang="es-ES" b="1" dirty="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291593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rotWithShape="1">
          <a:blip r:embed="rId2">
            <a:lum/>
            <a:extLst>
              <a:ext uri="{28A0092B-C50C-407E-A947-70E740481C1C}">
                <a14:useLocalDpi xmlns:a14="http://schemas.microsoft.com/office/drawing/2010/main" val="0"/>
              </a:ext>
            </a:extLst>
          </a:blip>
          <a:srcRect t="721" b="721"/>
          <a:stretch/>
        </p:blipFill>
        <p:spPr>
          <a:xfrm>
            <a:off x="0" y="34270"/>
            <a:ext cx="9144000" cy="5109230"/>
          </a:xfrm>
          <a:prstGeom prst="rect">
            <a:avLst/>
          </a:prstGeom>
          <a:noFill/>
          <a:ln>
            <a:noFill/>
          </a:ln>
        </p:spPr>
      </p:pic>
      <p:sp>
        <p:nvSpPr>
          <p:cNvPr id="3" name="2 Rectángulo"/>
          <p:cNvSpPr/>
          <p:nvPr/>
        </p:nvSpPr>
        <p:spPr>
          <a:xfrm>
            <a:off x="323528" y="3543062"/>
            <a:ext cx="8640960" cy="1600438"/>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400" b="1" dirty="0" smtClean="0">
                <a:solidFill>
                  <a:srgbClr val="002060"/>
                </a:solidFill>
                <a:latin typeface="Arial Black" panose="020B0A04020102020204" pitchFamily="34" charset="0"/>
              </a:rPr>
              <a:t>Muchos ignoran que el Coliseo Romano pertenece al Vaticano, por lo que se puede decir que el papa Francisco no era ajeno a la instalación de esta imagen idolátrica en un recinto representativo de lo que fueron las persecuciones y ejecuciones de los primeros cristianos, pues, también allí el catolicismo celebra el rito del “Vía Crucis”. Precisamente la enciclopedia Wikipedia nos confirma que el coliseo romano pertenece al Vaticano en los siguientes párrafos. </a:t>
            </a:r>
          </a:p>
          <a:p>
            <a:pPr algn="ctr"/>
            <a:endParaRPr lang="es-ES" sz="1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66496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84601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2991353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5220072" y="915566"/>
            <a:ext cx="3528392" cy="3762568"/>
          </a:xfrm>
          <a:prstGeom prst="rect">
            <a:avLst/>
          </a:prstGeom>
          <a:no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2000" dirty="0" smtClean="0">
                <a:solidFill>
                  <a:schemeClr val="bg1">
                    <a:lumMod val="85000"/>
                    <a:lumOff val="15000"/>
                  </a:schemeClr>
                </a:solidFill>
                <a:latin typeface="Arial Black" panose="020B0A04020102020204" pitchFamily="34" charset="0"/>
              </a:rPr>
              <a:t>Vayamos a algunas citas bíblicas donde </a:t>
            </a:r>
            <a:r>
              <a:rPr lang="es-ES" sz="2000" dirty="0" err="1" smtClean="0">
                <a:solidFill>
                  <a:schemeClr val="bg1">
                    <a:lumMod val="85000"/>
                    <a:lumOff val="15000"/>
                  </a:schemeClr>
                </a:solidFill>
                <a:latin typeface="Arial Black" panose="020B0A04020102020204" pitchFamily="34" charset="0"/>
              </a:rPr>
              <a:t>Yahweh</a:t>
            </a:r>
            <a:r>
              <a:rPr lang="es-ES" sz="2000" dirty="0" smtClean="0">
                <a:solidFill>
                  <a:schemeClr val="bg1">
                    <a:lumMod val="85000"/>
                    <a:lumOff val="15000"/>
                  </a:schemeClr>
                </a:solidFill>
                <a:latin typeface="Arial Black" panose="020B0A04020102020204" pitchFamily="34" charset="0"/>
              </a:rPr>
              <a:t> condenaba el culto a Moloc.</a:t>
            </a:r>
          </a:p>
          <a:p>
            <a:pPr algn="ctr"/>
            <a:r>
              <a:rPr lang="es-ES" sz="2000" dirty="0" smtClean="0">
                <a:solidFill>
                  <a:schemeClr val="bg1">
                    <a:lumMod val="85000"/>
                    <a:lumOff val="15000"/>
                  </a:schemeClr>
                </a:solidFill>
                <a:latin typeface="Arial Black" panose="020B0A04020102020204" pitchFamily="34" charset="0"/>
              </a:rPr>
              <a:t>Levítico 18:21 “Y no des hijo tuyo para ofrecerlo por fuego a MOLOC; no contamines así el nombre de tu Dios.          Yo </a:t>
            </a:r>
            <a:r>
              <a:rPr lang="es-ES" sz="2000" dirty="0" err="1" smtClean="0">
                <a:solidFill>
                  <a:schemeClr val="bg1">
                    <a:lumMod val="85000"/>
                    <a:lumOff val="15000"/>
                  </a:schemeClr>
                </a:solidFill>
                <a:latin typeface="Arial Black" panose="020B0A04020102020204" pitchFamily="34" charset="0"/>
              </a:rPr>
              <a:t>Yahweh</a:t>
            </a:r>
            <a:r>
              <a:rPr lang="es-ES" sz="2000" dirty="0" smtClean="0">
                <a:solidFill>
                  <a:schemeClr val="bg1">
                    <a:lumMod val="85000"/>
                    <a:lumOff val="15000"/>
                  </a:schemeClr>
                </a:solidFill>
                <a:latin typeface="Arial Black" panose="020B0A04020102020204" pitchFamily="34" charset="0"/>
              </a:rPr>
              <a:t>”.</a:t>
            </a:r>
          </a:p>
          <a:p>
            <a:pPr algn="ctr"/>
            <a:r>
              <a:rPr lang="es-ES" sz="2000" dirty="0" smtClean="0">
                <a:solidFill>
                  <a:schemeClr val="bg1">
                    <a:lumMod val="85000"/>
                    <a:lumOff val="15000"/>
                  </a:schemeClr>
                </a:solidFill>
                <a:latin typeface="Arial Black" panose="020B0A04020102020204" pitchFamily="34" charset="0"/>
              </a:rPr>
              <a:t> </a:t>
            </a:r>
          </a:p>
          <a:p>
            <a:pPr algn="ctr"/>
            <a:endParaRPr lang="es-PE" sz="2000"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3242920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t="2021" b="2021"/>
          <a:stretch/>
        </p:blipFill>
        <p:spPr>
          <a:xfrm>
            <a:off x="0" y="0"/>
            <a:ext cx="9144000" cy="5143500"/>
          </a:xfrm>
          <a:prstGeom prst="rect">
            <a:avLst/>
          </a:prstGeom>
          <a:noFill/>
          <a:ln>
            <a:noFill/>
          </a:ln>
        </p:spPr>
      </p:pic>
      <p:sp>
        <p:nvSpPr>
          <p:cNvPr id="3" name="CuadroTexto 4"/>
          <p:cNvSpPr txBox="1"/>
          <p:nvPr/>
        </p:nvSpPr>
        <p:spPr>
          <a:xfrm>
            <a:off x="108000" y="3420000"/>
            <a:ext cx="8928992" cy="1546577"/>
          </a:xfrm>
          <a:prstGeom prst="rect">
            <a:avLst/>
          </a:prstGeom>
          <a:no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1600" dirty="0" smtClean="0">
                <a:solidFill>
                  <a:schemeClr val="bg1">
                    <a:lumMod val="85000"/>
                    <a:lumOff val="15000"/>
                  </a:schemeClr>
                </a:solidFill>
                <a:latin typeface="Arial Black" panose="020B0A04020102020204" pitchFamily="34" charset="0"/>
              </a:rPr>
              <a:t>Levítico 20:2-5 “Dirás asimismo a los hijos de Israel: Cualquier varón de los hijos de Israel, o de los extranjeros que moran en Israel, que ofreciere alguno de sus hijos a MOLOC, de seguro morirá; el pueblo de la tierra lo apedreará.</a:t>
            </a:r>
          </a:p>
          <a:p>
            <a:pPr algn="ctr"/>
            <a:r>
              <a:rPr lang="es-ES" sz="1600" dirty="0" smtClean="0">
                <a:solidFill>
                  <a:schemeClr val="bg1">
                    <a:lumMod val="85000"/>
                    <a:lumOff val="15000"/>
                  </a:schemeClr>
                </a:solidFill>
                <a:latin typeface="Arial Black" panose="020B0A04020102020204" pitchFamily="34" charset="0"/>
              </a:rPr>
              <a:t>Y yo pondré mi rostro contra el tal varón, y lo cortaré de entre su pueblo, por cuanto dio de sus hijos a MOLOC, contaminando mi santuario y profanando mi santo nombre….</a:t>
            </a:r>
          </a:p>
        </p:txBody>
      </p:sp>
    </p:spTree>
    <p:extLst>
      <p:ext uri="{BB962C8B-B14F-4D97-AF65-F5344CB8AC3E}">
        <p14:creationId xmlns:p14="http://schemas.microsoft.com/office/powerpoint/2010/main" val="33897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199" b="199"/>
          <a:stretch/>
        </p:blipFill>
        <p:spPr>
          <a:xfrm>
            <a:off x="0" y="15982"/>
            <a:ext cx="9144000" cy="5127518"/>
          </a:xfrm>
          <a:prstGeom prst="rect">
            <a:avLst/>
          </a:prstGeom>
          <a:noFill/>
          <a:ln>
            <a:noFill/>
          </a:ln>
        </p:spPr>
      </p:pic>
      <p:sp>
        <p:nvSpPr>
          <p:cNvPr id="3" name="CuadroTexto 4"/>
          <p:cNvSpPr txBox="1"/>
          <p:nvPr/>
        </p:nvSpPr>
        <p:spPr>
          <a:xfrm>
            <a:off x="144000" y="3492000"/>
            <a:ext cx="8856984" cy="1454244"/>
          </a:xfrm>
          <a:prstGeom prst="rect">
            <a:avLst/>
          </a:prstGeom>
          <a:no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dirty="0" smtClean="0">
                <a:solidFill>
                  <a:schemeClr val="bg1">
                    <a:lumMod val="85000"/>
                    <a:lumOff val="15000"/>
                  </a:schemeClr>
                </a:solidFill>
                <a:latin typeface="Arial Black" panose="020B0A04020102020204" pitchFamily="34" charset="0"/>
              </a:rPr>
              <a:t>Si el pueblo de la tierra cerrare sus ojos respecto de aquel varón que hubiere dado de sus hijos a MOLOC, para no matarle, entonces yo pondré mi rostro contra aquel varón y contra su familia, y le cortaré de entre su pueblo, con todos los que fornicaron en pos de él prostituyéndose con Moloc”.</a:t>
            </a:r>
          </a:p>
        </p:txBody>
      </p:sp>
    </p:spTree>
    <p:extLst>
      <p:ext uri="{BB962C8B-B14F-4D97-AF65-F5344CB8AC3E}">
        <p14:creationId xmlns:p14="http://schemas.microsoft.com/office/powerpoint/2010/main" val="385217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5076056" y="483518"/>
            <a:ext cx="3528392" cy="4378122"/>
          </a:xfrm>
          <a:prstGeom prst="rect">
            <a:avLst/>
          </a:prstGeom>
          <a:no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2000" dirty="0" smtClean="0">
                <a:solidFill>
                  <a:schemeClr val="bg1">
                    <a:lumMod val="85000"/>
                    <a:lumOff val="15000"/>
                  </a:schemeClr>
                </a:solidFill>
                <a:latin typeface="Arial Black" panose="020B0A04020102020204" pitchFamily="34" charset="0"/>
              </a:rPr>
              <a:t>Jeremías 32:35 “Y edificaron lugares altos a BAAL, los cuales están en el valle del hijo de </a:t>
            </a:r>
            <a:r>
              <a:rPr lang="es-ES" sz="2000" dirty="0" err="1" smtClean="0">
                <a:solidFill>
                  <a:schemeClr val="bg1">
                    <a:lumMod val="85000"/>
                    <a:lumOff val="15000"/>
                  </a:schemeClr>
                </a:solidFill>
                <a:latin typeface="Arial Black" panose="020B0A04020102020204" pitchFamily="34" charset="0"/>
              </a:rPr>
              <a:t>Hinom</a:t>
            </a:r>
            <a:r>
              <a:rPr lang="es-ES" sz="2000" dirty="0" smtClean="0">
                <a:solidFill>
                  <a:schemeClr val="bg1">
                    <a:lumMod val="85000"/>
                    <a:lumOff val="15000"/>
                  </a:schemeClr>
                </a:solidFill>
                <a:latin typeface="Arial Black" panose="020B0A04020102020204" pitchFamily="34" charset="0"/>
              </a:rPr>
              <a:t>, para hacer pasar por el fuego sus hijos y sus hijas a MOLOC; lo cual no les mandé, ni me vino al pensamiento que hiciesen esta abominación, para hacer pecar a Judá”.</a:t>
            </a:r>
          </a:p>
          <a:p>
            <a:pPr algn="ctr"/>
            <a:endParaRPr lang="es-PE" sz="2000"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248830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5076056" y="1419622"/>
            <a:ext cx="3528392"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lumMod val="95000"/>
                </a:schemeClr>
              </a:extrusionClr>
            </a:sp3d>
          </a:bodyPr>
          <a:lstStyle/>
          <a:p>
            <a:pPr algn="ctr"/>
            <a:r>
              <a:rPr lang="es-ES" sz="2000" dirty="0" smtClean="0">
                <a:solidFill>
                  <a:schemeClr val="bg1">
                    <a:lumMod val="85000"/>
                    <a:lumOff val="15000"/>
                  </a:schemeClr>
                </a:solidFill>
                <a:latin typeface="Arial Black" panose="020B0A04020102020204" pitchFamily="34" charset="0"/>
              </a:rPr>
              <a:t>Amós 5:26 “Antes bien, llevabais el tabernáculo de vuestro MOLOC y QUIÚN, ídolos vuestros, LA ESTRELLA DE VUESTROS DIOSES que os hicisteis”.</a:t>
            </a:r>
          </a:p>
          <a:p>
            <a:pPr algn="ctr"/>
            <a:endParaRPr lang="es-PE" sz="2000"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385668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
            <a:ext cx="9144000" cy="5143500"/>
          </a:xfrm>
          <a:prstGeom prst="rect">
            <a:avLst/>
          </a:prstGeom>
        </p:spPr>
      </p:pic>
      <p:sp>
        <p:nvSpPr>
          <p:cNvPr id="3" name="CuadroTexto 4"/>
          <p:cNvSpPr txBox="1"/>
          <p:nvPr/>
        </p:nvSpPr>
        <p:spPr>
          <a:xfrm>
            <a:off x="5076056" y="195486"/>
            <a:ext cx="3960440" cy="4778231"/>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dirty="0" smtClean="0">
                <a:solidFill>
                  <a:schemeClr val="bg1">
                    <a:lumMod val="85000"/>
                    <a:lumOff val="15000"/>
                  </a:schemeClr>
                </a:solidFill>
                <a:latin typeface="Arial Black" panose="020B0A04020102020204" pitchFamily="34" charset="0"/>
              </a:rPr>
              <a:t>Hechos 7:42-43 “Y Dios se apartó, y los entregó a que rindiesen culto al ejército del cielo; como está escrito en el libro de los profetas: </a:t>
            </a:r>
          </a:p>
          <a:p>
            <a:pPr algn="ctr"/>
            <a:r>
              <a:rPr lang="es-ES" dirty="0" smtClean="0">
                <a:solidFill>
                  <a:schemeClr val="bg1">
                    <a:lumMod val="85000"/>
                    <a:lumOff val="15000"/>
                  </a:schemeClr>
                </a:solidFill>
                <a:latin typeface="Arial Black" panose="020B0A04020102020204" pitchFamily="34" charset="0"/>
              </a:rPr>
              <a:t>¿Acaso me ofrecisteis víctimas y sacrificios en el desierto por cuarenta años, casa de Israel?  Antes bien llevasteis el tabernáculo de MOLOC, Y la ESTRELLA DE VUESTRO DIOS RENFÁN, Figuras que os hicisteis para adorarlas. </a:t>
            </a:r>
          </a:p>
          <a:p>
            <a:pPr algn="ctr"/>
            <a:r>
              <a:rPr lang="es-ES" dirty="0" smtClean="0">
                <a:solidFill>
                  <a:schemeClr val="bg1">
                    <a:lumMod val="85000"/>
                    <a:lumOff val="15000"/>
                  </a:schemeClr>
                </a:solidFill>
                <a:latin typeface="Arial Black" panose="020B0A04020102020204" pitchFamily="34" charset="0"/>
              </a:rPr>
              <a:t>Os transportaré, pues, más allá de Babilonia”.</a:t>
            </a:r>
          </a:p>
          <a:p>
            <a:pPr algn="ctr"/>
            <a:endParaRPr lang="es-PE"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2893194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143508" y="3291830"/>
            <a:ext cx="8856984" cy="2069797"/>
          </a:xfrm>
          <a:prstGeom prst="rect">
            <a:avLst/>
          </a:prstGeom>
          <a:no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1600" dirty="0" smtClean="0">
                <a:solidFill>
                  <a:schemeClr val="bg1">
                    <a:lumMod val="85000"/>
                    <a:lumOff val="15000"/>
                  </a:schemeClr>
                </a:solidFill>
                <a:latin typeface="Arial Black" panose="020B0A04020102020204" pitchFamily="34" charset="0"/>
              </a:rPr>
              <a:t>Como se puede extraer de las Sagradas Escrituras, Moloc recibe también el nombre de Baal, </a:t>
            </a:r>
            <a:r>
              <a:rPr lang="es-ES" sz="1600" dirty="0" err="1" smtClean="0">
                <a:solidFill>
                  <a:schemeClr val="bg1">
                    <a:lumMod val="85000"/>
                    <a:lumOff val="15000"/>
                  </a:schemeClr>
                </a:solidFill>
                <a:latin typeface="Arial Black" panose="020B0A04020102020204" pitchFamily="34" charset="0"/>
              </a:rPr>
              <a:t>Qiun</a:t>
            </a:r>
            <a:r>
              <a:rPr lang="es-ES" sz="1600" dirty="0" smtClean="0">
                <a:solidFill>
                  <a:schemeClr val="bg1">
                    <a:lumMod val="85000"/>
                    <a:lumOff val="15000"/>
                  </a:schemeClr>
                </a:solidFill>
                <a:latin typeface="Arial Black" panose="020B0A04020102020204" pitchFamily="34" charset="0"/>
              </a:rPr>
              <a:t> y </a:t>
            </a:r>
            <a:r>
              <a:rPr lang="es-ES" sz="1600" dirty="0" err="1" smtClean="0">
                <a:solidFill>
                  <a:schemeClr val="bg1">
                    <a:lumMod val="85000"/>
                    <a:lumOff val="15000"/>
                  </a:schemeClr>
                </a:solidFill>
                <a:latin typeface="Arial Black" panose="020B0A04020102020204" pitchFamily="34" charset="0"/>
              </a:rPr>
              <a:t>Renfán</a:t>
            </a:r>
            <a:r>
              <a:rPr lang="es-ES" sz="1600" dirty="0" smtClean="0">
                <a:solidFill>
                  <a:schemeClr val="bg1">
                    <a:lumMod val="85000"/>
                    <a:lumOff val="15000"/>
                  </a:schemeClr>
                </a:solidFill>
                <a:latin typeface="Arial Black" panose="020B0A04020102020204" pitchFamily="34" charset="0"/>
              </a:rPr>
              <a:t> y el culto de ese dios está asociado a una estrella, y se trata del hexagrama, más conocido erróneamente como “estrella de David”, la misma que la Biblia no dice que él la haya usado, antes bien su hijo Salomón al final de su vida, cuando ya estaba en apostasía, rindió culto a muchos dioses paganos, entre ellos a Moloc, y por ello </a:t>
            </a:r>
          </a:p>
          <a:p>
            <a:pPr algn="ctr"/>
            <a:r>
              <a:rPr lang="es-ES" sz="1600" dirty="0" smtClean="0">
                <a:solidFill>
                  <a:schemeClr val="bg1">
                    <a:lumMod val="85000"/>
                    <a:lumOff val="15000"/>
                  </a:schemeClr>
                </a:solidFill>
                <a:latin typeface="Arial Black" panose="020B0A04020102020204" pitchFamily="34" charset="0"/>
              </a:rPr>
              <a:t>1º Reyes 11:7 dice: </a:t>
            </a:r>
          </a:p>
          <a:p>
            <a:pPr algn="ctr"/>
            <a:endParaRPr lang="es-PE" sz="1600"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364297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76" y="-1417"/>
            <a:ext cx="9144000" cy="5143500"/>
          </a:xfrm>
          <a:prstGeom prst="rect">
            <a:avLst/>
          </a:prstGeom>
        </p:spPr>
      </p:pic>
      <p:sp>
        <p:nvSpPr>
          <p:cNvPr id="5" name="CuadroTexto 4"/>
          <p:cNvSpPr txBox="1"/>
          <p:nvPr/>
        </p:nvSpPr>
        <p:spPr>
          <a:xfrm>
            <a:off x="4932040" y="1131590"/>
            <a:ext cx="3672408" cy="3147015"/>
          </a:xfrm>
          <a:prstGeom prst="rect">
            <a:avLst/>
          </a:prstGeom>
          <a:noFill/>
        </p:spPr>
        <p:txBody>
          <a:bodyPr wrap="square" lIns="68580" tIns="34290" rIns="68580" bIns="34290" rtlCol="0">
            <a:spAutoFit/>
            <a:scene3d>
              <a:camera prst="obliqueBottomLeft"/>
              <a:lightRig rig="threePt" dir="t"/>
            </a:scene3d>
            <a:sp3d extrusionH="19050">
              <a:extrusionClr>
                <a:srgbClr val="1D1C26"/>
              </a:extrusionClr>
            </a:sp3d>
          </a:bodyPr>
          <a:lstStyle/>
          <a:p>
            <a:pPr algn="ctr"/>
            <a:r>
              <a:rPr lang="es-ES" sz="2000" dirty="0" smtClean="0">
                <a:solidFill>
                  <a:schemeClr val="tx2">
                    <a:lumMod val="10000"/>
                  </a:schemeClr>
                </a:solidFill>
                <a:latin typeface="Arial Black" panose="020B0A04020102020204" pitchFamily="34" charset="0"/>
              </a:rPr>
              <a:t>“Entonces edificó Salomón un lugar alto a </a:t>
            </a:r>
            <a:r>
              <a:rPr lang="es-ES" sz="2000" dirty="0" err="1" smtClean="0">
                <a:solidFill>
                  <a:schemeClr val="tx2">
                    <a:lumMod val="10000"/>
                  </a:schemeClr>
                </a:solidFill>
                <a:latin typeface="Arial Black" panose="020B0A04020102020204" pitchFamily="34" charset="0"/>
              </a:rPr>
              <a:t>Quemos</a:t>
            </a:r>
            <a:r>
              <a:rPr lang="es-ES" sz="2000" dirty="0" smtClean="0">
                <a:solidFill>
                  <a:schemeClr val="tx2">
                    <a:lumMod val="10000"/>
                  </a:schemeClr>
                </a:solidFill>
                <a:latin typeface="Arial Black" panose="020B0A04020102020204" pitchFamily="34" charset="0"/>
              </a:rPr>
              <a:t>, ídolo abominable de </a:t>
            </a:r>
            <a:r>
              <a:rPr lang="es-ES" sz="2000" dirty="0" err="1" smtClean="0">
                <a:solidFill>
                  <a:schemeClr val="tx2">
                    <a:lumMod val="10000"/>
                  </a:schemeClr>
                </a:solidFill>
                <a:latin typeface="Arial Black" panose="020B0A04020102020204" pitchFamily="34" charset="0"/>
              </a:rPr>
              <a:t>Moab</a:t>
            </a:r>
            <a:r>
              <a:rPr lang="es-ES" sz="2000" dirty="0" smtClean="0">
                <a:solidFill>
                  <a:schemeClr val="tx2">
                    <a:lumMod val="10000"/>
                  </a:schemeClr>
                </a:solidFill>
                <a:latin typeface="Arial Black" panose="020B0A04020102020204" pitchFamily="34" charset="0"/>
              </a:rPr>
              <a:t>, en el monte que está enfrente de Jerusalén, y a MOLOC, ídolo abominable de los hijos de Amón”.</a:t>
            </a:r>
          </a:p>
          <a:p>
            <a:pPr algn="ctr"/>
            <a:endParaRPr lang="es-PE" sz="2000" dirty="0">
              <a:solidFill>
                <a:schemeClr val="tx2">
                  <a:lumMod val="10000"/>
                </a:schemeClr>
              </a:solidFill>
              <a:latin typeface="Arial Black" panose="020B0A04020102020204" pitchFamily="34" charset="0"/>
            </a:endParaRPr>
          </a:p>
        </p:txBody>
      </p:sp>
    </p:spTree>
    <p:extLst>
      <p:ext uri="{BB962C8B-B14F-4D97-AF65-F5344CB8AC3E}">
        <p14:creationId xmlns:p14="http://schemas.microsoft.com/office/powerpoint/2010/main" val="99845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7414"/>
            <a:ext cx="9144000" cy="5116086"/>
          </a:xfrm>
          <a:prstGeom prst="rect">
            <a:avLst/>
          </a:prstGeom>
          <a:noFill/>
          <a:ln>
            <a:noFill/>
          </a:ln>
        </p:spPr>
      </p:pic>
      <p:sp>
        <p:nvSpPr>
          <p:cNvPr id="3" name="CuadroTexto 4"/>
          <p:cNvSpPr txBox="1"/>
          <p:nvPr/>
        </p:nvSpPr>
        <p:spPr>
          <a:xfrm>
            <a:off x="3283173" y="3579862"/>
            <a:ext cx="5869144" cy="1300356"/>
          </a:xfrm>
          <a:prstGeom prst="rect">
            <a:avLst/>
          </a:prstGeom>
          <a:solidFill>
            <a:schemeClr val="accent2">
              <a:lumMod val="20000"/>
              <a:lumOff val="80000"/>
              <a:alpha val="48000"/>
            </a:schemeClr>
          </a:solid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1600" dirty="0" smtClean="0">
                <a:solidFill>
                  <a:schemeClr val="bg1">
                    <a:lumMod val="85000"/>
                    <a:lumOff val="15000"/>
                  </a:schemeClr>
                </a:solidFill>
                <a:latin typeface="Arial Black" panose="020B0A04020102020204" pitchFamily="34" charset="0"/>
              </a:rPr>
              <a:t>En la imagen de la izquierda vemos a un recién iniciado en la masonería que está con los ojos vendados y en la parte superior del pórtico vemos dos estrellas de David y las dos columnas masónicas, </a:t>
            </a:r>
            <a:r>
              <a:rPr lang="es-ES" sz="1600" dirty="0" err="1" smtClean="0">
                <a:solidFill>
                  <a:schemeClr val="bg1">
                    <a:lumMod val="85000"/>
                    <a:lumOff val="15000"/>
                  </a:schemeClr>
                </a:solidFill>
                <a:latin typeface="Arial Black" panose="020B0A04020102020204" pitchFamily="34" charset="0"/>
              </a:rPr>
              <a:t>Jaquin</a:t>
            </a:r>
            <a:r>
              <a:rPr lang="es-ES" sz="1600" dirty="0" smtClean="0">
                <a:solidFill>
                  <a:schemeClr val="bg1">
                    <a:lumMod val="85000"/>
                    <a:lumOff val="15000"/>
                  </a:schemeClr>
                </a:solidFill>
                <a:latin typeface="Arial Black" panose="020B0A04020102020204" pitchFamily="34" charset="0"/>
              </a:rPr>
              <a:t> y </a:t>
            </a:r>
            <a:r>
              <a:rPr lang="es-ES" sz="1600" dirty="0" err="1" smtClean="0">
                <a:solidFill>
                  <a:schemeClr val="bg1">
                    <a:lumMod val="85000"/>
                    <a:lumOff val="15000"/>
                  </a:schemeClr>
                </a:solidFill>
                <a:latin typeface="Arial Black" panose="020B0A04020102020204" pitchFamily="34" charset="0"/>
              </a:rPr>
              <a:t>Boaz</a:t>
            </a:r>
            <a:r>
              <a:rPr lang="es-ES" sz="1600" dirty="0" smtClean="0">
                <a:solidFill>
                  <a:schemeClr val="bg1">
                    <a:lumMod val="85000"/>
                    <a:lumOff val="15000"/>
                  </a:schemeClr>
                </a:solidFill>
                <a:latin typeface="Arial Black" panose="020B0A04020102020204" pitchFamily="34" charset="0"/>
              </a:rPr>
              <a:t>. </a:t>
            </a:r>
          </a:p>
        </p:txBody>
      </p:sp>
    </p:spTree>
    <p:extLst>
      <p:ext uri="{BB962C8B-B14F-4D97-AF65-F5344CB8AC3E}">
        <p14:creationId xmlns:p14="http://schemas.microsoft.com/office/powerpoint/2010/main" val="2019593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7414"/>
            <a:ext cx="9144000" cy="5116086"/>
          </a:xfrm>
          <a:prstGeom prst="rect">
            <a:avLst/>
          </a:prstGeom>
          <a:noFill/>
          <a:ln>
            <a:noFill/>
          </a:ln>
        </p:spPr>
      </p:pic>
      <p:sp>
        <p:nvSpPr>
          <p:cNvPr id="3" name="CuadroTexto 4"/>
          <p:cNvSpPr txBox="1"/>
          <p:nvPr/>
        </p:nvSpPr>
        <p:spPr>
          <a:xfrm>
            <a:off x="3274856" y="3219822"/>
            <a:ext cx="5869144" cy="1792798"/>
          </a:xfrm>
          <a:prstGeom prst="rect">
            <a:avLst/>
          </a:prstGeom>
          <a:solidFill>
            <a:schemeClr val="accent2">
              <a:lumMod val="20000"/>
              <a:lumOff val="80000"/>
              <a:alpha val="48000"/>
            </a:schemeClr>
          </a:solid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1600" dirty="0" smtClean="0">
                <a:solidFill>
                  <a:schemeClr val="bg1">
                    <a:lumMod val="85000"/>
                    <a:lumOff val="15000"/>
                  </a:schemeClr>
                </a:solidFill>
                <a:latin typeface="Arial Black" panose="020B0A04020102020204" pitchFamily="34" charset="0"/>
              </a:rPr>
              <a:t>En la imagen de la derecha vemos el símbolo de la sociedad teosófica donde apreciamos la estrella de David, una cruz egipcia, la esvástica y una serpiente alrededor. Hay que mencionar que la sociedad Teosófica estuvo dirigida por la satanista Helena </a:t>
            </a:r>
            <a:r>
              <a:rPr lang="es-ES" sz="1600" dirty="0" err="1" smtClean="0">
                <a:solidFill>
                  <a:schemeClr val="bg1">
                    <a:lumMod val="85000"/>
                    <a:lumOff val="15000"/>
                  </a:schemeClr>
                </a:solidFill>
                <a:latin typeface="Arial Black" panose="020B0A04020102020204" pitchFamily="34" charset="0"/>
              </a:rPr>
              <a:t>Blatvasky</a:t>
            </a:r>
            <a:r>
              <a:rPr lang="es-ES" sz="1600" dirty="0" smtClean="0">
                <a:solidFill>
                  <a:schemeClr val="bg1">
                    <a:lumMod val="85000"/>
                    <a:lumOff val="15000"/>
                  </a:schemeClr>
                </a:solidFill>
                <a:latin typeface="Arial Black" panose="020B0A04020102020204" pitchFamily="34" charset="0"/>
              </a:rPr>
              <a:t>, precursora de la secta “New </a:t>
            </a:r>
            <a:r>
              <a:rPr lang="es-ES" sz="1600" dirty="0" err="1" smtClean="0">
                <a:solidFill>
                  <a:schemeClr val="bg1">
                    <a:lumMod val="85000"/>
                    <a:lumOff val="15000"/>
                  </a:schemeClr>
                </a:solidFill>
                <a:latin typeface="Arial Black" panose="020B0A04020102020204" pitchFamily="34" charset="0"/>
              </a:rPr>
              <a:t>Age</a:t>
            </a:r>
            <a:r>
              <a:rPr lang="es-ES" sz="1600" dirty="0" smtClean="0">
                <a:solidFill>
                  <a:schemeClr val="bg1">
                    <a:lumMod val="85000"/>
                    <a:lumOff val="15000"/>
                  </a:schemeClr>
                </a:solidFill>
                <a:latin typeface="Arial Black" panose="020B0A04020102020204" pitchFamily="34" charset="0"/>
              </a:rPr>
              <a:t>” o “Nueva Era”</a:t>
            </a:r>
          </a:p>
        </p:txBody>
      </p:sp>
    </p:spTree>
    <p:extLst>
      <p:ext uri="{BB962C8B-B14F-4D97-AF65-F5344CB8AC3E}">
        <p14:creationId xmlns:p14="http://schemas.microsoft.com/office/powerpoint/2010/main" val="84403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28" y="20550"/>
            <a:ext cx="9144000" cy="5122950"/>
          </a:xfrm>
          <a:prstGeom prst="rect">
            <a:avLst/>
          </a:prstGeom>
          <a:noFill/>
          <a:ln>
            <a:noFill/>
          </a:ln>
        </p:spPr>
      </p:pic>
      <p:sp>
        <p:nvSpPr>
          <p:cNvPr id="3" name="CuadroTexto 4"/>
          <p:cNvSpPr txBox="1"/>
          <p:nvPr/>
        </p:nvSpPr>
        <p:spPr>
          <a:xfrm>
            <a:off x="3635896" y="3723878"/>
            <a:ext cx="5041560" cy="1300356"/>
          </a:xfrm>
          <a:prstGeom prst="rect">
            <a:avLst/>
          </a:prstGeom>
          <a:noFill/>
        </p:spPr>
        <p:txBody>
          <a:bodyPr wrap="square" lIns="68580" tIns="34290" rIns="68580" bIns="34290" rtlCol="0">
            <a:spAutoFit/>
            <a:scene3d>
              <a:camera prst="obliqueBottomLeft"/>
              <a:lightRig rig="threePt" dir="t"/>
            </a:scene3d>
            <a:sp3d>
              <a:extrusionClr>
                <a:srgbClr val="1D1C26"/>
              </a:extrusionClr>
            </a:sp3d>
          </a:bodyPr>
          <a:lstStyle/>
          <a:p>
            <a:pPr algn="ctr"/>
            <a:r>
              <a:rPr lang="es-ES" sz="1600" dirty="0" smtClean="0">
                <a:solidFill>
                  <a:schemeClr val="bg1">
                    <a:lumMod val="85000"/>
                    <a:lumOff val="15000"/>
                  </a:schemeClr>
                </a:solidFill>
                <a:latin typeface="Arial Black" panose="020B0A04020102020204" pitchFamily="34" charset="0"/>
              </a:rPr>
              <a:t>En realidad, la falsa estrella de David o hexagrama está ligada a la masonería y el satanismo. </a:t>
            </a:r>
          </a:p>
          <a:p>
            <a:pPr algn="ctr"/>
            <a:endParaRPr lang="es-ES" sz="1600" dirty="0" smtClean="0">
              <a:solidFill>
                <a:schemeClr val="bg1">
                  <a:lumMod val="85000"/>
                  <a:lumOff val="15000"/>
                </a:schemeClr>
              </a:solidFill>
              <a:latin typeface="Arial Black" panose="020B0A04020102020204" pitchFamily="34" charset="0"/>
            </a:endParaRPr>
          </a:p>
          <a:p>
            <a:pPr algn="ctr"/>
            <a:endParaRPr lang="es-PE" sz="1600" dirty="0">
              <a:solidFill>
                <a:schemeClr val="bg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229169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46417" y="4070442"/>
            <a:ext cx="8451166" cy="1177245"/>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solidFill>
                  <a:srgbClr val="CECDD9"/>
                </a:solidFill>
                <a:latin typeface="Arial Black" panose="020B0A04020102020204" pitchFamily="34" charset="0"/>
              </a:rPr>
              <a:t>Por ello, la estatua de Moloc colocada a la entrada del Coliseo Romano tiene dos cuernos, un tercer ojo, y está extendiendo los brazos en señal de que va a recibir el sacrificio de los niños</a:t>
            </a:r>
          </a:p>
          <a:p>
            <a:pPr algn="ctr"/>
            <a:endParaRPr lang="es-PE" dirty="0">
              <a:solidFill>
                <a:srgbClr val="CECDD9"/>
              </a:solidFill>
              <a:latin typeface="Arial Black" panose="020B0A04020102020204" pitchFamily="34" charset="0"/>
            </a:endParaRPr>
          </a:p>
        </p:txBody>
      </p:sp>
    </p:spTree>
    <p:extLst>
      <p:ext uri="{BB962C8B-B14F-4D97-AF65-F5344CB8AC3E}">
        <p14:creationId xmlns:p14="http://schemas.microsoft.com/office/powerpoint/2010/main" val="82217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95536" y="3412257"/>
            <a:ext cx="8451166" cy="173124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solidFill>
                  <a:srgbClr val="CECDD9"/>
                </a:solidFill>
                <a:latin typeface="Arial Black" panose="020B0A04020102020204" pitchFamily="34" charset="0"/>
              </a:rPr>
              <a:t>Y en su pecho, se observa los rayos solares en alusión al dios solar Horus; también un hexagrama o hexágono algo deformado que simboliza a la falsa estrella de David; luego, el “ojo que todo lo ve”, llamado “ojo de Horus”; y por último las alas que simboliza a un ángel caído.</a:t>
            </a:r>
          </a:p>
          <a:p>
            <a:pPr algn="ctr"/>
            <a:endParaRPr lang="es-PE" dirty="0">
              <a:solidFill>
                <a:srgbClr val="CECDD9"/>
              </a:solidFill>
              <a:latin typeface="Arial Black" panose="020B0A04020102020204" pitchFamily="34" charset="0"/>
            </a:endParaRPr>
          </a:p>
        </p:txBody>
      </p:sp>
    </p:spTree>
    <p:extLst>
      <p:ext uri="{BB962C8B-B14F-4D97-AF65-F5344CB8AC3E}">
        <p14:creationId xmlns:p14="http://schemas.microsoft.com/office/powerpoint/2010/main" val="2801678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467544" y="3689256"/>
            <a:ext cx="8451166" cy="1454244"/>
          </a:xfrm>
          <a:prstGeom prst="rect">
            <a:avLst/>
          </a:prstGeom>
          <a:noFill/>
        </p:spPr>
        <p:txBody>
          <a:bodyPr wrap="square" lIns="68580" tIns="34290" rIns="68580" bIns="34290" rtlCol="0">
            <a:spAutoFit/>
            <a:scene3d>
              <a:camera prst="obliqueBottomLeft"/>
              <a:lightRig rig="threePt" dir="t"/>
            </a:scene3d>
            <a:sp3d extrusionH="57150">
              <a:extrusionClr>
                <a:schemeClr val="bg1"/>
              </a:extrusionClr>
            </a:sp3d>
          </a:bodyPr>
          <a:lstStyle/>
          <a:p>
            <a:pPr algn="ctr"/>
            <a:r>
              <a:rPr lang="es-ES" dirty="0" smtClean="0">
                <a:solidFill>
                  <a:schemeClr val="tx1">
                    <a:lumMod val="95000"/>
                  </a:schemeClr>
                </a:solidFill>
                <a:latin typeface="Arial Black" panose="020B0A04020102020204" pitchFamily="34" charset="0"/>
              </a:rPr>
              <a:t>En la imagen 1, vemos la mitra de Benedicto XVI con la estrella de David o hexagrama y dicho símbolo también presente en un templo masónico, como muestra la figura 3, y también forma parte de la bandera del estado moderno de Israel.</a:t>
            </a:r>
          </a:p>
          <a:p>
            <a:pPr algn="ctr"/>
            <a:endParaRPr lang="es-PE" dirty="0">
              <a:solidFill>
                <a:schemeClr val="tx1">
                  <a:lumMod val="95000"/>
                </a:schemeClr>
              </a:solidFill>
              <a:latin typeface="Arial Black" panose="020B0A04020102020204" pitchFamily="34" charset="0"/>
            </a:endParaRPr>
          </a:p>
        </p:txBody>
      </p:sp>
    </p:spTree>
    <p:extLst>
      <p:ext uri="{BB962C8B-B14F-4D97-AF65-F5344CB8AC3E}">
        <p14:creationId xmlns:p14="http://schemas.microsoft.com/office/powerpoint/2010/main" val="85891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95536" y="3564000"/>
            <a:ext cx="8451166" cy="1300356"/>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Sin duda que toda esta simbología pertenece a la masonería </a:t>
            </a:r>
            <a:r>
              <a:rPr lang="es-ES" sz="1600" dirty="0" err="1" smtClean="0">
                <a:latin typeface="Arial Black" panose="020B0A04020102020204" pitchFamily="34" charset="0"/>
              </a:rPr>
              <a:t>illuminati</a:t>
            </a:r>
            <a:r>
              <a:rPr lang="es-ES" sz="1600" dirty="0" smtClean="0">
                <a:latin typeface="Arial Black" panose="020B0A04020102020204" pitchFamily="34" charset="0"/>
              </a:rPr>
              <a:t> y demás sociedades secretas, pues para ellos el simbolismo cuenta mucho ya que es una manera de abrir portales dimensionales con el inframundo y así los demonios o espíritus inmundos puedan hacer su maléfico trabajo en los seres humanos. </a:t>
            </a:r>
          </a:p>
        </p:txBody>
      </p:sp>
    </p:spTree>
    <p:extLst>
      <p:ext uri="{BB962C8B-B14F-4D97-AF65-F5344CB8AC3E}">
        <p14:creationId xmlns:p14="http://schemas.microsoft.com/office/powerpoint/2010/main" val="1656114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126"/>
            <a:ext cx="9144000" cy="5126374"/>
          </a:xfrm>
          <a:prstGeom prst="rect">
            <a:avLst/>
          </a:prstGeom>
          <a:noFill/>
          <a:ln>
            <a:noFill/>
          </a:ln>
        </p:spPr>
      </p:pic>
      <p:sp>
        <p:nvSpPr>
          <p:cNvPr id="3" name="CuadroTexto 4"/>
          <p:cNvSpPr txBox="1"/>
          <p:nvPr/>
        </p:nvSpPr>
        <p:spPr>
          <a:xfrm>
            <a:off x="395536" y="3291830"/>
            <a:ext cx="8451166" cy="2008242"/>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solidFill>
                  <a:schemeClr val="tx1">
                    <a:lumMod val="95000"/>
                  </a:schemeClr>
                </a:solidFill>
                <a:latin typeface="Arial Black" panose="020B0A04020102020204" pitchFamily="34" charset="0"/>
              </a:rPr>
              <a:t>Gracias a ex sacerdotes católicos jesuitas que se convirtieron al  glorioso evangelio de Nuestro Señor Jesucristo, como José Luciano Luna Díaz, entre otros, es que se dio a conocer al mundo, que dentro del Vaticano se realizan ritos satánicos con sacrificios de niños, y sin duda que la estatua de Moloc es una alusión directa y descarada de lo que hacen allí. </a:t>
            </a:r>
          </a:p>
          <a:p>
            <a:pPr algn="ctr"/>
            <a:endParaRPr lang="es-PE" dirty="0">
              <a:solidFill>
                <a:schemeClr val="tx1">
                  <a:lumMod val="95000"/>
                </a:schemeClr>
              </a:solidFill>
              <a:latin typeface="Arial Black" panose="020B0A04020102020204" pitchFamily="34" charset="0"/>
            </a:endParaRPr>
          </a:p>
        </p:txBody>
      </p:sp>
    </p:spTree>
    <p:extLst>
      <p:ext uri="{BB962C8B-B14F-4D97-AF65-F5344CB8AC3E}">
        <p14:creationId xmlns:p14="http://schemas.microsoft.com/office/powerpoint/2010/main" val="2581480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543062"/>
            <a:ext cx="8640960" cy="181588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rgbClr val="1D4F5D"/>
                </a:solidFill>
                <a:latin typeface="Arial Black" panose="020B0A04020102020204" pitchFamily="34" charset="0"/>
              </a:rPr>
              <a:t>De otro lado, antes de la inauguración del sínodo de la Amazonia realizada entre el 6 y 27 de Octubre del 2019 donde estuvo presente el papa Francisco, ocurrió algo que ha dejado estupefactos a muchas personas y es que dos días antes, o sea, el 4 de octubre, se llevó a cabo una ceremonia pagana celebrada en presencia del papa Francisco en los jardines del Vaticano. </a:t>
            </a:r>
          </a:p>
          <a:p>
            <a:pPr algn="ctr"/>
            <a:endParaRPr lang="es-ES" sz="1600" b="1" dirty="0">
              <a:solidFill>
                <a:srgbClr val="1D4F5D"/>
              </a:solidFill>
              <a:latin typeface="Arial Black" panose="020B0A04020102020204" pitchFamily="34" charset="0"/>
            </a:endParaRPr>
          </a:p>
        </p:txBody>
      </p:sp>
    </p:spTree>
    <p:extLst>
      <p:ext uri="{BB962C8B-B14F-4D97-AF65-F5344CB8AC3E}">
        <p14:creationId xmlns:p14="http://schemas.microsoft.com/office/powerpoint/2010/main" val="27951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23528" y="3780000"/>
            <a:ext cx="8640960" cy="120032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b="1" dirty="0" smtClean="0">
                <a:solidFill>
                  <a:schemeClr val="tx2">
                    <a:lumMod val="25000"/>
                  </a:schemeClr>
                </a:solidFill>
                <a:latin typeface="Arial Black" panose="020B0A04020102020204" pitchFamily="34" charset="0"/>
              </a:rPr>
              <a:t>En la ceremonia, los fieles se inclinaron ante las estatuillas de madera que representaba a la </a:t>
            </a:r>
            <a:r>
              <a:rPr lang="es-ES" b="1" dirty="0" err="1" smtClean="0">
                <a:solidFill>
                  <a:schemeClr val="tx2">
                    <a:lumMod val="25000"/>
                  </a:schemeClr>
                </a:solidFill>
                <a:latin typeface="Arial Black" panose="020B0A04020102020204" pitchFamily="34" charset="0"/>
              </a:rPr>
              <a:t>Pachamama</a:t>
            </a:r>
            <a:r>
              <a:rPr lang="es-ES" b="1" dirty="0" smtClean="0">
                <a:solidFill>
                  <a:schemeClr val="tx2">
                    <a:lumMod val="25000"/>
                  </a:schemeClr>
                </a:solidFill>
                <a:latin typeface="Arial Black" panose="020B0A04020102020204" pitchFamily="34" charset="0"/>
              </a:rPr>
              <a:t>, una diosa indígena de la fertilidad en América del Sur.</a:t>
            </a:r>
          </a:p>
          <a:p>
            <a:pPr algn="ctr"/>
            <a:endParaRPr lang="es-ES" b="1" dirty="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3217680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467544" y="4011910"/>
            <a:ext cx="8451166" cy="900246"/>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dirty="0" smtClean="0">
                <a:latin typeface="Arial Black" panose="020B0A04020102020204" pitchFamily="34" charset="0"/>
              </a:rPr>
              <a:t>El Papa Francisco confirmó que varias estatuas de una mujer embarazada sin ropa, que se usaron en dicha ceremonia, fueron llevadas en procesión en la Basílica de San Pedro </a:t>
            </a:r>
          </a:p>
        </p:txBody>
      </p:sp>
    </p:spTree>
    <p:extLst>
      <p:ext uri="{BB962C8B-B14F-4D97-AF65-F5344CB8AC3E}">
        <p14:creationId xmlns:p14="http://schemas.microsoft.com/office/powerpoint/2010/main" val="69195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066"/>
            <a:ext cx="9144000" cy="5124434"/>
          </a:xfrm>
          <a:prstGeom prst="rect">
            <a:avLst/>
          </a:prstGeom>
          <a:noFill/>
          <a:ln>
            <a:noFill/>
          </a:ln>
        </p:spPr>
      </p:pic>
      <p:sp>
        <p:nvSpPr>
          <p:cNvPr id="3" name="CuadroTexto 4"/>
          <p:cNvSpPr txBox="1"/>
          <p:nvPr/>
        </p:nvSpPr>
        <p:spPr>
          <a:xfrm>
            <a:off x="467544" y="4227934"/>
            <a:ext cx="8451166" cy="623248"/>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dirty="0" smtClean="0">
                <a:latin typeface="Arial Black" panose="020B0A04020102020204" pitchFamily="34" charset="0"/>
              </a:rPr>
              <a:t>Y se guardaron en un altar lateral de la Iglesia de Santa María en </a:t>
            </a:r>
            <a:r>
              <a:rPr lang="es-ES" dirty="0" err="1" smtClean="0">
                <a:latin typeface="Arial Black" panose="020B0A04020102020204" pitchFamily="34" charset="0"/>
              </a:rPr>
              <a:t>Traspontina</a:t>
            </a:r>
            <a:r>
              <a:rPr lang="es-ES" dirty="0" smtClean="0">
                <a:latin typeface="Arial Black" panose="020B0A04020102020204" pitchFamily="34" charset="0"/>
              </a:rPr>
              <a:t> en la vía </a:t>
            </a:r>
            <a:r>
              <a:rPr lang="es-ES" dirty="0" err="1" smtClean="0">
                <a:latin typeface="Arial Black" panose="020B0A04020102020204" pitchFamily="34" charset="0"/>
              </a:rPr>
              <a:t>della</a:t>
            </a:r>
            <a:r>
              <a:rPr lang="es-ES" dirty="0" smtClean="0">
                <a:latin typeface="Arial Black" panose="020B0A04020102020204" pitchFamily="34" charset="0"/>
              </a:rPr>
              <a:t> </a:t>
            </a:r>
            <a:r>
              <a:rPr lang="es-ES" dirty="0" err="1" smtClean="0">
                <a:latin typeface="Arial Black" panose="020B0A04020102020204" pitchFamily="34" charset="0"/>
              </a:rPr>
              <a:t>Conciliazione</a:t>
            </a:r>
            <a:r>
              <a:rPr lang="es-ES" dirty="0" smtClean="0">
                <a:latin typeface="Arial Black" panose="020B0A04020102020204" pitchFamily="34" charset="0"/>
              </a:rPr>
              <a:t>,</a:t>
            </a:r>
          </a:p>
        </p:txBody>
      </p:sp>
    </p:spTree>
    <p:extLst>
      <p:ext uri="{BB962C8B-B14F-4D97-AF65-F5344CB8AC3E}">
        <p14:creationId xmlns:p14="http://schemas.microsoft.com/office/powerpoint/2010/main" val="158048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913" y="0"/>
            <a:ext cx="9144000" cy="5143500"/>
          </a:xfrm>
          <a:prstGeom prst="rect">
            <a:avLst/>
          </a:prstGeom>
          <a:noFill/>
          <a:ln>
            <a:noFill/>
          </a:ln>
        </p:spPr>
      </p:pic>
      <p:sp>
        <p:nvSpPr>
          <p:cNvPr id="4" name="3 Rectángulo"/>
          <p:cNvSpPr/>
          <p:nvPr/>
        </p:nvSpPr>
        <p:spPr>
          <a:xfrm>
            <a:off x="251520" y="3003798"/>
            <a:ext cx="8640960" cy="181588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25000"/>
                  </a:schemeClr>
                </a:solidFill>
                <a:latin typeface="Arial Black" panose="020B0A04020102020204" pitchFamily="34" charset="0"/>
              </a:rPr>
              <a:t>Hasta que el católico austríaco Alexander </a:t>
            </a:r>
            <a:r>
              <a:rPr lang="es-ES" sz="1600" b="1" dirty="0" err="1" smtClean="0">
                <a:solidFill>
                  <a:schemeClr val="tx2">
                    <a:lumMod val="25000"/>
                  </a:schemeClr>
                </a:solidFill>
                <a:latin typeface="Arial Black" panose="020B0A04020102020204" pitchFamily="34" charset="0"/>
              </a:rPr>
              <a:t>Tschugguel</a:t>
            </a:r>
            <a:r>
              <a:rPr lang="es-ES" sz="1600" b="1" dirty="0" smtClean="0">
                <a:solidFill>
                  <a:schemeClr val="tx2">
                    <a:lumMod val="25000"/>
                  </a:schemeClr>
                </a:solidFill>
                <a:latin typeface="Arial Black" panose="020B0A04020102020204" pitchFamily="34" charset="0"/>
              </a:rPr>
              <a:t> las arrojó al río Tíber el 21 de octubre. Posteriormente, una copia de las figuras producidas en masa se mantuvo en la iglesia.                             </a:t>
            </a:r>
          </a:p>
          <a:p>
            <a:pPr algn="ctr"/>
            <a:r>
              <a:rPr lang="es-ES" sz="1600" b="1" dirty="0" smtClean="0">
                <a:solidFill>
                  <a:schemeClr val="tx2">
                    <a:lumMod val="25000"/>
                  </a:schemeClr>
                </a:solidFill>
                <a:latin typeface="Arial Black" panose="020B0A04020102020204" pitchFamily="34" charset="0"/>
              </a:rPr>
              <a:t>Hay que mencionar que el papa Francisco criticó duramente este hecho y pidió disculpas a los paganos que ofrecían este ídolo. (Ver fuente a continuación)</a:t>
            </a:r>
          </a:p>
          <a:p>
            <a:pPr algn="ctr"/>
            <a:endParaRPr lang="es-ES" sz="1600" b="1" dirty="0">
              <a:solidFill>
                <a:schemeClr val="tx2">
                  <a:lumMod val="25000"/>
                </a:schemeClr>
              </a:solidFill>
              <a:latin typeface="Arial Black" panose="020B0A04020102020204" pitchFamily="34" charset="0"/>
            </a:endParaRPr>
          </a:p>
        </p:txBody>
      </p:sp>
      <p:sp>
        <p:nvSpPr>
          <p:cNvPr id="5" name="Rectángulo 7"/>
          <p:cNvSpPr/>
          <p:nvPr/>
        </p:nvSpPr>
        <p:spPr>
          <a:xfrm>
            <a:off x="323528" y="4515966"/>
            <a:ext cx="8676456" cy="500137"/>
          </a:xfrm>
          <a:prstGeom prst="rect">
            <a:avLst/>
          </a:prstGeom>
        </p:spPr>
        <p:txBody>
          <a:bodyPr wrap="square" lIns="68580" tIns="34290" rIns="68580" bIns="34290">
            <a:spAutoFit/>
            <a:scene3d>
              <a:camera prst="obliqueBottomLeft"/>
              <a:lightRig rig="threePt" dir="t"/>
            </a:scene3d>
            <a:sp3d>
              <a:extrusionClr>
                <a:srgbClr val="431E03"/>
              </a:extrusionClr>
            </a:sp3d>
          </a:bodyPr>
          <a:lstStyle/>
          <a:p>
            <a:pPr algn="ctr"/>
            <a:r>
              <a:rPr lang="es-PE" sz="1400" dirty="0" smtClean="0">
                <a:solidFill>
                  <a:srgbClr val="FBD2B3"/>
                </a:solidFill>
                <a:latin typeface="Arial Black" panose="020B0A04020102020204" pitchFamily="34" charset="0"/>
                <a:hlinkClick r:id="rId3"/>
              </a:rPr>
              <a:t>https://tucristo.com/blogs/%E2%96%B7-reloj-la-estatua-del-antiguo-dios-del-sacrificio-de-ninos-se-exhibe-en-roma-antes-de-la-apertura-del-sinodo-del-amazonas/</a:t>
            </a:r>
            <a:endParaRPr lang="es-PE" sz="1400" dirty="0">
              <a:solidFill>
                <a:srgbClr val="FBD2B3"/>
              </a:solidFill>
              <a:latin typeface="Arial Black" panose="020B0A04020102020204" pitchFamily="34" charset="0"/>
            </a:endParaRPr>
          </a:p>
        </p:txBody>
      </p:sp>
    </p:spTree>
    <p:extLst>
      <p:ext uri="{BB962C8B-B14F-4D97-AF65-F5344CB8AC3E}">
        <p14:creationId xmlns:p14="http://schemas.microsoft.com/office/powerpoint/2010/main" val="1874521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478"/>
            <a:ext cx="9144000" cy="5143500"/>
          </a:xfrm>
          <a:prstGeom prst="rect">
            <a:avLst/>
          </a:prstGeom>
        </p:spPr>
      </p:pic>
      <p:sp>
        <p:nvSpPr>
          <p:cNvPr id="4" name="CuadroTexto 4"/>
          <p:cNvSpPr txBox="1"/>
          <p:nvPr/>
        </p:nvSpPr>
        <p:spPr>
          <a:xfrm>
            <a:off x="323528" y="123478"/>
            <a:ext cx="8451166" cy="1084912"/>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sz="1600" dirty="0" smtClean="0">
                <a:latin typeface="Arial Black" panose="020B0A04020102020204" pitchFamily="34" charset="0"/>
              </a:rPr>
              <a:t>En las imágenes anteriores vimos que el papa Francisco rindió culto a ídolos paganos, y eso es IDOLATRÍA, algo que condena la Biblia en Éxodo 20:3-5, que en versión de la Biblia católica de Jerusalén, dice: </a:t>
            </a:r>
          </a:p>
          <a:p>
            <a:pPr algn="ctr"/>
            <a:endParaRPr lang="es-ES" dirty="0" smtClean="0">
              <a:latin typeface="Arial Black" panose="020B0A04020102020204" pitchFamily="34" charset="0"/>
            </a:endParaRPr>
          </a:p>
        </p:txBody>
      </p:sp>
    </p:spTree>
    <p:extLst>
      <p:ext uri="{BB962C8B-B14F-4D97-AF65-F5344CB8AC3E}">
        <p14:creationId xmlns:p14="http://schemas.microsoft.com/office/powerpoint/2010/main" val="164018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23528" y="4227934"/>
            <a:ext cx="8451166" cy="1084912"/>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sz="1600" dirty="0" smtClean="0">
                <a:latin typeface="Arial Black" panose="020B0A04020102020204" pitchFamily="34" charset="0"/>
              </a:rPr>
              <a:t>Como se aprecia, hay dos significados de la palabra VENERAR y el segundo significado NO HA SIDO ENSEÑADO a los católicos, que significa también “Dar culto a Dios o a las cosas sagradas”. </a:t>
            </a:r>
          </a:p>
          <a:p>
            <a:pPr algn="ctr"/>
            <a:endParaRPr lang="es-ES" dirty="0" smtClean="0">
              <a:latin typeface="Arial Black" panose="020B0A04020102020204" pitchFamily="34" charset="0"/>
            </a:endParaRPr>
          </a:p>
        </p:txBody>
      </p:sp>
      <p:sp>
        <p:nvSpPr>
          <p:cNvPr id="4" name="CuadroTexto 4"/>
          <p:cNvSpPr txBox="1"/>
          <p:nvPr/>
        </p:nvSpPr>
        <p:spPr>
          <a:xfrm>
            <a:off x="323528" y="123478"/>
            <a:ext cx="8451166" cy="807913"/>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sz="1600" dirty="0" smtClean="0">
                <a:latin typeface="Arial Black" panose="020B0A04020102020204" pitchFamily="34" charset="0"/>
              </a:rPr>
              <a:t>A los amados católicos se les ha enseñado que la palabra “VENERAR” significa respetar, honrar a alguien por sus virtudes y cualidades. Pero, veamos lo que dice el diccionario:</a:t>
            </a:r>
          </a:p>
        </p:txBody>
      </p:sp>
    </p:spTree>
    <p:extLst>
      <p:ext uri="{BB962C8B-B14F-4D97-AF65-F5344CB8AC3E}">
        <p14:creationId xmlns:p14="http://schemas.microsoft.com/office/powerpoint/2010/main" val="2251647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211"/>
            <a:ext cx="9144000" cy="5138289"/>
          </a:xfrm>
          <a:prstGeom prst="rect">
            <a:avLst/>
          </a:prstGeom>
          <a:noFill/>
          <a:ln>
            <a:noFill/>
          </a:ln>
        </p:spPr>
      </p:pic>
      <p:sp>
        <p:nvSpPr>
          <p:cNvPr id="3" name="2 Rectángulo"/>
          <p:cNvSpPr/>
          <p:nvPr/>
        </p:nvSpPr>
        <p:spPr>
          <a:xfrm>
            <a:off x="251520" y="3820061"/>
            <a:ext cx="8640960" cy="132343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rgbClr val="1D4F5D"/>
                </a:solidFill>
                <a:latin typeface="Arial Black" panose="020B0A04020102020204" pitchFamily="34" charset="0"/>
              </a:rPr>
              <a:t>Y ¿Qué significa adorar? La Biblia católica de Jerusalén nos da su significado en Salmos 95:6-7, que dice:</a:t>
            </a:r>
          </a:p>
          <a:p>
            <a:pPr algn="ctr"/>
            <a:r>
              <a:rPr lang="es-ES" sz="1600" b="1" dirty="0" smtClean="0">
                <a:solidFill>
                  <a:srgbClr val="1D4F5D"/>
                </a:solidFill>
                <a:latin typeface="Arial Black" panose="020B0A04020102020204" pitchFamily="34" charset="0"/>
              </a:rPr>
              <a:t>"6 Entrad, adoremos, postrémonos, ¡de rodillas ante Yahveh que nos ha hecho! </a:t>
            </a:r>
          </a:p>
          <a:p>
            <a:pPr algn="ctr"/>
            <a:endParaRPr lang="es-ES" sz="1600" b="1" dirty="0">
              <a:solidFill>
                <a:srgbClr val="1D4F5D"/>
              </a:solidFill>
              <a:latin typeface="Arial Black" panose="020B0A04020102020204" pitchFamily="34" charset="0"/>
            </a:endParaRPr>
          </a:p>
        </p:txBody>
      </p:sp>
    </p:spTree>
    <p:extLst>
      <p:ext uri="{BB962C8B-B14F-4D97-AF65-F5344CB8AC3E}">
        <p14:creationId xmlns:p14="http://schemas.microsoft.com/office/powerpoint/2010/main" val="350031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851920" y="483518"/>
            <a:ext cx="4752528" cy="4501232"/>
          </a:xfrm>
          <a:prstGeom prst="rect">
            <a:avLst/>
          </a:prstGeom>
          <a:noFill/>
        </p:spPr>
        <p:txBody>
          <a:bodyPr wrap="square" lIns="68580" tIns="34290" rIns="68580" bIns="34290" rtlCol="0">
            <a:spAutoFit/>
            <a:scene3d>
              <a:camera prst="obliqueBottomLeft"/>
              <a:lightRig rig="threePt" dir="t"/>
            </a:scene3d>
            <a:sp3d extrusionH="57150">
              <a:extrusionClr>
                <a:schemeClr val="bg1"/>
              </a:extrusionClr>
            </a:sp3d>
          </a:bodyPr>
          <a:lstStyle/>
          <a:p>
            <a:pPr algn="ctr"/>
            <a:r>
              <a:rPr lang="es-ES" dirty="0" smtClean="0">
                <a:latin typeface="Arial Black" panose="020B0A04020102020204" pitchFamily="34" charset="0"/>
              </a:rPr>
              <a:t>7 Porque él es nuestro Dios, y nosotros el pueblo de su pasto, el rebaño de su mano. ¡Oh, si escucharais hoy su voz!:"</a:t>
            </a:r>
          </a:p>
          <a:p>
            <a:pPr algn="ctr"/>
            <a:r>
              <a:rPr lang="es-ES" dirty="0" smtClean="0">
                <a:latin typeface="Arial Black" panose="020B0A04020102020204" pitchFamily="34" charset="0"/>
              </a:rPr>
              <a:t>Salmos, 95 - </a:t>
            </a:r>
            <a:r>
              <a:rPr lang="es-ES" dirty="0" err="1" smtClean="0">
                <a:latin typeface="Arial Black" panose="020B0A04020102020204" pitchFamily="34" charset="0"/>
              </a:rPr>
              <a:t>Bíblia</a:t>
            </a:r>
            <a:r>
              <a:rPr lang="es-ES" dirty="0" smtClean="0">
                <a:latin typeface="Arial Black" panose="020B0A04020102020204" pitchFamily="34" charset="0"/>
              </a:rPr>
              <a:t> Católica Online</a:t>
            </a:r>
          </a:p>
          <a:p>
            <a:pPr algn="ctr"/>
            <a:r>
              <a:rPr lang="es-ES" dirty="0" smtClean="0">
                <a:latin typeface="Arial Black" panose="020B0A04020102020204" pitchFamily="34" charset="0"/>
              </a:rPr>
              <a:t>Leer más en: </a:t>
            </a:r>
            <a:r>
              <a:rPr lang="es-ES" dirty="0" smtClean="0">
                <a:latin typeface="Arial Black" panose="020B0A04020102020204" pitchFamily="34" charset="0"/>
                <a:hlinkClick r:id="rId3"/>
              </a:rPr>
              <a:t>https://www.bibliacatolica.com.br/la-biblia-de-jerusalen/salmos/95/</a:t>
            </a:r>
            <a:endParaRPr lang="es-ES" dirty="0" smtClean="0">
              <a:latin typeface="Arial Black" panose="020B0A04020102020204" pitchFamily="34" charset="0"/>
            </a:endParaRPr>
          </a:p>
          <a:p>
            <a:pPr algn="ctr"/>
            <a:endParaRPr lang="es-ES" dirty="0">
              <a:latin typeface="Arial Black" panose="020B0A04020102020204" pitchFamily="34" charset="0"/>
            </a:endParaRPr>
          </a:p>
          <a:p>
            <a:pPr algn="ctr"/>
            <a:r>
              <a:rPr lang="es-ES" dirty="0" smtClean="0">
                <a:latin typeface="Arial Black" panose="020B0A04020102020204" pitchFamily="34" charset="0"/>
              </a:rPr>
              <a:t>Vemos que adorar significa POSTRARSE, ARRODILLARSE.</a:t>
            </a:r>
          </a:p>
          <a:p>
            <a:pPr algn="ctr"/>
            <a:r>
              <a:rPr lang="es-ES" dirty="0" smtClean="0">
                <a:latin typeface="Arial Black" panose="020B0A04020102020204" pitchFamily="34" charset="0"/>
              </a:rPr>
              <a:t>En consecuencia, VENERAR ES IGUAL A ADORAR.</a:t>
            </a:r>
          </a:p>
          <a:p>
            <a:pPr algn="ctr"/>
            <a:endParaRPr lang="es-ES" dirty="0" smtClean="0">
              <a:latin typeface="Arial Black" panose="020B0A04020102020204" pitchFamily="34" charset="0"/>
            </a:endParaRPr>
          </a:p>
          <a:p>
            <a:pPr algn="ctr"/>
            <a:r>
              <a:rPr lang="es-ES" dirty="0" smtClean="0">
                <a:latin typeface="Arial Black" panose="020B0A04020102020204" pitchFamily="34" charset="0"/>
              </a:rPr>
              <a:t> </a:t>
            </a:r>
          </a:p>
          <a:p>
            <a:pPr algn="ctr"/>
            <a:endParaRPr lang="es-ES" dirty="0" smtClean="0">
              <a:latin typeface="Arial Black" panose="020B0A04020102020204" pitchFamily="34" charset="0"/>
            </a:endParaRPr>
          </a:p>
        </p:txBody>
      </p:sp>
    </p:spTree>
    <p:extLst>
      <p:ext uri="{BB962C8B-B14F-4D97-AF65-F5344CB8AC3E}">
        <p14:creationId xmlns:p14="http://schemas.microsoft.com/office/powerpoint/2010/main" val="1679695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23528" y="195486"/>
            <a:ext cx="8451166" cy="807913"/>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sz="1600" dirty="0" smtClean="0">
                <a:latin typeface="Arial Black" panose="020B0A04020102020204" pitchFamily="34" charset="0"/>
              </a:rPr>
              <a:t>Ahora veremos lo que significa la palabra culto, según el diccionario, y escogeremos dos acepciones representativas, la número 6 y 7</a:t>
            </a:r>
          </a:p>
          <a:p>
            <a:pPr algn="ctr"/>
            <a:r>
              <a:rPr lang="es-ES" sz="1600" dirty="0" smtClean="0">
                <a:latin typeface="Arial Black" panose="020B0A04020102020204" pitchFamily="34" charset="0"/>
              </a:rPr>
              <a:t> </a:t>
            </a:r>
          </a:p>
        </p:txBody>
      </p:sp>
      <p:sp>
        <p:nvSpPr>
          <p:cNvPr id="4" name="CuadroTexto 4"/>
          <p:cNvSpPr txBox="1"/>
          <p:nvPr/>
        </p:nvSpPr>
        <p:spPr>
          <a:xfrm>
            <a:off x="323528" y="4227934"/>
            <a:ext cx="8451166" cy="1084912"/>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sz="1600" dirty="0" smtClean="0">
                <a:latin typeface="Arial Black" panose="020B0A04020102020204" pitchFamily="34" charset="0"/>
              </a:rPr>
              <a:t>Podemos concluir que el culto está compuesto por ritos y ceremonias litúrgicas que deben emanar de la Biblia y que deben dar GLORIA Y HONOR A YAHWEH y no a otra criatura.</a:t>
            </a:r>
          </a:p>
          <a:p>
            <a:pPr algn="ctr"/>
            <a:endParaRPr lang="es-ES" dirty="0" smtClean="0">
              <a:latin typeface="Arial Black" panose="020B0A04020102020204" pitchFamily="34" charset="0"/>
            </a:endParaRPr>
          </a:p>
        </p:txBody>
      </p:sp>
    </p:spTree>
    <p:extLst>
      <p:ext uri="{BB962C8B-B14F-4D97-AF65-F5344CB8AC3E}">
        <p14:creationId xmlns:p14="http://schemas.microsoft.com/office/powerpoint/2010/main" val="340356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219822"/>
            <a:ext cx="8640960" cy="1569660"/>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25000"/>
                  </a:schemeClr>
                </a:solidFill>
                <a:latin typeface="Arial Black" panose="020B0A04020102020204" pitchFamily="34" charset="0"/>
              </a:rPr>
              <a:t>El cura Luis Toro define la idolatría en estos términos, y es creer que una imagen religiosa es Dios. En consecuencia, según el cura Toro, un católico que se arrodilla, reza, quema incienso. etc. ante una imagen religiosa no sería calificado de idólatra, si esa persona es consciente que dicha imagen no es el mismísimo Dios verdadero, sino una representación de éste. Dice además que Dios si permite imágenes pero no ídolos.</a:t>
            </a:r>
          </a:p>
        </p:txBody>
      </p:sp>
    </p:spTree>
    <p:extLst>
      <p:ext uri="{BB962C8B-B14F-4D97-AF65-F5344CB8AC3E}">
        <p14:creationId xmlns:p14="http://schemas.microsoft.com/office/powerpoint/2010/main" val="401269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097" y="0"/>
            <a:ext cx="9144000" cy="5143500"/>
          </a:xfrm>
          <a:prstGeom prst="rect">
            <a:avLst/>
          </a:prstGeom>
          <a:noFill/>
          <a:ln>
            <a:noFill/>
          </a:ln>
        </p:spPr>
      </p:pic>
      <p:sp>
        <p:nvSpPr>
          <p:cNvPr id="3" name="2 Rectángulo"/>
          <p:cNvSpPr/>
          <p:nvPr/>
        </p:nvSpPr>
        <p:spPr>
          <a:xfrm>
            <a:off x="251520" y="3219822"/>
            <a:ext cx="8640960" cy="181588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25000"/>
                  </a:schemeClr>
                </a:solidFill>
                <a:latin typeface="Arial Black" panose="020B0A04020102020204" pitchFamily="34" charset="0"/>
              </a:rPr>
              <a:t>Pero, él agrega, si un católico piensa que esa imagen es Dios se convierte en idólatra, y para eso se basa en Éxodo 20:3, que dice que no debemos tener dioses ajenos delante de </a:t>
            </a:r>
            <a:r>
              <a:rPr lang="es-ES" sz="1600" b="1" dirty="0" err="1" smtClean="0">
                <a:solidFill>
                  <a:schemeClr val="tx2">
                    <a:lumMod val="25000"/>
                  </a:schemeClr>
                </a:solidFill>
                <a:latin typeface="Arial Black" panose="020B0A04020102020204" pitchFamily="34" charset="0"/>
              </a:rPr>
              <a:t>Yahweh</a:t>
            </a:r>
            <a:r>
              <a:rPr lang="es-ES" sz="1600" b="1" dirty="0" smtClean="0">
                <a:solidFill>
                  <a:schemeClr val="tx2">
                    <a:lumMod val="25000"/>
                  </a:schemeClr>
                </a:solidFill>
                <a:latin typeface="Arial Black" panose="020B0A04020102020204" pitchFamily="34" charset="0"/>
              </a:rPr>
              <a:t>. </a:t>
            </a:r>
          </a:p>
          <a:p>
            <a:pPr algn="ctr"/>
            <a:r>
              <a:rPr lang="es-ES" sz="1600" b="1" dirty="0" smtClean="0">
                <a:solidFill>
                  <a:schemeClr val="tx2">
                    <a:lumMod val="25000"/>
                  </a:schemeClr>
                </a:solidFill>
                <a:latin typeface="Arial Black" panose="020B0A04020102020204" pitchFamily="34" charset="0"/>
              </a:rPr>
              <a:t>Sin embargo cuando habla de Éxodo 20:4-5, el cura piensa que solamente se aplica a otros dioses (dioses falsos), y esto no es así, como veremos a continuación.</a:t>
            </a:r>
          </a:p>
          <a:p>
            <a:pPr algn="ctr"/>
            <a:endParaRPr lang="es-ES" sz="1600" b="1" dirty="0" smtClean="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30057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23528" y="2931790"/>
            <a:ext cx="8640960" cy="2308324"/>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25000"/>
                  </a:schemeClr>
                </a:solidFill>
                <a:latin typeface="Arial Black" panose="020B0A04020102020204" pitchFamily="34" charset="0"/>
              </a:rPr>
              <a:t>Sin embargo la Biblia católica de Jerusalén en Éxodo 20:4-5, es muy clara cuando dice que NO debemos hacer imagen de lo que está arriba en los cielos (Dios, Jesucristo, Apóstoles, ángeles, santos), de lo que hay en la tierra y de lo que hay en las aguas; dice además que no debemos inclinarnos ante dichas imágenes para darle culto (sea rezarles, arrodillarnos, quemar incienso, etc.)</a:t>
            </a:r>
          </a:p>
          <a:p>
            <a:pPr algn="ctr"/>
            <a:r>
              <a:rPr lang="es-ES" sz="1600" b="1" dirty="0" smtClean="0">
                <a:solidFill>
                  <a:schemeClr val="tx2">
                    <a:lumMod val="25000"/>
                  </a:schemeClr>
                </a:solidFill>
                <a:latin typeface="Arial Black" panose="020B0A04020102020204" pitchFamily="34" charset="0"/>
              </a:rPr>
              <a:t>En otras palabras, la Biblia prohíbe que hagamos representaciones de Dios o de cualquier otra criatura, y ADICIONALMENTE que les rindamos culto.</a:t>
            </a:r>
          </a:p>
          <a:p>
            <a:pPr algn="ctr"/>
            <a:r>
              <a:rPr lang="es-ES" sz="1600" b="1" dirty="0" smtClean="0">
                <a:solidFill>
                  <a:schemeClr val="tx2">
                    <a:lumMod val="25000"/>
                  </a:schemeClr>
                </a:solidFill>
                <a:latin typeface="Arial Black" panose="020B0A04020102020204" pitchFamily="34" charset="0"/>
              </a:rPr>
              <a:t> </a:t>
            </a:r>
          </a:p>
        </p:txBody>
      </p:sp>
    </p:spTree>
    <p:extLst>
      <p:ext uri="{BB962C8B-B14F-4D97-AF65-F5344CB8AC3E}">
        <p14:creationId xmlns:p14="http://schemas.microsoft.com/office/powerpoint/2010/main" val="3388473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23528" y="3795886"/>
            <a:ext cx="8640960" cy="1477328"/>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b="1" dirty="0" smtClean="0">
                <a:solidFill>
                  <a:schemeClr val="tx2">
                    <a:lumMod val="25000"/>
                  </a:schemeClr>
                </a:solidFill>
                <a:latin typeface="Arial Black" panose="020B0A04020102020204" pitchFamily="34" charset="0"/>
              </a:rPr>
              <a:t>Se ha constatado que VENERAR es sinónimo de ADORAR, y adorar, según Salmos 95:6-7, está íntimamente ligado al acto de arrodillarse, postrarse ante quien es el único Dios verdadero YAHWEH y ante nadie más.</a:t>
            </a:r>
          </a:p>
          <a:p>
            <a:pPr algn="ctr"/>
            <a:endParaRPr lang="es-ES" b="1" dirty="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92359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244"/>
            <a:ext cx="9144000" cy="5124256"/>
          </a:xfrm>
          <a:prstGeom prst="rect">
            <a:avLst/>
          </a:prstGeom>
          <a:noFill/>
          <a:ln>
            <a:noFill/>
          </a:ln>
        </p:spPr>
      </p:pic>
      <p:sp>
        <p:nvSpPr>
          <p:cNvPr id="3" name="2 Rectángulo"/>
          <p:cNvSpPr/>
          <p:nvPr/>
        </p:nvSpPr>
        <p:spPr>
          <a:xfrm>
            <a:off x="323528" y="3867894"/>
            <a:ext cx="8640960" cy="923330"/>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b="1" dirty="0" smtClean="0">
                <a:solidFill>
                  <a:schemeClr val="tx2">
                    <a:lumMod val="25000"/>
                  </a:schemeClr>
                </a:solidFill>
                <a:latin typeface="Arial Black" panose="020B0A04020102020204" pitchFamily="34" charset="0"/>
              </a:rPr>
              <a:t>Se ha constatado que dar culto significa venerar o adorar mediante ritos y ceremonias litúrgicas al Dios YAHWEH quien es el Único de recibir Gloria y Honra, y no otra criatura.</a:t>
            </a:r>
          </a:p>
        </p:txBody>
      </p:sp>
    </p:spTree>
    <p:extLst>
      <p:ext uri="{BB962C8B-B14F-4D97-AF65-F5344CB8AC3E}">
        <p14:creationId xmlns:p14="http://schemas.microsoft.com/office/powerpoint/2010/main" val="252995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2 Rectángulo"/>
          <p:cNvSpPr/>
          <p:nvPr/>
        </p:nvSpPr>
        <p:spPr>
          <a:xfrm>
            <a:off x="251520" y="4011910"/>
            <a:ext cx="8640960" cy="923330"/>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b="1" dirty="0" smtClean="0">
                <a:solidFill>
                  <a:schemeClr val="tx2">
                    <a:lumMod val="25000"/>
                  </a:schemeClr>
                </a:solidFill>
                <a:latin typeface="Arial Black" panose="020B0A04020102020204" pitchFamily="34" charset="0"/>
              </a:rPr>
              <a:t>En otras palabras, una imagen se convierte en ídolo cuando se le rinde culto de veneración, que es lo que hacen los amados católicos.</a:t>
            </a:r>
          </a:p>
        </p:txBody>
      </p:sp>
    </p:spTree>
    <p:extLst>
      <p:ext uri="{BB962C8B-B14F-4D97-AF65-F5344CB8AC3E}">
        <p14:creationId xmlns:p14="http://schemas.microsoft.com/office/powerpoint/2010/main" val="3990184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654"/>
            <a:ext cx="9144000" cy="5140846"/>
          </a:xfrm>
          <a:prstGeom prst="rect">
            <a:avLst/>
          </a:prstGeom>
          <a:noFill/>
          <a:ln>
            <a:noFill/>
          </a:ln>
        </p:spPr>
      </p:pic>
      <p:sp>
        <p:nvSpPr>
          <p:cNvPr id="3" name="2 Rectángulo"/>
          <p:cNvSpPr/>
          <p:nvPr/>
        </p:nvSpPr>
        <p:spPr>
          <a:xfrm>
            <a:off x="251520" y="3579862"/>
            <a:ext cx="8640960" cy="132343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10000"/>
                  </a:schemeClr>
                </a:solidFill>
                <a:latin typeface="Arial Black" panose="020B0A04020102020204" pitchFamily="34" charset="0"/>
              </a:rPr>
              <a:t>Por todo lo expuesto, podemos considerar que el papa Francisco es un idólatra por cuanto participó de un culto a la </a:t>
            </a:r>
            <a:r>
              <a:rPr lang="es-ES" sz="1600" b="1" dirty="0" err="1">
                <a:solidFill>
                  <a:schemeClr val="tx2">
                    <a:lumMod val="10000"/>
                  </a:schemeClr>
                </a:solidFill>
                <a:latin typeface="Arial Black" panose="020B0A04020102020204" pitchFamily="34" charset="0"/>
              </a:rPr>
              <a:t>P</a:t>
            </a:r>
            <a:r>
              <a:rPr lang="es-ES" sz="1600" b="1" dirty="0" err="1" smtClean="0">
                <a:solidFill>
                  <a:schemeClr val="tx2">
                    <a:lumMod val="10000"/>
                  </a:schemeClr>
                </a:solidFill>
                <a:latin typeface="Arial Black" panose="020B0A04020102020204" pitchFamily="34" charset="0"/>
              </a:rPr>
              <a:t>achamama</a:t>
            </a:r>
            <a:r>
              <a:rPr lang="es-ES" sz="1600" b="1" dirty="0" smtClean="0">
                <a:solidFill>
                  <a:schemeClr val="tx2">
                    <a:lumMod val="10000"/>
                  </a:schemeClr>
                </a:solidFill>
                <a:latin typeface="Arial Black" panose="020B0A04020102020204" pitchFamily="34" charset="0"/>
              </a:rPr>
              <a:t>, es decir, fue partícipe de los ritos y ceremonias que se hacían en honor a este dios falso. Incluso, mientras el chamán oraba a su dios, el papa Francisco inclinaba su cabeza en señal de veneración o adoración. </a:t>
            </a:r>
          </a:p>
        </p:txBody>
      </p:sp>
    </p:spTree>
    <p:extLst>
      <p:ext uri="{BB962C8B-B14F-4D97-AF65-F5344CB8AC3E}">
        <p14:creationId xmlns:p14="http://schemas.microsoft.com/office/powerpoint/2010/main" val="3642882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3439"/>
            <a:ext cx="9144000" cy="5176939"/>
          </a:xfrm>
          <a:prstGeom prst="rect">
            <a:avLst/>
          </a:prstGeom>
          <a:noFill/>
          <a:ln>
            <a:noFill/>
          </a:ln>
        </p:spPr>
      </p:pic>
      <p:sp>
        <p:nvSpPr>
          <p:cNvPr id="3" name="2 Rectángulo"/>
          <p:cNvSpPr/>
          <p:nvPr/>
        </p:nvSpPr>
        <p:spPr>
          <a:xfrm>
            <a:off x="251520" y="3579862"/>
            <a:ext cx="8640960" cy="181588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25000"/>
                  </a:schemeClr>
                </a:solidFill>
                <a:latin typeface="Arial Black" panose="020B0A04020102020204" pitchFamily="34" charset="0"/>
              </a:rPr>
              <a:t>Tristemente, el cura Luis Toro, exculpa del pecado de idolatría al papa Francisco y dice que solo cometió el pecado de omisión porque no le predicó el evangelio a los paganos que adoraban la </a:t>
            </a:r>
            <a:r>
              <a:rPr lang="es-ES" sz="1600" b="1" dirty="0" err="1" smtClean="0">
                <a:solidFill>
                  <a:schemeClr val="tx2">
                    <a:lumMod val="25000"/>
                  </a:schemeClr>
                </a:solidFill>
                <a:latin typeface="Arial Black" panose="020B0A04020102020204" pitchFamily="34" charset="0"/>
              </a:rPr>
              <a:t>Pachamama</a:t>
            </a:r>
            <a:r>
              <a:rPr lang="es-ES" sz="1600" b="1" dirty="0" smtClean="0">
                <a:solidFill>
                  <a:schemeClr val="tx2">
                    <a:lumMod val="25000"/>
                  </a:schemeClr>
                </a:solidFill>
                <a:latin typeface="Arial Black" panose="020B0A04020102020204" pitchFamily="34" charset="0"/>
              </a:rPr>
              <a:t> y tuerce la escritura cuando insiste que el papa Francisco no cometió el pecado de idolatría porque en su mente él pensaba que la </a:t>
            </a:r>
            <a:r>
              <a:rPr lang="es-ES" sz="1600" b="1" dirty="0" err="1" smtClean="0">
                <a:solidFill>
                  <a:schemeClr val="tx2">
                    <a:lumMod val="25000"/>
                  </a:schemeClr>
                </a:solidFill>
                <a:latin typeface="Arial Black" panose="020B0A04020102020204" pitchFamily="34" charset="0"/>
              </a:rPr>
              <a:t>Pachamama</a:t>
            </a:r>
            <a:r>
              <a:rPr lang="es-ES" sz="1600" b="1" dirty="0" smtClean="0">
                <a:solidFill>
                  <a:schemeClr val="tx2">
                    <a:lumMod val="25000"/>
                  </a:schemeClr>
                </a:solidFill>
                <a:latin typeface="Arial Black" panose="020B0A04020102020204" pitchFamily="34" charset="0"/>
              </a:rPr>
              <a:t> no era el Dios verdadero </a:t>
            </a:r>
            <a:r>
              <a:rPr lang="es-ES" sz="1600" b="1" dirty="0" err="1" smtClean="0">
                <a:solidFill>
                  <a:schemeClr val="tx2">
                    <a:lumMod val="25000"/>
                  </a:schemeClr>
                </a:solidFill>
                <a:latin typeface="Arial Black" panose="020B0A04020102020204" pitchFamily="34" charset="0"/>
              </a:rPr>
              <a:t>Yahweh</a:t>
            </a:r>
            <a:r>
              <a:rPr lang="es-ES" sz="1600" b="1" dirty="0" smtClean="0">
                <a:solidFill>
                  <a:schemeClr val="tx2">
                    <a:lumMod val="25000"/>
                  </a:schemeClr>
                </a:solidFill>
                <a:latin typeface="Arial Black" panose="020B0A04020102020204" pitchFamily="34" charset="0"/>
              </a:rPr>
              <a:t>. </a:t>
            </a:r>
          </a:p>
          <a:p>
            <a:pPr algn="ctr"/>
            <a:endParaRPr lang="es-ES" sz="1600" b="1" dirty="0" smtClean="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392112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435846"/>
            <a:ext cx="8640960" cy="1815882"/>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chemeClr val="tx2">
                    <a:lumMod val="25000"/>
                  </a:schemeClr>
                </a:solidFill>
                <a:latin typeface="Arial Black" panose="020B0A04020102020204" pitchFamily="34" charset="0"/>
              </a:rPr>
              <a:t>Sin embargo, el cura Toro no recapacita en lo que hizo su jefe cuando éste violó Éxodo 20:4-5, de rendir culto y postrarse a ese falso dios </a:t>
            </a:r>
            <a:r>
              <a:rPr lang="es-ES" sz="1600" b="1" dirty="0" err="1" smtClean="0">
                <a:solidFill>
                  <a:schemeClr val="tx2">
                    <a:lumMod val="25000"/>
                  </a:schemeClr>
                </a:solidFill>
                <a:latin typeface="Arial Black" panose="020B0A04020102020204" pitchFamily="34" charset="0"/>
              </a:rPr>
              <a:t>Pachamama</a:t>
            </a:r>
            <a:r>
              <a:rPr lang="es-ES" sz="1600" b="1" dirty="0" smtClean="0">
                <a:solidFill>
                  <a:schemeClr val="tx2">
                    <a:lumMod val="25000"/>
                  </a:schemeClr>
                </a:solidFill>
                <a:latin typeface="Arial Black" panose="020B0A04020102020204" pitchFamily="34" charset="0"/>
              </a:rPr>
              <a:t>.</a:t>
            </a:r>
          </a:p>
          <a:p>
            <a:pPr algn="ctr"/>
            <a:r>
              <a:rPr lang="es-ES" sz="1600" b="1" dirty="0" smtClean="0">
                <a:solidFill>
                  <a:schemeClr val="tx2">
                    <a:lumMod val="25000"/>
                  </a:schemeClr>
                </a:solidFill>
                <a:latin typeface="Arial Black" panose="020B0A04020102020204" pitchFamily="34" charset="0"/>
              </a:rPr>
              <a:t>Podemos concluir que una imagen se convierte en un ídolo cuando se le rinde culto de veneración o adoración y eso lastimosamente no enseña Luis Toro y está enviando a la condenación eterna a los amados católicos torciendo deliberadamente las Sagradas Escrituras.</a:t>
            </a:r>
          </a:p>
          <a:p>
            <a:pPr algn="ctr"/>
            <a:endParaRPr lang="es-ES" sz="1600" b="1" dirty="0" smtClean="0">
              <a:solidFill>
                <a:schemeClr val="tx2">
                  <a:lumMod val="25000"/>
                </a:schemeClr>
              </a:solidFill>
              <a:latin typeface="Arial Black" panose="020B0A04020102020204" pitchFamily="34" charset="0"/>
            </a:endParaRPr>
          </a:p>
        </p:txBody>
      </p:sp>
    </p:spTree>
    <p:extLst>
      <p:ext uri="{BB962C8B-B14F-4D97-AF65-F5344CB8AC3E}">
        <p14:creationId xmlns:p14="http://schemas.microsoft.com/office/powerpoint/2010/main" val="146766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rotWithShape="1">
          <a:blip r:embed="rId2">
            <a:lum/>
            <a:extLst>
              <a:ext uri="{28A0092B-C50C-407E-A947-70E740481C1C}">
                <a14:useLocalDpi xmlns:a14="http://schemas.microsoft.com/office/drawing/2010/main" val="0"/>
              </a:ext>
            </a:extLst>
          </a:blip>
          <a:srcRect t="339" b="339"/>
          <a:stretch/>
        </p:blipFill>
        <p:spPr>
          <a:xfrm>
            <a:off x="0" y="0"/>
            <a:ext cx="9174266" cy="5143500"/>
          </a:xfrm>
          <a:prstGeom prst="rect">
            <a:avLst/>
          </a:prstGeom>
          <a:noFill/>
          <a:ln>
            <a:noFill/>
          </a:ln>
        </p:spPr>
      </p:pic>
      <p:sp>
        <p:nvSpPr>
          <p:cNvPr id="3" name="2 Rectángulo"/>
          <p:cNvSpPr/>
          <p:nvPr/>
        </p:nvSpPr>
        <p:spPr>
          <a:xfrm>
            <a:off x="251520" y="3573840"/>
            <a:ext cx="8640960" cy="1569660"/>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rgbClr val="482400"/>
                </a:solidFill>
                <a:latin typeface="Arial Black" panose="020B0A04020102020204" pitchFamily="34" charset="0"/>
              </a:rPr>
              <a:t>Como un antecedente del acto idolátrico del papa Francisco, hay que recordar que el papa Juan Pablo II, llevó a cabo el 27 de Octubre de 1986 una reunión ecuménica donde invitó a los principales líderes de todas las religiones del mundo y fue en Asís, Italia, para una Jornada Mundial de Oración por la Paz. </a:t>
            </a:r>
          </a:p>
          <a:p>
            <a:pPr algn="ctr"/>
            <a:endParaRPr lang="es-ES" sz="1600" b="1" dirty="0" smtClean="0">
              <a:solidFill>
                <a:srgbClr val="482400"/>
              </a:solidFill>
              <a:latin typeface="Arial Black" panose="020B0A04020102020204" pitchFamily="34" charset="0"/>
            </a:endParaRPr>
          </a:p>
        </p:txBody>
      </p:sp>
    </p:spTree>
    <p:extLst>
      <p:ext uri="{BB962C8B-B14F-4D97-AF65-F5344CB8AC3E}">
        <p14:creationId xmlns:p14="http://schemas.microsoft.com/office/powerpoint/2010/main" val="297584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573840"/>
            <a:ext cx="8640960" cy="1323439"/>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1600" b="1" dirty="0" smtClean="0">
                <a:solidFill>
                  <a:srgbClr val="482400"/>
                </a:solidFill>
                <a:latin typeface="Arial Black" panose="020B0A04020102020204" pitchFamily="34" charset="0"/>
              </a:rPr>
              <a:t>Durante esta reunión, sucedió un acto idolátrico, pues el Dalai Lama colocó una estatua de Buda sobre el tabernáculo en la iglesia de San Francisco, y tuvo el aval y complacencia de Juan Pablo II, hecho que pasó inadvertido por muchos católicos. (Ver fuente a continuación)</a:t>
            </a:r>
          </a:p>
          <a:p>
            <a:pPr algn="ctr"/>
            <a:endParaRPr lang="es-ES" sz="1600" b="1" dirty="0" smtClean="0">
              <a:solidFill>
                <a:srgbClr val="482400"/>
              </a:solidFill>
              <a:latin typeface="Arial Black" panose="020B0A04020102020204" pitchFamily="34" charset="0"/>
            </a:endParaRPr>
          </a:p>
        </p:txBody>
      </p:sp>
      <p:sp>
        <p:nvSpPr>
          <p:cNvPr id="4" name="CuadroTexto 8">
            <a:hlinkClick r:id="rId3"/>
          </p:cNvPr>
          <p:cNvSpPr txBox="1"/>
          <p:nvPr/>
        </p:nvSpPr>
        <p:spPr>
          <a:xfrm>
            <a:off x="827584" y="4659982"/>
            <a:ext cx="7462910" cy="284693"/>
          </a:xfrm>
          <a:prstGeom prst="rect">
            <a:avLst/>
          </a:prstGeom>
          <a:noFill/>
        </p:spPr>
        <p:txBody>
          <a:bodyPr wrap="square" lIns="68580" tIns="34290" rIns="68580" bIns="34290" rtlCol="0">
            <a:spAutoFit/>
            <a:scene3d>
              <a:camera prst="orthographicFront"/>
              <a:lightRig rig="threePt" dir="t"/>
            </a:scene3d>
            <a:sp3d extrusionH="177800">
              <a:extrusionClr>
                <a:srgbClr val="421800"/>
              </a:extrusionClr>
            </a:sp3d>
          </a:bodyPr>
          <a:lstStyle/>
          <a:p>
            <a:pPr algn="ctr"/>
            <a:r>
              <a:rPr lang="es-PE" sz="1400" dirty="0">
                <a:solidFill>
                  <a:srgbClr val="FFBC97"/>
                </a:solidFill>
                <a:latin typeface="Arial Black" panose="020B0A04020102020204" pitchFamily="34" charset="0"/>
                <a:hlinkClick r:id="rId4"/>
              </a:rPr>
              <a:t>https://www.vaticanocatolico.com/juan-pablo-ii-en-asis-1986/#.XdIxjdVKg2x</a:t>
            </a:r>
            <a:endParaRPr lang="es-PE" dirty="0">
              <a:solidFill>
                <a:srgbClr val="FFBC97"/>
              </a:solidFill>
              <a:latin typeface="Arial Black" panose="020B0A04020102020204" pitchFamily="34" charset="0"/>
            </a:endParaRPr>
          </a:p>
        </p:txBody>
      </p:sp>
    </p:spTree>
    <p:extLst>
      <p:ext uri="{BB962C8B-B14F-4D97-AF65-F5344CB8AC3E}">
        <p14:creationId xmlns:p14="http://schemas.microsoft.com/office/powerpoint/2010/main" val="386063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72956" cy="5143500"/>
          </a:xfrm>
          <a:prstGeom prst="rect">
            <a:avLst/>
          </a:prstGeom>
          <a:noFill/>
          <a:ln>
            <a:noFill/>
          </a:ln>
        </p:spPr>
      </p:pic>
      <p:sp>
        <p:nvSpPr>
          <p:cNvPr id="3" name="CuadroTexto 4"/>
          <p:cNvSpPr txBox="1"/>
          <p:nvPr/>
        </p:nvSpPr>
        <p:spPr>
          <a:xfrm>
            <a:off x="5004048" y="699542"/>
            <a:ext cx="3600400" cy="2839239"/>
          </a:xfrm>
          <a:prstGeom prst="rect">
            <a:avLst/>
          </a:prstGeom>
          <a:noFill/>
        </p:spPr>
        <p:txBody>
          <a:bodyPr wrap="square" lIns="68580" tIns="34290" rIns="68580" bIns="34290" rtlCol="0">
            <a:spAutoFit/>
            <a:scene3d>
              <a:camera prst="obliqueBottomLeft"/>
              <a:lightRig rig="threePt" dir="t"/>
            </a:scene3d>
            <a:sp3d extrusionH="76200">
              <a:extrusionClr>
                <a:schemeClr val="bg1"/>
              </a:extrusionClr>
            </a:sp3d>
          </a:bodyPr>
          <a:lstStyle/>
          <a:p>
            <a:pPr algn="ctr"/>
            <a:r>
              <a:rPr lang="es-ES" dirty="0" smtClean="0">
                <a:latin typeface="Arial Black" panose="020B0A04020102020204" pitchFamily="34" charset="0"/>
              </a:rPr>
              <a:t>En esta imagen vemos al Papa Francisco efectuando el gesto masónico de la mano escondida, también conocida como la señal del segundo velo, que es una contraseña que los masones usan para identificarse entre sí, </a:t>
            </a:r>
          </a:p>
          <a:p>
            <a:pPr algn="ctr"/>
            <a:endParaRPr lang="es-PE" dirty="0">
              <a:latin typeface="Arial Black" panose="020B0A04020102020204" pitchFamily="34" charset="0"/>
            </a:endParaRPr>
          </a:p>
        </p:txBody>
      </p:sp>
      <p:sp>
        <p:nvSpPr>
          <p:cNvPr id="4" name="CuadroTexto 4"/>
          <p:cNvSpPr txBox="1"/>
          <p:nvPr/>
        </p:nvSpPr>
        <p:spPr>
          <a:xfrm>
            <a:off x="395536" y="3867894"/>
            <a:ext cx="8451166" cy="1177245"/>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latin typeface="Arial Black" panose="020B0A04020102020204" pitchFamily="34" charset="0"/>
              </a:rPr>
              <a:t>y que muchos personajes de la historia han sido retratados de esa manera para señalar que pertenecen a la masonería, tal como veremos en la siguiente imagen.</a:t>
            </a:r>
          </a:p>
          <a:p>
            <a:pPr algn="ctr"/>
            <a:endParaRPr lang="es-PE" dirty="0">
              <a:latin typeface="Arial Black" panose="020B0A04020102020204" pitchFamily="34" charset="0"/>
            </a:endParaRPr>
          </a:p>
        </p:txBody>
      </p:sp>
    </p:spTree>
    <p:extLst>
      <p:ext uri="{BB962C8B-B14F-4D97-AF65-F5344CB8AC3E}">
        <p14:creationId xmlns:p14="http://schemas.microsoft.com/office/powerpoint/2010/main" val="154394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uadroTexto 4"/>
          <p:cNvSpPr txBox="1"/>
          <p:nvPr/>
        </p:nvSpPr>
        <p:spPr>
          <a:xfrm>
            <a:off x="395536" y="4083918"/>
            <a:ext cx="8451166" cy="1177245"/>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latin typeface="Arial Black" panose="020B0A04020102020204" pitchFamily="34" charset="0"/>
              </a:rPr>
              <a:t>Y Aquí vemos nuevamente al papa Francisco haciendo la señal masónica de la mano escondida, así como Napoleón, Lenin, Marx, Stalin y unos oficiales rusos</a:t>
            </a:r>
          </a:p>
          <a:p>
            <a:pPr algn="ctr"/>
            <a:endParaRPr lang="es-PE" dirty="0">
              <a:latin typeface="Arial Black" panose="020B0A04020102020204" pitchFamily="34" charset="0"/>
            </a:endParaRPr>
          </a:p>
        </p:txBody>
      </p:sp>
    </p:spTree>
    <p:extLst>
      <p:ext uri="{BB962C8B-B14F-4D97-AF65-F5344CB8AC3E}">
        <p14:creationId xmlns:p14="http://schemas.microsoft.com/office/powerpoint/2010/main" val="4190538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uadroTexto 4"/>
          <p:cNvSpPr txBox="1"/>
          <p:nvPr/>
        </p:nvSpPr>
        <p:spPr>
          <a:xfrm>
            <a:off x="395536" y="3219822"/>
            <a:ext cx="8451166" cy="2069797"/>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Entre los masones hay este tipo de saludo, con sus pequeñas variantes, según el grado, con la finalidad de reconocerse entre ellos.</a:t>
            </a:r>
          </a:p>
          <a:p>
            <a:pPr algn="ctr"/>
            <a:r>
              <a:rPr lang="es-ES" sz="1600" dirty="0" smtClean="0">
                <a:latin typeface="Arial Black" panose="020B0A04020102020204" pitchFamily="34" charset="0"/>
              </a:rPr>
              <a:t>Al estrechar la mano, el pulgar se extiende naturalmente hacia arriba o hacia delante. Cuando señala hacia abajo, sobre los nudillos, está señalando que es un miembro del culto satánico más grande del mundo, la Masonería, y que está comprometido con su objetivo del gobierno mundial bajo el anticristo.</a:t>
            </a:r>
          </a:p>
          <a:p>
            <a:pPr algn="ctr"/>
            <a:endParaRPr lang="es-PE" sz="1600" dirty="0">
              <a:latin typeface="Arial Black" panose="020B0A04020102020204" pitchFamily="34" charset="0"/>
            </a:endParaRPr>
          </a:p>
        </p:txBody>
      </p:sp>
    </p:spTree>
    <p:extLst>
      <p:ext uri="{BB962C8B-B14F-4D97-AF65-F5344CB8AC3E}">
        <p14:creationId xmlns:p14="http://schemas.microsoft.com/office/powerpoint/2010/main" val="2750368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183" y="0"/>
            <a:ext cx="9144000" cy="5143500"/>
          </a:xfrm>
          <a:prstGeom prst="rect">
            <a:avLst/>
          </a:prstGeom>
          <a:noFill/>
          <a:ln>
            <a:noFill/>
          </a:ln>
        </p:spPr>
      </p:pic>
      <p:sp>
        <p:nvSpPr>
          <p:cNvPr id="3" name="CuadroTexto 4"/>
          <p:cNvSpPr txBox="1"/>
          <p:nvPr/>
        </p:nvSpPr>
        <p:spPr>
          <a:xfrm>
            <a:off x="395536" y="4083918"/>
            <a:ext cx="8451166" cy="80791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En la imagen, vemos un saludo normal. En las siguientes imágenes apreciaremos saludos masónicos del papa Francisco. </a:t>
            </a:r>
          </a:p>
          <a:p>
            <a:pPr algn="ctr"/>
            <a:endParaRPr lang="es-PE" sz="1600" dirty="0">
              <a:latin typeface="Arial Black" panose="020B0A04020102020204" pitchFamily="34" charset="0"/>
            </a:endParaRPr>
          </a:p>
        </p:txBody>
      </p:sp>
    </p:spTree>
    <p:extLst>
      <p:ext uri="{BB962C8B-B14F-4D97-AF65-F5344CB8AC3E}">
        <p14:creationId xmlns:p14="http://schemas.microsoft.com/office/powerpoint/2010/main" val="2879802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75157" cy="5143500"/>
          </a:xfrm>
          <a:prstGeom prst="rect">
            <a:avLst/>
          </a:prstGeom>
          <a:noFill/>
          <a:ln>
            <a:noFill/>
          </a:ln>
        </p:spPr>
      </p:pic>
      <p:sp>
        <p:nvSpPr>
          <p:cNvPr id="3" name="CuadroTexto 4"/>
          <p:cNvSpPr txBox="1"/>
          <p:nvPr/>
        </p:nvSpPr>
        <p:spPr>
          <a:xfrm>
            <a:off x="395536" y="4299942"/>
            <a:ext cx="8451166" cy="561692"/>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Aprecien el dedo índice del papa Francisco apretando hacia arriba uno de los nudillos de la mano del otro masón. </a:t>
            </a:r>
            <a:endParaRPr lang="es-PE" sz="1600" dirty="0">
              <a:latin typeface="Arial Black" panose="020B0A04020102020204" pitchFamily="34" charset="0"/>
            </a:endParaRPr>
          </a:p>
        </p:txBody>
      </p:sp>
    </p:spTree>
    <p:extLst>
      <p:ext uri="{BB962C8B-B14F-4D97-AF65-F5344CB8AC3E}">
        <p14:creationId xmlns:p14="http://schemas.microsoft.com/office/powerpoint/2010/main" val="166649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5868144" y="1275606"/>
            <a:ext cx="2906550" cy="277768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Aquí vemos al Papa Benedicto XVI y a Mario </a:t>
            </a:r>
            <a:r>
              <a:rPr lang="es-ES" sz="1600" dirty="0" err="1" smtClean="0">
                <a:latin typeface="Arial Black" panose="020B0A04020102020204" pitchFamily="34" charset="0"/>
              </a:rPr>
              <a:t>Bergoglio</a:t>
            </a:r>
            <a:r>
              <a:rPr lang="es-ES" sz="1600" dirty="0" smtClean="0">
                <a:latin typeface="Arial Black" panose="020B0A04020102020204" pitchFamily="34" charset="0"/>
              </a:rPr>
              <a:t> antes de que éste fuera ordenado papa, y nuevamente observe como </a:t>
            </a:r>
            <a:r>
              <a:rPr lang="es-ES" sz="1600" dirty="0" err="1" smtClean="0">
                <a:latin typeface="Arial Black" panose="020B0A04020102020204" pitchFamily="34" charset="0"/>
              </a:rPr>
              <a:t>Bergoglio</a:t>
            </a:r>
            <a:r>
              <a:rPr lang="es-ES" sz="1600" dirty="0" smtClean="0">
                <a:latin typeface="Arial Black" panose="020B0A04020102020204" pitchFamily="34" charset="0"/>
              </a:rPr>
              <a:t> aprieta su dedo índice hacia arriba de los nudillos de la mano de Benedicto XVI. </a:t>
            </a:r>
          </a:p>
          <a:p>
            <a:pPr algn="ctr"/>
            <a:endParaRPr lang="es-PE" sz="1600" dirty="0">
              <a:latin typeface="Arial Black" panose="020B0A04020102020204" pitchFamily="34" charset="0"/>
            </a:endParaRPr>
          </a:p>
        </p:txBody>
      </p:sp>
    </p:spTree>
    <p:extLst>
      <p:ext uri="{BB962C8B-B14F-4D97-AF65-F5344CB8AC3E}">
        <p14:creationId xmlns:p14="http://schemas.microsoft.com/office/powerpoint/2010/main" val="271516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211"/>
            <a:ext cx="9169330" cy="5138289"/>
          </a:xfrm>
          <a:prstGeom prst="rect">
            <a:avLst/>
          </a:prstGeom>
          <a:noFill/>
          <a:ln>
            <a:noFill/>
          </a:ln>
        </p:spPr>
      </p:pic>
      <p:sp>
        <p:nvSpPr>
          <p:cNvPr id="3" name="CuadroTexto 4"/>
          <p:cNvSpPr txBox="1"/>
          <p:nvPr/>
        </p:nvSpPr>
        <p:spPr>
          <a:xfrm>
            <a:off x="395536" y="4299942"/>
            <a:ext cx="8451166" cy="80791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Aquí un saludo masónico del papa Francisco con la reina Leticia, esposa del rey Felipe VI de España.</a:t>
            </a:r>
          </a:p>
          <a:p>
            <a:pPr algn="ctr"/>
            <a:endParaRPr lang="es-PE" sz="1600" dirty="0">
              <a:latin typeface="Arial Black" panose="020B0A04020102020204" pitchFamily="34" charset="0"/>
            </a:endParaRPr>
          </a:p>
        </p:txBody>
      </p:sp>
    </p:spTree>
    <p:extLst>
      <p:ext uri="{BB962C8B-B14F-4D97-AF65-F5344CB8AC3E}">
        <p14:creationId xmlns:p14="http://schemas.microsoft.com/office/powerpoint/2010/main" val="197056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033"/>
            <a:ext cx="9177892" cy="5138467"/>
          </a:xfrm>
          <a:prstGeom prst="rect">
            <a:avLst/>
          </a:prstGeom>
          <a:noFill/>
          <a:ln>
            <a:noFill/>
          </a:ln>
        </p:spPr>
      </p:pic>
    </p:spTree>
    <p:extLst>
      <p:ext uri="{BB962C8B-B14F-4D97-AF65-F5344CB8AC3E}">
        <p14:creationId xmlns:p14="http://schemas.microsoft.com/office/powerpoint/2010/main" val="385698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64216" cy="5143500"/>
          </a:xfrm>
          <a:prstGeom prst="rect">
            <a:avLst/>
          </a:prstGeom>
          <a:noFill/>
          <a:ln>
            <a:noFill/>
          </a:ln>
        </p:spPr>
      </p:pic>
      <p:sp>
        <p:nvSpPr>
          <p:cNvPr id="3" name="CuadroTexto 4"/>
          <p:cNvSpPr txBox="1"/>
          <p:nvPr/>
        </p:nvSpPr>
        <p:spPr>
          <a:xfrm>
            <a:off x="6084168" y="411510"/>
            <a:ext cx="2592288" cy="3270126"/>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Analizando la cruz del papa Francisco y comparando con la señal de la X o manos cruzadas que hace el masón de la imagen, nos damos cuenta que el supuesto Cristo hace la misma señal masónica de las manos cruzadas, lo cual es una blasfemia.</a:t>
            </a:r>
            <a:endParaRPr lang="es-PE" sz="1600" dirty="0">
              <a:latin typeface="Arial Black" panose="020B0A04020102020204" pitchFamily="34" charset="0"/>
            </a:endParaRPr>
          </a:p>
        </p:txBody>
      </p:sp>
      <p:sp>
        <p:nvSpPr>
          <p:cNvPr id="4" name="CuadroTexto 4"/>
          <p:cNvSpPr txBox="1"/>
          <p:nvPr/>
        </p:nvSpPr>
        <p:spPr>
          <a:xfrm>
            <a:off x="323528" y="4299942"/>
            <a:ext cx="8451166" cy="1054135"/>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Amado católico, usted pensará que esa paloma representa al Espíritu Santo, pero en la siguiente imagen se llevará una gran sorpresa.</a:t>
            </a:r>
          </a:p>
          <a:p>
            <a:pPr algn="ctr"/>
            <a:endParaRPr lang="es-ES" sz="1600" dirty="0" smtClean="0">
              <a:latin typeface="Arial Black" panose="020B0A04020102020204" pitchFamily="34" charset="0"/>
            </a:endParaRPr>
          </a:p>
          <a:p>
            <a:pPr algn="ctr"/>
            <a:endParaRPr lang="es-PE" sz="1600" dirty="0">
              <a:latin typeface="Arial Black" panose="020B0A04020102020204" pitchFamily="34" charset="0"/>
            </a:endParaRPr>
          </a:p>
        </p:txBody>
      </p:sp>
    </p:spTree>
    <p:extLst>
      <p:ext uri="{BB962C8B-B14F-4D97-AF65-F5344CB8AC3E}">
        <p14:creationId xmlns:p14="http://schemas.microsoft.com/office/powerpoint/2010/main" val="130061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152"/>
            <a:ext cx="9161124" cy="5127348"/>
          </a:xfrm>
          <a:prstGeom prst="rect">
            <a:avLst/>
          </a:prstGeom>
          <a:noFill/>
          <a:ln>
            <a:noFill/>
          </a:ln>
        </p:spPr>
      </p:pic>
      <p:sp>
        <p:nvSpPr>
          <p:cNvPr id="3" name="CuadroTexto 4"/>
          <p:cNvSpPr txBox="1"/>
          <p:nvPr/>
        </p:nvSpPr>
        <p:spPr>
          <a:xfrm>
            <a:off x="6444208" y="1131590"/>
            <a:ext cx="2160240" cy="1792798"/>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Hay que recordar que la Ordo </a:t>
            </a:r>
            <a:r>
              <a:rPr lang="es-ES" sz="1600" dirty="0" err="1" smtClean="0">
                <a:latin typeface="Arial Black" panose="020B0A04020102020204" pitchFamily="34" charset="0"/>
              </a:rPr>
              <a:t>Templi</a:t>
            </a:r>
            <a:r>
              <a:rPr lang="es-ES" sz="1600" dirty="0" smtClean="0">
                <a:latin typeface="Arial Black" panose="020B0A04020102020204" pitchFamily="34" charset="0"/>
              </a:rPr>
              <a:t> </a:t>
            </a:r>
            <a:r>
              <a:rPr lang="es-ES" sz="1600" dirty="0" err="1" smtClean="0">
                <a:latin typeface="Arial Black" panose="020B0A04020102020204" pitchFamily="34" charset="0"/>
              </a:rPr>
              <a:t>Orientis</a:t>
            </a:r>
            <a:r>
              <a:rPr lang="es-ES" sz="1600" dirty="0" smtClean="0">
                <a:latin typeface="Arial Black" panose="020B0A04020102020204" pitchFamily="34" charset="0"/>
              </a:rPr>
              <a:t> fue fundada por el satanista </a:t>
            </a:r>
            <a:r>
              <a:rPr lang="es-ES" sz="1600" dirty="0" err="1" smtClean="0">
                <a:latin typeface="Arial Black" panose="020B0A04020102020204" pitchFamily="34" charset="0"/>
              </a:rPr>
              <a:t>Aliester</a:t>
            </a:r>
            <a:r>
              <a:rPr lang="es-ES" sz="1600" dirty="0" smtClean="0">
                <a:latin typeface="Arial Black" panose="020B0A04020102020204" pitchFamily="34" charset="0"/>
              </a:rPr>
              <a:t> </a:t>
            </a:r>
            <a:r>
              <a:rPr lang="es-ES" sz="1600" dirty="0" err="1" smtClean="0">
                <a:latin typeface="Arial Black" panose="020B0A04020102020204" pitchFamily="34" charset="0"/>
              </a:rPr>
              <a:t>Crowley</a:t>
            </a:r>
            <a:endParaRPr lang="es-ES" sz="1600" dirty="0" smtClean="0">
              <a:latin typeface="Arial Black" panose="020B0A04020102020204" pitchFamily="34" charset="0"/>
            </a:endParaRPr>
          </a:p>
          <a:p>
            <a:pPr algn="ctr"/>
            <a:endParaRPr lang="es-PE" sz="1600" dirty="0">
              <a:latin typeface="Arial Black" panose="020B0A04020102020204" pitchFamily="34" charset="0"/>
            </a:endParaRPr>
          </a:p>
        </p:txBody>
      </p:sp>
      <p:sp>
        <p:nvSpPr>
          <p:cNvPr id="4" name="CuadroTexto 4"/>
          <p:cNvSpPr txBox="1"/>
          <p:nvPr/>
        </p:nvSpPr>
        <p:spPr>
          <a:xfrm>
            <a:off x="395536" y="3723878"/>
            <a:ext cx="8451166" cy="1546577"/>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Nuevamente en la imagen de la izquierda, note que encima de la paloma hay un triángulo masónico </a:t>
            </a:r>
            <a:r>
              <a:rPr lang="es-ES" sz="1600" dirty="0" err="1" smtClean="0">
                <a:latin typeface="Arial Black" panose="020B0A04020102020204" pitchFamily="34" charset="0"/>
              </a:rPr>
              <a:t>illuminati</a:t>
            </a:r>
            <a:r>
              <a:rPr lang="es-ES" sz="1600" dirty="0" smtClean="0">
                <a:latin typeface="Arial Black" panose="020B0A04020102020204" pitchFamily="34" charset="0"/>
              </a:rPr>
              <a:t> con el ojo de Horus, llamado también, el “Ojo que todo lo ve”, y debajo de la paloma hay una copa con la cruz ocultista de Malta. Y el papa Francisco tiene la misma paloma ocultista en la imagen de la derecha.</a:t>
            </a:r>
          </a:p>
          <a:p>
            <a:pPr algn="ctr"/>
            <a:endParaRPr lang="es-PE" sz="1600" dirty="0">
              <a:latin typeface="Arial Black" panose="020B0A04020102020204" pitchFamily="34" charset="0"/>
            </a:endParaRPr>
          </a:p>
        </p:txBody>
      </p:sp>
    </p:spTree>
    <p:extLst>
      <p:ext uri="{BB962C8B-B14F-4D97-AF65-F5344CB8AC3E}">
        <p14:creationId xmlns:p14="http://schemas.microsoft.com/office/powerpoint/2010/main" val="4271480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6"/>
          <p:cNvPicPr>
            <a:picLocks noGrp="1" noChangeAspect="1"/>
          </p:cNvPicPr>
          <p:nvPr isPhoto="1"/>
        </p:nvPicPr>
        <p:blipFill rotWithShape="1">
          <a:blip r:embed="rId2">
            <a:lum/>
            <a:extLst>
              <a:ext uri="{28A0092B-C50C-407E-A947-70E740481C1C}">
                <a14:useLocalDpi xmlns:a14="http://schemas.microsoft.com/office/drawing/2010/main" val="0"/>
              </a:ext>
            </a:extLst>
          </a:blip>
          <a:srcRect t="599" b="599"/>
          <a:stretch/>
        </p:blipFill>
        <p:spPr>
          <a:xfrm>
            <a:off x="0" y="21623"/>
            <a:ext cx="9144000" cy="5121877"/>
          </a:xfrm>
          <a:prstGeom prst="rect">
            <a:avLst/>
          </a:prstGeom>
          <a:noFill/>
          <a:ln>
            <a:noFill/>
          </a:ln>
        </p:spPr>
      </p:pic>
      <p:sp>
        <p:nvSpPr>
          <p:cNvPr id="3" name="CuadroTexto 4"/>
          <p:cNvSpPr txBox="1"/>
          <p:nvPr/>
        </p:nvSpPr>
        <p:spPr>
          <a:xfrm>
            <a:off x="539552" y="4083918"/>
            <a:ext cx="8451166" cy="80791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Haciendo “zoom”, vemos que el supuesto “Jesús” en la cruz del papa es un ser cadavérico repulsivo y con las manos cruzadas como la señal que hacen los masones.</a:t>
            </a:r>
          </a:p>
        </p:txBody>
      </p:sp>
    </p:spTree>
    <p:extLst>
      <p:ext uri="{BB962C8B-B14F-4D97-AF65-F5344CB8AC3E}">
        <p14:creationId xmlns:p14="http://schemas.microsoft.com/office/powerpoint/2010/main" val="46001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7"/>
          <p:cNvPicPr>
            <a:picLocks noGrp="1" noChangeAspect="1"/>
          </p:cNvPicPr>
          <p:nvPr isPhoto="1"/>
        </p:nvPicPr>
        <p:blipFill rotWithShape="1">
          <a:blip r:embed="rId2">
            <a:lum/>
            <a:extLst>
              <a:ext uri="{28A0092B-C50C-407E-A947-70E740481C1C}">
                <a14:useLocalDpi xmlns:a14="http://schemas.microsoft.com/office/drawing/2010/main" val="0"/>
              </a:ext>
            </a:extLst>
          </a:blip>
          <a:srcRect t="254" b="254"/>
          <a:stretch/>
        </p:blipFill>
        <p:spPr>
          <a:xfrm>
            <a:off x="14924" y="21623"/>
            <a:ext cx="9144000" cy="5121877"/>
          </a:xfrm>
          <a:prstGeom prst="rect">
            <a:avLst/>
          </a:prstGeom>
          <a:noFill/>
          <a:ln>
            <a:noFill/>
          </a:ln>
        </p:spPr>
      </p:pic>
      <p:sp>
        <p:nvSpPr>
          <p:cNvPr id="3" name="CuadroTexto 4"/>
          <p:cNvSpPr txBox="1"/>
          <p:nvPr/>
        </p:nvSpPr>
        <p:spPr>
          <a:xfrm>
            <a:off x="539552" y="4155926"/>
            <a:ext cx="8451166" cy="80791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Haciendo “zoom”, vemos que la  “ paloma del Espíritu Santo es la paloma de la sociedad masónica Ordo </a:t>
            </a:r>
            <a:r>
              <a:rPr lang="es-ES" sz="1600" dirty="0" err="1" smtClean="0">
                <a:latin typeface="Arial Black" panose="020B0A04020102020204" pitchFamily="34" charset="0"/>
              </a:rPr>
              <a:t>Templi</a:t>
            </a:r>
            <a:r>
              <a:rPr lang="es-ES" sz="1600" dirty="0" smtClean="0">
                <a:latin typeface="Arial Black" panose="020B0A04020102020204" pitchFamily="34" charset="0"/>
              </a:rPr>
              <a:t> </a:t>
            </a:r>
            <a:r>
              <a:rPr lang="es-ES" sz="1600" dirty="0" err="1" smtClean="0">
                <a:latin typeface="Arial Black" panose="020B0A04020102020204" pitchFamily="34" charset="0"/>
              </a:rPr>
              <a:t>Orientis</a:t>
            </a:r>
            <a:r>
              <a:rPr lang="es-ES" sz="1600" dirty="0" smtClean="0">
                <a:latin typeface="Arial Black" panose="020B0A04020102020204" pitchFamily="34" charset="0"/>
              </a:rPr>
              <a:t>.</a:t>
            </a:r>
          </a:p>
          <a:p>
            <a:pPr algn="ctr"/>
            <a:endParaRPr lang="es-ES" sz="1600" dirty="0" smtClean="0">
              <a:latin typeface="Arial Black" panose="020B0A04020102020204" pitchFamily="34" charset="0"/>
            </a:endParaRPr>
          </a:p>
        </p:txBody>
      </p:sp>
    </p:spTree>
    <p:extLst>
      <p:ext uri="{BB962C8B-B14F-4D97-AF65-F5344CB8AC3E}">
        <p14:creationId xmlns:p14="http://schemas.microsoft.com/office/powerpoint/2010/main" val="189653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CuadroTexto 4"/>
          <p:cNvSpPr txBox="1"/>
          <p:nvPr/>
        </p:nvSpPr>
        <p:spPr>
          <a:xfrm>
            <a:off x="539552" y="4299942"/>
            <a:ext cx="8451166" cy="561692"/>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Haciendo “zoom” en los pies vemos que va al revés del cuerpo.</a:t>
            </a:r>
          </a:p>
          <a:p>
            <a:pPr algn="ctr"/>
            <a:endParaRPr lang="es-ES" sz="1600" dirty="0" smtClean="0">
              <a:latin typeface="Arial Black" panose="020B0A04020102020204" pitchFamily="34" charset="0"/>
            </a:endParaRPr>
          </a:p>
        </p:txBody>
      </p:sp>
    </p:spTree>
    <p:extLst>
      <p:ext uri="{BB962C8B-B14F-4D97-AF65-F5344CB8AC3E}">
        <p14:creationId xmlns:p14="http://schemas.microsoft.com/office/powerpoint/2010/main" val="553593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66261"/>
          </a:xfrm>
          <a:prstGeom prst="rect">
            <a:avLst/>
          </a:prstGeom>
          <a:noFill/>
          <a:ln>
            <a:noFill/>
          </a:ln>
        </p:spPr>
      </p:pic>
      <p:sp>
        <p:nvSpPr>
          <p:cNvPr id="3" name="CuadroTexto 4"/>
          <p:cNvSpPr txBox="1"/>
          <p:nvPr/>
        </p:nvSpPr>
        <p:spPr>
          <a:xfrm>
            <a:off x="539552" y="4443958"/>
            <a:ext cx="8451166" cy="900246"/>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latin typeface="Arial Black" panose="020B0A04020102020204" pitchFamily="34" charset="0"/>
              </a:rPr>
              <a:t>UD. ESTÁ VIENDO LA PORTADA DE LA ENCÍCLICA “LAUDATO SI”, DEL PAPA FRANCISCO</a:t>
            </a:r>
          </a:p>
          <a:p>
            <a:pPr algn="ctr"/>
            <a:endParaRPr lang="es-ES" dirty="0" smtClean="0">
              <a:latin typeface="Arial Black" panose="020B0A04020102020204" pitchFamily="34" charset="0"/>
            </a:endParaRPr>
          </a:p>
        </p:txBody>
      </p:sp>
    </p:spTree>
    <p:extLst>
      <p:ext uri="{BB962C8B-B14F-4D97-AF65-F5344CB8AC3E}">
        <p14:creationId xmlns:p14="http://schemas.microsoft.com/office/powerpoint/2010/main" val="15623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909549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95536" y="2827481"/>
            <a:ext cx="8451166" cy="2316019"/>
          </a:xfrm>
          <a:prstGeom prst="rect">
            <a:avLst/>
          </a:prstGeom>
          <a:noFill/>
        </p:spPr>
        <p:txBody>
          <a:bodyPr wrap="square" lIns="68580" tIns="34290" rIns="68580" bIns="34290" rtlCol="0">
            <a:spAutoFit/>
            <a:scene3d>
              <a:camera prst="obliqueBottomLeft"/>
              <a:lightRig rig="threePt" dir="t"/>
            </a:scene3d>
            <a:sp3d extrusionH="95250">
              <a:extrusionClr>
                <a:srgbClr val="002060"/>
              </a:extrusionClr>
            </a:sp3d>
          </a:bodyPr>
          <a:lstStyle/>
          <a:p>
            <a:pPr algn="ctr"/>
            <a:r>
              <a:rPr lang="es-ES" sz="1600" dirty="0" smtClean="0">
                <a:latin typeface="Arial Black" panose="020B0A04020102020204" pitchFamily="34" charset="0"/>
              </a:rPr>
              <a:t>Y en concordancia con los fines de la encíclica “</a:t>
            </a:r>
            <a:r>
              <a:rPr lang="es-ES" sz="1600" dirty="0" err="1" smtClean="0">
                <a:latin typeface="Arial Black" panose="020B0A04020102020204" pitchFamily="34" charset="0"/>
              </a:rPr>
              <a:t>Laudato</a:t>
            </a:r>
            <a:r>
              <a:rPr lang="es-ES" sz="1600" dirty="0" smtClean="0">
                <a:latin typeface="Arial Black" panose="020B0A04020102020204" pitchFamily="34" charset="0"/>
              </a:rPr>
              <a:t> Si”, es que el papa Francisco ha convocado a un evento mundial en el Vaticano, el 14 de Mayo del 2020, el cual es un pacto educativo global que tiene por finalidad centrarse en el humanismo, es decir, poniendo como eje central al hombre como motor de la sociedad y de como éste interactúa en los diferentes ámbitos de la política, economía, ciencia, tecnología, cultura, etc. de modo que este esfuerzo incluya a los jóvenes a quienes pretenden lavarles el cerebro con un nuevo humanismo…..</a:t>
            </a:r>
          </a:p>
          <a:p>
            <a:pPr algn="ctr"/>
            <a:endParaRPr lang="es-ES" dirty="0" smtClean="0">
              <a:latin typeface="Arial Black" panose="020B0A04020102020204" pitchFamily="34" charset="0"/>
            </a:endParaRPr>
          </a:p>
        </p:txBody>
      </p:sp>
    </p:spTree>
    <p:extLst>
      <p:ext uri="{BB962C8B-B14F-4D97-AF65-F5344CB8AC3E}">
        <p14:creationId xmlns:p14="http://schemas.microsoft.com/office/powerpoint/2010/main" val="362346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179512" y="3219822"/>
            <a:ext cx="8784976" cy="1792798"/>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 y todo en aras de una supuesta paz, conservación del medio ambiente mediante un pacto ecológico, una estabilidad política, social, económica y religiosa para las futuras generaciones donde la meta es crear un nuevo modelo o paradigma de sociedad y economía cual nunca antes el hombre supuestamente haya alcanzado y es por ello que el libro del profeta Daniel 7:25, dice que el Anticristo pensará cambiar los tiempos y la ley y esto será durante 3 años y medio…..</a:t>
            </a:r>
          </a:p>
        </p:txBody>
      </p:sp>
    </p:spTree>
    <p:extLst>
      <p:ext uri="{BB962C8B-B14F-4D97-AF65-F5344CB8AC3E}">
        <p14:creationId xmlns:p14="http://schemas.microsoft.com/office/powerpoint/2010/main" val="2974506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5292080" y="339502"/>
            <a:ext cx="3456384" cy="4224233"/>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latin typeface="Arial Black" panose="020B0A04020102020204" pitchFamily="34" charset="0"/>
              </a:rPr>
              <a:t>Sin embargo, en todo el mensaje del papa Francisco estuvo ausente el nombre de Jesucristo, quien es el único que puede garantizar esos propósitos, antes bien, el mensaje central es concebir al hombre como dueño y amo de su destino sin tener en cuenta al Dios Vivo, ignorando sus mandamientos prescritos en la Biblia.</a:t>
            </a:r>
            <a:endParaRPr lang="es-PE" dirty="0">
              <a:latin typeface="Arial Black" panose="020B0A04020102020204" pitchFamily="34" charset="0"/>
            </a:endParaRPr>
          </a:p>
        </p:txBody>
      </p:sp>
    </p:spTree>
    <p:extLst>
      <p:ext uri="{BB962C8B-B14F-4D97-AF65-F5344CB8AC3E}">
        <p14:creationId xmlns:p14="http://schemas.microsoft.com/office/powerpoint/2010/main" val="380528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323528" y="3135258"/>
            <a:ext cx="8496944" cy="2008242"/>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latin typeface="Arial Black" panose="020B0A04020102020204" pitchFamily="34" charset="0"/>
              </a:rPr>
              <a:t>….. No cabe duda que para muchos entendidos el papa Francisco es un muy serio candidato para ser el Falso Profeta (o sea, la segunda Bestia) que habla Apocalipsis 13:11-18, que nos dice que “tiene dos cuernos semejantes a un cordero, pero que habla como dragón”. Es decir, que simula ser una persona que viene de parte de Dios, sin embargo es un siervo de Satanás, y de allí la analogía con el dragón.  </a:t>
            </a:r>
            <a:endParaRPr lang="es-PE" dirty="0">
              <a:latin typeface="Arial Black" panose="020B0A04020102020204" pitchFamily="34" charset="0"/>
            </a:endParaRPr>
          </a:p>
        </p:txBody>
      </p:sp>
    </p:spTree>
    <p:extLst>
      <p:ext uri="{BB962C8B-B14F-4D97-AF65-F5344CB8AC3E}">
        <p14:creationId xmlns:p14="http://schemas.microsoft.com/office/powerpoint/2010/main" val="184171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033"/>
            <a:ext cx="9144000" cy="5138467"/>
          </a:xfrm>
          <a:prstGeom prst="rect">
            <a:avLst/>
          </a:prstGeom>
          <a:noFill/>
          <a:ln>
            <a:noFill/>
          </a:ln>
        </p:spPr>
      </p:pic>
      <p:sp>
        <p:nvSpPr>
          <p:cNvPr id="3" name="CuadroTexto 4"/>
          <p:cNvSpPr txBox="1"/>
          <p:nvPr/>
        </p:nvSpPr>
        <p:spPr>
          <a:xfrm>
            <a:off x="395536" y="3135258"/>
            <a:ext cx="8496944" cy="2008242"/>
          </a:xfrm>
          <a:prstGeom prst="rect">
            <a:avLst/>
          </a:prstGeom>
          <a:noFill/>
        </p:spPr>
        <p:txBody>
          <a:bodyPr wrap="square" lIns="68580" tIns="34290" rIns="68580" bIns="34290" rtlCol="0">
            <a:spAutoFit/>
            <a:scene3d>
              <a:camera prst="obliqueBottomLeft"/>
              <a:lightRig rig="threePt" dir="t"/>
            </a:scene3d>
            <a:sp3d extrusionH="57150">
              <a:extrusionClr>
                <a:schemeClr val="bg1"/>
              </a:extrusionClr>
            </a:sp3d>
          </a:bodyPr>
          <a:lstStyle/>
          <a:p>
            <a:pPr algn="ctr"/>
            <a:r>
              <a:rPr lang="es-ES" dirty="0" smtClean="0">
                <a:latin typeface="Arial Black" panose="020B0A04020102020204" pitchFamily="34" charset="0"/>
              </a:rPr>
              <a:t>Sin duda que este nuevo modelo de sociedad que aspira el Nuevo Orden Mundial incluye promover la ideología de género con todas las aberraciones de combinaciones posibles, yendo en contra del diseño de Dios para la sociedad que solo se puede reproducir fruto de la unión de un hombre y una mujer; así como la eliminación del dinero físico….</a:t>
            </a:r>
          </a:p>
          <a:p>
            <a:pPr algn="ctr"/>
            <a:endParaRPr lang="es-PE" dirty="0">
              <a:latin typeface="Arial Black" panose="020B0A04020102020204" pitchFamily="34" charset="0"/>
            </a:endParaRPr>
          </a:p>
        </p:txBody>
      </p:sp>
    </p:spTree>
    <p:extLst>
      <p:ext uri="{BB962C8B-B14F-4D97-AF65-F5344CB8AC3E}">
        <p14:creationId xmlns:p14="http://schemas.microsoft.com/office/powerpoint/2010/main" val="4109354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uadroTexto 4"/>
          <p:cNvSpPr txBox="1"/>
          <p:nvPr/>
        </p:nvSpPr>
        <p:spPr>
          <a:xfrm>
            <a:off x="216000" y="3528000"/>
            <a:ext cx="8712968" cy="1546577"/>
          </a:xfrm>
          <a:prstGeom prst="rect">
            <a:avLst/>
          </a:prstGeom>
          <a:solidFill>
            <a:schemeClr val="bg1">
              <a:lumMod val="65000"/>
              <a:lumOff val="35000"/>
              <a:alpha val="49000"/>
            </a:schemeClr>
          </a:solid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…..Los países cederán su soberanía al Gobierno Mundial del Anticristo donde se ejecutará un control individual de las personas a través de un microchip y la consiguiente restricción de libertades ciudadanas para finalmente llegar al humanismo en su más cruda concepción cuando se prohíba al hombre profesar el cristianismo bajo pena de muerte, pues todo esto está profetizado en la Biblia.</a:t>
            </a:r>
          </a:p>
        </p:txBody>
      </p:sp>
    </p:spTree>
    <p:extLst>
      <p:ext uri="{BB962C8B-B14F-4D97-AF65-F5344CB8AC3E}">
        <p14:creationId xmlns:p14="http://schemas.microsoft.com/office/powerpoint/2010/main" val="234239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50" fill="hold"/>
                                        <p:tgtEl>
                                          <p:spTgt spid="6"/>
                                        </p:tgtEl>
                                        <p:attrNameLst>
                                          <p:attrName>ppt_w</p:attrName>
                                        </p:attrNameLst>
                                      </p:cBhvr>
                                      <p:tavLst>
                                        <p:tav tm="0">
                                          <p:val>
                                            <p:strVal val="4/3*#ppt_w"/>
                                          </p:val>
                                        </p:tav>
                                        <p:tav tm="100000">
                                          <p:val>
                                            <p:strVal val="#ppt_w"/>
                                          </p:val>
                                        </p:tav>
                                      </p:tavLst>
                                    </p:anim>
                                    <p:anim calcmode="lin" valueType="num">
                                      <p:cBhvr>
                                        <p:cTn id="12"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805"/>
            <a:ext cx="9144000" cy="5141202"/>
          </a:xfrm>
          <a:prstGeom prst="rect">
            <a:avLst/>
          </a:prstGeom>
          <a:noFill/>
          <a:ln>
            <a:noFill/>
          </a:ln>
        </p:spPr>
      </p:pic>
      <p:sp>
        <p:nvSpPr>
          <p:cNvPr id="3" name="CuadroTexto 4"/>
          <p:cNvSpPr txBox="1"/>
          <p:nvPr/>
        </p:nvSpPr>
        <p:spPr>
          <a:xfrm>
            <a:off x="251520" y="3867894"/>
            <a:ext cx="8712968" cy="1054135"/>
          </a:xfrm>
          <a:prstGeom prst="rect">
            <a:avLst/>
          </a:prstGeom>
          <a:solidFill>
            <a:schemeClr val="bg1">
              <a:lumMod val="65000"/>
              <a:lumOff val="35000"/>
              <a:alpha val="49000"/>
            </a:schemeClr>
          </a:solid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En esta imagen vemos al papa Francisco con un rabino sionista de nombre Sergio Bergman, quien es un ecuménico que apoya al papa Francisco en la difusión de la encíclica “</a:t>
            </a:r>
            <a:r>
              <a:rPr lang="es-ES" sz="1600" dirty="0" err="1" smtClean="0">
                <a:latin typeface="Arial Black" panose="020B0A04020102020204" pitchFamily="34" charset="0"/>
              </a:rPr>
              <a:t>Laudato</a:t>
            </a:r>
            <a:r>
              <a:rPr lang="es-ES" sz="1600" dirty="0" smtClean="0">
                <a:latin typeface="Arial Black" panose="020B0A04020102020204" pitchFamily="34" charset="0"/>
              </a:rPr>
              <a:t> Si”, creada por el papa.</a:t>
            </a:r>
          </a:p>
          <a:p>
            <a:pPr algn="ctr"/>
            <a:endParaRPr lang="es-ES" sz="1600" dirty="0" smtClean="0">
              <a:latin typeface="Arial Black" panose="020B0A04020102020204" pitchFamily="34" charset="0"/>
            </a:endParaRPr>
          </a:p>
        </p:txBody>
      </p:sp>
    </p:spTree>
    <p:extLst>
      <p:ext uri="{BB962C8B-B14F-4D97-AF65-F5344CB8AC3E}">
        <p14:creationId xmlns:p14="http://schemas.microsoft.com/office/powerpoint/2010/main" val="308138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3989"/>
            <a:ext cx="9144000" cy="5143500"/>
          </a:xfrm>
          <a:prstGeom prst="rect">
            <a:avLst/>
          </a:prstGeom>
          <a:noFill/>
          <a:ln>
            <a:noFill/>
          </a:ln>
        </p:spPr>
      </p:pic>
      <p:sp>
        <p:nvSpPr>
          <p:cNvPr id="3" name="CuadroTexto 4"/>
          <p:cNvSpPr txBox="1"/>
          <p:nvPr/>
        </p:nvSpPr>
        <p:spPr>
          <a:xfrm>
            <a:off x="251520" y="4089365"/>
            <a:ext cx="8712968" cy="1054135"/>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Y aunque el papa Francisco se ha estado reuniendo con rabinos y con líderes de todas las religiones en su afán de lograr una unión entre ellas, de acuerdo a la estrategia del Nuevo Orden Mundial.</a:t>
            </a:r>
          </a:p>
          <a:p>
            <a:pPr algn="ctr"/>
            <a:endParaRPr lang="es-ES" sz="1600" dirty="0" smtClean="0">
              <a:latin typeface="Arial Black" panose="020B0A04020102020204" pitchFamily="34" charset="0"/>
            </a:endParaRPr>
          </a:p>
        </p:txBody>
      </p:sp>
    </p:spTree>
    <p:extLst>
      <p:ext uri="{BB962C8B-B14F-4D97-AF65-F5344CB8AC3E}">
        <p14:creationId xmlns:p14="http://schemas.microsoft.com/office/powerpoint/2010/main" val="1842077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9"/>
          <p:cNvPicPr>
            <a:picLocks noGrp="1" noChangeAspect="1"/>
          </p:cNvPicPr>
          <p:nvPr isPhoto="1"/>
        </p:nvPicPr>
        <p:blipFill rotWithShape="1">
          <a:blip r:embed="rId2">
            <a:lum/>
            <a:extLst>
              <a:ext uri="{28A0092B-C50C-407E-A947-70E740481C1C}">
                <a14:useLocalDpi xmlns:a14="http://schemas.microsoft.com/office/drawing/2010/main" val="0"/>
              </a:ext>
            </a:extLst>
          </a:blip>
          <a:srcRect t="119" b="119"/>
          <a:stretch/>
        </p:blipFill>
        <p:spPr>
          <a:xfrm>
            <a:off x="0" y="7768"/>
            <a:ext cx="9144000" cy="5135732"/>
          </a:xfrm>
          <a:prstGeom prst="rect">
            <a:avLst/>
          </a:prstGeom>
          <a:noFill/>
          <a:ln>
            <a:noFill/>
          </a:ln>
        </p:spPr>
      </p:pic>
      <p:sp>
        <p:nvSpPr>
          <p:cNvPr id="3" name="CuadroTexto 4"/>
          <p:cNvSpPr txBox="1"/>
          <p:nvPr/>
        </p:nvSpPr>
        <p:spPr>
          <a:xfrm>
            <a:off x="5436096" y="468000"/>
            <a:ext cx="3456384" cy="4501232"/>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dirty="0" smtClean="0">
                <a:latin typeface="Arial Black" panose="020B0A04020102020204" pitchFamily="34" charset="0"/>
              </a:rPr>
              <a:t>Realmente eso no nos debería llamar la atención, dado que cuando se manifieste el Anticristo al mundo se dará a conocer como un hombre conciliador amante de la paz y la tolerancia, pero eso será por un cierto tiempo hasta que finalmente se saque la máscara y se muestre como lo que es, un verdadero dictador mundial. </a:t>
            </a:r>
          </a:p>
          <a:p>
            <a:pPr algn="ctr"/>
            <a:endParaRPr lang="es-PE" dirty="0">
              <a:latin typeface="Arial Black" panose="020B0A04020102020204" pitchFamily="34" charset="0"/>
            </a:endParaRPr>
          </a:p>
        </p:txBody>
      </p:sp>
    </p:spTree>
    <p:extLst>
      <p:ext uri="{BB962C8B-B14F-4D97-AF65-F5344CB8AC3E}">
        <p14:creationId xmlns:p14="http://schemas.microsoft.com/office/powerpoint/2010/main" val="1150041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0"/>
          <p:cNvPicPr>
            <a:picLocks noGrp="1" noChangeAspect="1"/>
          </p:cNvPicPr>
          <p:nvPr isPhoto="1"/>
        </p:nvPicPr>
        <p:blipFill rotWithShape="1">
          <a:blip r:embed="rId2">
            <a:lum/>
            <a:extLst>
              <a:ext uri="{28A0092B-C50C-407E-A947-70E740481C1C}">
                <a14:useLocalDpi xmlns:a14="http://schemas.microsoft.com/office/drawing/2010/main" val="0"/>
              </a:ext>
            </a:extLst>
          </a:blip>
          <a:srcRect t="256" b="256"/>
          <a:stretch/>
        </p:blipFill>
        <p:spPr>
          <a:xfrm>
            <a:off x="0" y="21801"/>
            <a:ext cx="9144000" cy="5121699"/>
          </a:xfrm>
          <a:prstGeom prst="rect">
            <a:avLst/>
          </a:prstGeom>
          <a:noFill/>
          <a:ln>
            <a:noFill/>
          </a:ln>
        </p:spPr>
      </p:pic>
      <p:sp>
        <p:nvSpPr>
          <p:cNvPr id="3" name="CuadroTexto 4"/>
          <p:cNvSpPr txBox="1"/>
          <p:nvPr/>
        </p:nvSpPr>
        <p:spPr>
          <a:xfrm>
            <a:off x="467544" y="3651870"/>
            <a:ext cx="8136904" cy="1146468"/>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400" dirty="0" smtClean="0">
                <a:latin typeface="Arial Black" panose="020B0A04020102020204" pitchFamily="34" charset="0"/>
              </a:rPr>
              <a:t>La razón por la cual se exhibe al rabino sionista, Sergio Bergman, es que este hombre es un masón y para ello se hace filmar teniendo en su estante un cuadro con el símbolo masónico del compás y la escuadra y debajo de ésta, una foto donde el rabino sionista se saluda con el papa Francisco.</a:t>
            </a:r>
          </a:p>
          <a:p>
            <a:pPr algn="ctr"/>
            <a:endParaRPr lang="es-ES" sz="1400" dirty="0">
              <a:latin typeface="Arial Black" panose="020B0A04020102020204" pitchFamily="34" charset="0"/>
            </a:endParaRPr>
          </a:p>
        </p:txBody>
      </p:sp>
    </p:spTree>
    <p:extLst>
      <p:ext uri="{BB962C8B-B14F-4D97-AF65-F5344CB8AC3E}">
        <p14:creationId xmlns:p14="http://schemas.microsoft.com/office/powerpoint/2010/main" val="1069401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4"/>
          <p:cNvSpPr txBox="1"/>
          <p:nvPr/>
        </p:nvSpPr>
        <p:spPr>
          <a:xfrm>
            <a:off x="179512" y="3104480"/>
            <a:ext cx="8784976" cy="2162130"/>
          </a:xfrm>
          <a:prstGeom prst="rect">
            <a:avLst/>
          </a:prstGeom>
          <a:noFill/>
        </p:spPr>
        <p:txBody>
          <a:bodyPr wrap="square" lIns="68580" tIns="34290" rIns="68580" bIns="34290" rtlCol="0">
            <a:spAutoFit/>
            <a:scene3d>
              <a:camera prst="obliqueBottomLeft"/>
              <a:lightRig rig="threePt" dir="t"/>
            </a:scene3d>
            <a:sp3d extrusionH="57150">
              <a:extrusionClr>
                <a:srgbClr val="1D1C26"/>
              </a:extrusionClr>
            </a:sp3d>
          </a:bodyPr>
          <a:lstStyle/>
          <a:p>
            <a:pPr algn="ctr"/>
            <a:r>
              <a:rPr lang="es-ES" sz="1600" dirty="0" smtClean="0">
                <a:latin typeface="Arial Black" panose="020B0A04020102020204" pitchFamily="34" charset="0"/>
              </a:rPr>
              <a:t>Esta imagen es un acercamiento mayor donde se aprecia el compás y la escuadra, y el saludo de Francisco con el rabino. Dice un dicho, “Dime con quien andas y te diré quien eres”. Esta imagen constituye otra prueba más que el papa Francisco es un masón al servicio del Nuevo Orden Mundial que traerá al Anticristo. Es muy triste el papel del cura Luis Toro y de otros que como él defienden al papa Francisco. </a:t>
            </a:r>
          </a:p>
          <a:p>
            <a:pPr algn="ctr"/>
            <a:r>
              <a:rPr lang="es-ES" sz="2400" dirty="0" smtClean="0">
                <a:latin typeface="Arial Black" panose="020B0A04020102020204" pitchFamily="34" charset="0"/>
              </a:rPr>
              <a:t>Abre los ojos amado católico y no te dejes engañar.</a:t>
            </a:r>
            <a:endParaRPr lang="es-ES" dirty="0" smtClean="0">
              <a:latin typeface="Arial Black" panose="020B0A04020102020204" pitchFamily="34" charset="0"/>
            </a:endParaRPr>
          </a:p>
          <a:p>
            <a:pPr algn="ctr"/>
            <a:endParaRPr lang="es-ES" sz="1600" dirty="0" smtClean="0">
              <a:latin typeface="Arial Black" panose="020B0A04020102020204" pitchFamily="34" charset="0"/>
            </a:endParaRPr>
          </a:p>
        </p:txBody>
      </p:sp>
    </p:spTree>
    <p:extLst>
      <p:ext uri="{BB962C8B-B14F-4D97-AF65-F5344CB8AC3E}">
        <p14:creationId xmlns:p14="http://schemas.microsoft.com/office/powerpoint/2010/main" val="253967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NIÑO REGRESA DEL CIELO CON UN MENSAJE PARA EL MUNDO"/>
          <p:cNvPicPr>
            <a:picLocks noGrp="1" noChangeAspect="1"/>
          </p:cNvPicPr>
          <p:nvPr isPhoto="1"/>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3"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1931" t="5726" r="3024" b="18254"/>
          <a:stretch/>
        </p:blipFill>
        <p:spPr bwMode="auto">
          <a:xfrm>
            <a:off x="5724128" y="2801894"/>
            <a:ext cx="1368152" cy="87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33844" t="24631" r="30175" b="35288"/>
          <a:stretch/>
        </p:blipFill>
        <p:spPr bwMode="auto">
          <a:xfrm>
            <a:off x="1115616" y="2499742"/>
            <a:ext cx="2119104" cy="130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b="12928"/>
          <a:stretch/>
        </p:blipFill>
        <p:spPr bwMode="auto">
          <a:xfrm>
            <a:off x="251520" y="123479"/>
            <a:ext cx="8629848" cy="2108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1 CuadroTexto"/>
          <p:cNvSpPr txBox="1"/>
          <p:nvPr/>
        </p:nvSpPr>
        <p:spPr>
          <a:xfrm>
            <a:off x="611560" y="4443958"/>
            <a:ext cx="8064896" cy="623233"/>
          </a:xfrm>
          <a:prstGeom prst="rect">
            <a:avLst/>
          </a:prstGeom>
          <a:noFill/>
        </p:spPr>
        <p:txBody>
          <a:bodyPr wrap="square" lIns="68565" tIns="34283" rIns="68565" bIns="34283">
            <a:spAutoFit/>
            <a:scene3d>
              <a:camera prst="obliqueBottomLeft"/>
              <a:lightRig rig="threePt" dir="t"/>
            </a:scene3d>
            <a:sp3d extrusionH="38100">
              <a:extrusionClr>
                <a:srgbClr val="002060"/>
              </a:extrusionClr>
            </a:sp3d>
          </a:bodyPr>
          <a:lstStyle/>
          <a:p>
            <a:pPr algn="ctr">
              <a:defRPr/>
            </a:pPr>
            <a:r>
              <a:rPr lang="es-ES" b="1" i="1" dirty="0">
                <a:gradFill>
                  <a:gsLst>
                    <a:gs pos="417">
                      <a:schemeClr val="bg2">
                        <a:lumMod val="0"/>
                        <a:lumOff val="100000"/>
                      </a:schemeClr>
                    </a:gs>
                    <a:gs pos="77000">
                      <a:schemeClr val="bg2">
                        <a:lumMod val="20000"/>
                        <a:lumOff val="80000"/>
                      </a:schemeClr>
                    </a:gs>
                    <a:gs pos="99000">
                      <a:srgbClr val="0070C0"/>
                    </a:gs>
                  </a:gsLst>
                  <a:lin ang="5400000" scaled="0"/>
                </a:gradFill>
                <a:effectLst>
                  <a:glow rad="25400">
                    <a:schemeClr val="accent1">
                      <a:lumMod val="75000"/>
                    </a:schemeClr>
                  </a:glow>
                  <a:outerShdw blurRad="50800" dist="50800" dir="5400000" algn="ctr" rotWithShape="0">
                    <a:srgbClr val="002060"/>
                  </a:outerShdw>
                </a:effectLst>
                <a:latin typeface="Hobo Std" pitchFamily="34" charset="0"/>
              </a:rPr>
              <a:t>A continuación </a:t>
            </a:r>
            <a:r>
              <a:rPr lang="es-ES"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glow rad="25400">
                    <a:schemeClr val="accent1">
                      <a:lumMod val="75000"/>
                    </a:schemeClr>
                  </a:glow>
                  <a:outerShdw blurRad="50800" dist="50800" dir="5400000" algn="ctr" rotWithShape="0">
                    <a:srgbClr val="002060"/>
                  </a:outerShdw>
                </a:effectLst>
                <a:latin typeface="Hobo Std" pitchFamily="34" charset="0"/>
              </a:rPr>
              <a:t>se adjunta tres enlaces para visualizar vídeos</a:t>
            </a:r>
          </a:p>
          <a:p>
            <a:pPr algn="ctr">
              <a:defRPr/>
            </a:pPr>
            <a:r>
              <a:rPr lang="es-ES" b="1" i="1" dirty="0">
                <a:gradFill>
                  <a:gsLst>
                    <a:gs pos="417">
                      <a:schemeClr val="bg2">
                        <a:lumMod val="0"/>
                        <a:lumOff val="100000"/>
                      </a:schemeClr>
                    </a:gs>
                    <a:gs pos="77000">
                      <a:schemeClr val="bg2">
                        <a:lumMod val="20000"/>
                        <a:lumOff val="80000"/>
                      </a:schemeClr>
                    </a:gs>
                    <a:gs pos="99000">
                      <a:srgbClr val="0070C0"/>
                    </a:gs>
                  </a:gsLst>
                  <a:lin ang="5400000" scaled="0"/>
                </a:gradFill>
                <a:effectLst>
                  <a:glow rad="25400">
                    <a:schemeClr val="accent1">
                      <a:lumMod val="75000"/>
                    </a:schemeClr>
                  </a:glow>
                  <a:outerShdw blurRad="50800" dist="50800" dir="5400000" algn="ctr" rotWithShape="0">
                    <a:srgbClr val="002060"/>
                  </a:outerShdw>
                </a:effectLst>
                <a:latin typeface="Hobo Std" pitchFamily="34" charset="0"/>
              </a:rPr>
              <a:t>r</a:t>
            </a:r>
            <a:r>
              <a:rPr lang="es-ES"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glow rad="25400">
                    <a:schemeClr val="accent1">
                      <a:lumMod val="75000"/>
                    </a:schemeClr>
                  </a:glow>
                  <a:outerShdw blurRad="50800" dist="50800" dir="5400000" algn="ctr" rotWithShape="0">
                    <a:srgbClr val="002060"/>
                  </a:outerShdw>
                </a:effectLst>
                <a:latin typeface="Hobo Std" pitchFamily="34" charset="0"/>
              </a:rPr>
              <a:t>elacionados con el tema abordado.</a:t>
            </a:r>
            <a:endParaRPr lang="en-US" sz="1400" b="1" i="1" dirty="0">
              <a:gradFill>
                <a:gsLst>
                  <a:gs pos="417">
                    <a:schemeClr val="bg2">
                      <a:lumMod val="0"/>
                      <a:lumOff val="100000"/>
                    </a:schemeClr>
                  </a:gs>
                  <a:gs pos="77000">
                    <a:schemeClr val="bg2">
                      <a:lumMod val="20000"/>
                      <a:lumOff val="80000"/>
                    </a:schemeClr>
                  </a:gs>
                  <a:gs pos="99000">
                    <a:srgbClr val="0070C0"/>
                  </a:gs>
                </a:gsLst>
                <a:lin ang="5400000" scaled="0"/>
              </a:gradFill>
              <a:effectLst>
                <a:glow rad="25400">
                  <a:schemeClr val="accent1">
                    <a:lumMod val="75000"/>
                  </a:schemeClr>
                </a:glow>
                <a:outerShdw blurRad="50800" dist="50800" dir="5400000" algn="ctr" rotWithShape="0">
                  <a:srgbClr val="002060"/>
                </a:outerShdw>
              </a:effectLst>
              <a:latin typeface="Hobo Std" pitchFamily="34" charset="0"/>
            </a:endParaRPr>
          </a:p>
        </p:txBody>
      </p:sp>
    </p:spTree>
    <p:extLst>
      <p:ext uri="{BB962C8B-B14F-4D97-AF65-F5344CB8AC3E}">
        <p14:creationId xmlns:p14="http://schemas.microsoft.com/office/powerpoint/2010/main" val="262206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650" fill="hold"/>
                                        <p:tgtEl>
                                          <p:spTgt spid="7"/>
                                        </p:tgtEl>
                                        <p:attrNameLst>
                                          <p:attrName>ppt_w</p:attrName>
                                        </p:attrNameLst>
                                      </p:cBhvr>
                                      <p:tavLst>
                                        <p:tav tm="0">
                                          <p:val>
                                            <p:strVal val="4/3*#ppt_w"/>
                                          </p:val>
                                        </p:tav>
                                        <p:tav tm="100000">
                                          <p:val>
                                            <p:strVal val="#ppt_w"/>
                                          </p:val>
                                        </p:tav>
                                      </p:tavLst>
                                    </p:anim>
                                    <p:anim calcmode="lin" valueType="num">
                                      <p:cBhvr>
                                        <p:cTn id="24" dur="16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l="-394" t="391" r="394" b="391"/>
          <a:stretch>
            <a:fillRect/>
          </a:stretch>
        </p:blipFill>
        <p:spPr bwMode="auto">
          <a:xfrm>
            <a:off x="-36513" y="0"/>
            <a:ext cx="91805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1547664" y="627534"/>
            <a:ext cx="6048672" cy="1915909"/>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Extracto de 1 minuto con 20 segundos, de la película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Cabiria</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del cine mudo y que data del año1914, donde se hace una representación de sacrificios de niños en honor al dios Moloch.</a:t>
            </a: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p>
          <a:p>
            <a:pPr algn="ctr" fontAlgn="auto">
              <a:spcBef>
                <a:spcPts val="0"/>
              </a:spcBef>
              <a:spcAft>
                <a:spcPts val="0"/>
              </a:spcAft>
              <a:defRPr/>
            </a:pP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p>
        </p:txBody>
      </p:sp>
    </p:spTree>
    <p:extLst>
      <p:ext uri="{BB962C8B-B14F-4D97-AF65-F5344CB8AC3E}">
        <p14:creationId xmlns:p14="http://schemas.microsoft.com/office/powerpoint/2010/main" val="15101727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l="-394" t="391" r="394" b="391"/>
          <a:stretch>
            <a:fillRect/>
          </a:stretch>
        </p:blipFill>
        <p:spPr bwMode="auto">
          <a:xfrm>
            <a:off x="-36513" y="0"/>
            <a:ext cx="91805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1547664" y="627534"/>
            <a:ext cx="6048672" cy="1915909"/>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de 2 minutos donde el católico austriaco Alexander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Tschugguel</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arroja las estatuas de la diosa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pachamama</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al río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Tiber</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luego de haberlas sacado de la iglesia Santa María en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Traspontina</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Italia, el 21 de Octubre del 2019</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t>
            </a:r>
            <a:endPar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p>
          <a:p>
            <a:pPr algn="ctr" fontAlgn="auto">
              <a:spcBef>
                <a:spcPts val="0"/>
              </a:spcBef>
              <a:spcAft>
                <a:spcPts val="0"/>
              </a:spcAft>
              <a:defRPr/>
            </a:pP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p>
        </p:txBody>
      </p:sp>
    </p:spTree>
    <p:extLst>
      <p:ext uri="{BB962C8B-B14F-4D97-AF65-F5344CB8AC3E}">
        <p14:creationId xmlns:p14="http://schemas.microsoft.com/office/powerpoint/2010/main" val="2632815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l="-394" t="391" r="394" b="391"/>
          <a:stretch>
            <a:fillRect/>
          </a:stretch>
        </p:blipFill>
        <p:spPr bwMode="auto">
          <a:xfrm>
            <a:off x="-36513" y="0"/>
            <a:ext cx="91805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1547664" y="627534"/>
            <a:ext cx="6048672" cy="3116238"/>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Escalofriantes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revelaciones del ex sacerdote jesuita José Luciano Luna </a:t>
            </a:r>
            <a:r>
              <a:rPr lang="es-ES" sz="2000"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Diaz</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sobre El Vaticano. Lastimosamente fue asesinado por develar los secretos abominables que se cometen allí.</a:t>
            </a:r>
          </a:p>
          <a:p>
            <a:pPr algn="ctr" fontAlgn="auto">
              <a:spcBef>
                <a:spcPts val="0"/>
              </a:spcBef>
              <a:spcAft>
                <a:spcPts val="0"/>
              </a:spcAft>
              <a:defRPr/>
            </a:pP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r>
            <a:b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br>
            <a:endPar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r>
            <a:b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br>
            <a:endPar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p>
          <a:p>
            <a:pPr algn="ctr" fontAlgn="auto">
              <a:spcBef>
                <a:spcPts val="0"/>
              </a:spcBef>
              <a:spcAft>
                <a:spcPts val="0"/>
              </a:spcAft>
              <a:defRPr/>
            </a:pP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p>
        </p:txBody>
      </p:sp>
    </p:spTree>
    <p:extLst>
      <p:ext uri="{BB962C8B-B14F-4D97-AF65-F5344CB8AC3E}">
        <p14:creationId xmlns:p14="http://schemas.microsoft.com/office/powerpoint/2010/main" val="564699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561</TotalTime>
  <Words>3778</Words>
  <Application>Microsoft Office PowerPoint</Application>
  <PresentationFormat>Presentación en pantalla (16:9)</PresentationFormat>
  <Paragraphs>125</Paragraphs>
  <Slides>77</Slides>
  <Notes>6</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77</vt:i4>
      </vt:variant>
    </vt:vector>
  </HeadingPairs>
  <TitlesOfParts>
    <vt:vector size="86" baseType="lpstr">
      <vt:lpstr>Adobe Gothic Std B</vt:lpstr>
      <vt:lpstr>Aharoni</vt:lpstr>
      <vt:lpstr>Arial</vt:lpstr>
      <vt:lpstr>Arial Black</vt:lpstr>
      <vt:lpstr>Calibri</vt:lpstr>
      <vt:lpstr>Hobo Std</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AMD</cp:lastModifiedBy>
  <cp:revision>5</cp:revision>
  <dcterms:created xsi:type="dcterms:W3CDTF">2019-11-20T23:11:19Z</dcterms:created>
  <dcterms:modified xsi:type="dcterms:W3CDTF">2019-11-23T05:12:22Z</dcterms:modified>
</cp:coreProperties>
</file>