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7" r:id="rId3"/>
    <p:sldId id="269" r:id="rId4"/>
    <p:sldId id="268" r:id="rId5"/>
    <p:sldId id="256" r:id="rId6"/>
    <p:sldId id="257" r:id="rId7"/>
    <p:sldId id="259" r:id="rId8"/>
    <p:sldId id="260" r:id="rId9"/>
    <p:sldId id="261" r:id="rId10"/>
    <p:sldId id="262" r:id="rId11"/>
    <p:sldId id="263" r:id="rId12"/>
    <p:sldId id="258" r:id="rId13"/>
    <p:sldId id="264" r:id="rId14"/>
    <p:sldId id="265" r:id="rId15"/>
    <p:sldId id="266" r:id="rId16"/>
    <p:sldId id="270" r:id="rId17"/>
    <p:sldId id="271" r:id="rId18"/>
    <p:sldId id="272" r:id="rId19"/>
    <p:sldId id="276" r:id="rId20"/>
    <p:sldId id="275" r:id="rId21"/>
    <p:sldId id="274" r:id="rId22"/>
    <p:sldId id="273"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312" r:id="rId40"/>
    <p:sldId id="313" r:id="rId41"/>
    <p:sldId id="314" r:id="rId42"/>
    <p:sldId id="315" r:id="rId43"/>
    <p:sldId id="316" r:id="rId44"/>
    <p:sldId id="317" r:id="rId45"/>
    <p:sldId id="318" r:id="rId46"/>
    <p:sldId id="319" r:id="rId47"/>
    <p:sldId id="320" r:id="rId48"/>
    <p:sldId id="321" r:id="rId49"/>
    <p:sldId id="322" r:id="rId50"/>
    <p:sldId id="323" r:id="rId51"/>
    <p:sldId id="324" r:id="rId52"/>
    <p:sldId id="325" r:id="rId53"/>
    <p:sldId id="326" r:id="rId54"/>
    <p:sldId id="327" r:id="rId55"/>
    <p:sldId id="328" r:id="rId56"/>
    <p:sldId id="329" r:id="rId57"/>
    <p:sldId id="330" r:id="rId58"/>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AZBZJDMAVGXz48YsO3yHQ==" hashData="MzBNF/DtQpbV6cE6SX8McC8zcWqvLk1SXDg64TFgoCpTrx0MuRBEOgkYcOq4kfQOv23zswtiq7BMnVIZ4lJ6Q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1E1C"/>
    <a:srgbClr val="57574F"/>
    <a:srgbClr val="B1B1A9"/>
    <a:srgbClr val="4F4F47"/>
    <a:srgbClr val="816C6E"/>
    <a:srgbClr val="401D06"/>
    <a:srgbClr val="746158"/>
    <a:srgbClr val="68635D"/>
    <a:srgbClr val="003050"/>
    <a:srgbClr val="0028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8" d="100"/>
          <a:sy n="68" d="100"/>
        </p:scale>
        <p:origin x="60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C9054B3B-3C84-4D30-8CF3-F492C3729BCA}" type="datetimeFigureOut">
              <a:rPr lang="es-PE" smtClean="0"/>
              <a:t>24/10/2020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3156836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C9054B3B-3C84-4D30-8CF3-F492C3729BCA}" type="datetimeFigureOut">
              <a:rPr lang="es-PE" smtClean="0"/>
              <a:t>24/10/2020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36370411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9054B3B-3C84-4D30-8CF3-F492C3729BCA}" type="datetimeFigureOut">
              <a:rPr lang="es-PE" smtClean="0"/>
              <a:t>24/10/2020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1654158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C9054B3B-3C84-4D30-8CF3-F492C3729BCA}" type="datetimeFigureOut">
              <a:rPr lang="es-PE" smtClean="0"/>
              <a:t>24/10/2020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13935470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C9054B3B-3C84-4D30-8CF3-F492C3729BCA}" type="datetimeFigureOut">
              <a:rPr lang="es-PE" smtClean="0"/>
              <a:t>24/10/2020</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3106539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C9054B3B-3C84-4D30-8CF3-F492C3729BCA}" type="datetimeFigureOut">
              <a:rPr lang="es-PE" smtClean="0"/>
              <a:t>24/10/2020</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7316985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9054B3B-3C84-4D30-8CF3-F492C3729BCA}" type="datetimeFigureOut">
              <a:rPr lang="es-PE" smtClean="0"/>
              <a:t>24/10/2020</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7198353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9054B3B-3C84-4D30-8CF3-F492C3729BCA}" type="datetimeFigureOut">
              <a:rPr lang="es-PE" smtClean="0"/>
              <a:t>24/10/2020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30134406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9054B3B-3C84-4D30-8CF3-F492C3729BCA}" type="datetimeFigureOut">
              <a:rPr lang="es-PE" smtClean="0"/>
              <a:t>24/10/2020</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1790838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C9054B3B-3C84-4D30-8CF3-F492C3729BCA}" type="datetimeFigureOut">
              <a:rPr lang="es-PE" smtClean="0"/>
              <a:t>24/10/2020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1471968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C9054B3B-3C84-4D30-8CF3-F492C3729BCA}" type="datetimeFigureOut">
              <a:rPr lang="es-PE" smtClean="0"/>
              <a:t>24/10/2020</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12757092-0106-4CD7-98DB-8E03DBA49A44}" type="slidenum">
              <a:rPr lang="es-PE" smtClean="0"/>
              <a:t>‹Nº›</a:t>
            </a:fld>
            <a:endParaRPr lang="es-PE"/>
          </a:p>
        </p:txBody>
      </p:sp>
    </p:spTree>
    <p:extLst>
      <p:ext uri="{BB962C8B-B14F-4D97-AF65-F5344CB8AC3E}">
        <p14:creationId xmlns:p14="http://schemas.microsoft.com/office/powerpoint/2010/main" val="23068676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8"/>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37738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9054B3B-3C84-4D30-8CF3-F492C3729BCA}" type="datetimeFigureOut">
              <a:rPr lang="es-PE" smtClean="0"/>
              <a:t>24/10/2020</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757092-0106-4CD7-98DB-8E03DBA49A44}" type="slidenum">
              <a:rPr lang="es-PE" smtClean="0"/>
              <a:t>‹Nº›</a:t>
            </a:fld>
            <a:endParaRPr lang="es-PE"/>
          </a:p>
        </p:txBody>
      </p:sp>
    </p:spTree>
    <p:extLst>
      <p:ext uri="{BB962C8B-B14F-4D97-AF65-F5344CB8AC3E}">
        <p14:creationId xmlns:p14="http://schemas.microsoft.com/office/powerpoint/2010/main" val="20805540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50251509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3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g"/><Relationship Id="rId1" Type="http://schemas.openxmlformats.org/officeDocument/2006/relationships/slideLayout" Target="../slideLayouts/slideLayout2.xml"/><Relationship Id="rId5" Type="http://schemas.openxmlformats.org/officeDocument/2006/relationships/image" Target="../media/image50.png"/><Relationship Id="rId4" Type="http://schemas.openxmlformats.org/officeDocument/2006/relationships/image" Target="../media/image49.jpeg"/></Relationships>
</file>

<file path=ppt/slides/_rels/slide31.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35.jpg"/><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g"/><Relationship Id="rId1" Type="http://schemas.openxmlformats.org/officeDocument/2006/relationships/slideLayout" Target="../slideLayouts/slideLayout2.xml"/><Relationship Id="rId5" Type="http://schemas.openxmlformats.org/officeDocument/2006/relationships/image" Target="../media/image56.jpg"/><Relationship Id="rId4" Type="http://schemas.openxmlformats.org/officeDocument/2006/relationships/image" Target="../media/image55.png"/></Relationships>
</file>

<file path=ppt/slides/_rels/slide3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5.jpg"/><Relationship Id="rId1" Type="http://schemas.openxmlformats.org/officeDocument/2006/relationships/slideLayout" Target="../slideLayouts/slideLayout2.xml"/><Relationship Id="rId4" Type="http://schemas.openxmlformats.org/officeDocument/2006/relationships/image" Target="../media/image57.jpeg"/></Relationships>
</file>

<file path=ppt/slides/_rels/slide3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8.jp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59.jpeg"/></Relationships>
</file>

<file path=ppt/slides/_rels/slide3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3.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image" Target="../media/image68.jpeg"/></Relationships>
</file>

<file path=ppt/slides/_rels/slide53.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hyperlink" Target="http://www.youtube.com/watch?v=44fH7J--bCw" TargetMode="External"/><Relationship Id="rId2" Type="http://schemas.openxmlformats.org/officeDocument/2006/relationships/image" Target="../media/image7.jpg"/><Relationship Id="rId1" Type="http://schemas.openxmlformats.org/officeDocument/2006/relationships/slideLayout" Target="../slideLayouts/slideLayout2.xml"/><Relationship Id="rId4" Type="http://schemas.openxmlformats.org/officeDocument/2006/relationships/hyperlink" Target="https://www.youtube.com/watch?v=R6TAu_ddNnM"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7.xml"/><Relationship Id="rId4" Type="http://schemas.openxmlformats.org/officeDocument/2006/relationships/image" Target="../media/image72.png"/></Relationships>
</file>

<file path=ppt/slides/_rels/slide56.xml.rels><?xml version="1.0" encoding="UTF-8" standalone="yes"?>
<Relationships xmlns="http://schemas.openxmlformats.org/package/2006/relationships"><Relationship Id="rId8" Type="http://schemas.openxmlformats.org/officeDocument/2006/relationships/image" Target="../media/image75.png"/><Relationship Id="rId13" Type="http://schemas.openxmlformats.org/officeDocument/2006/relationships/image" Target="../media/image78.png"/><Relationship Id="rId18" Type="http://schemas.openxmlformats.org/officeDocument/2006/relationships/image" Target="../media/image8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8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74.png"/><Relationship Id="rId11" Type="http://schemas.openxmlformats.org/officeDocument/2006/relationships/image" Target="../media/image77.png"/><Relationship Id="rId5" Type="http://schemas.openxmlformats.org/officeDocument/2006/relationships/hyperlink" Target="http://www.mispps.com/" TargetMode="External"/><Relationship Id="rId15" Type="http://schemas.openxmlformats.org/officeDocument/2006/relationships/image" Target="../media/image79.png"/><Relationship Id="rId10" Type="http://schemas.openxmlformats.org/officeDocument/2006/relationships/hyperlink" Target="https://www.facebook.com/mispps" TargetMode="External"/><Relationship Id="rId4" Type="http://schemas.openxmlformats.org/officeDocument/2006/relationships/image" Target="../media/image73.png"/><Relationship Id="rId9" Type="http://schemas.openxmlformats.org/officeDocument/2006/relationships/image" Target="../media/image7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098" name="Picture 2" descr="El papa Francisco declaró que está a favor de la unión civil entre personas del mismo sexo (EFE)"/>
          <p:cNvPicPr>
            <a:picLocks noChangeAspect="1" noChangeArrowheads="1"/>
          </p:cNvPicPr>
          <p:nvPr/>
        </p:nvPicPr>
        <p:blipFill rotWithShape="1">
          <a:blip r:embed="rId4">
            <a:extLst>
              <a:ext uri="{28A0092B-C50C-407E-A947-70E740481C1C}">
                <a14:useLocalDpi xmlns:a14="http://schemas.microsoft.com/office/drawing/2010/main" val="0"/>
              </a:ext>
            </a:extLst>
          </a:blip>
          <a:srcRect r="9183"/>
          <a:stretch/>
        </p:blipFill>
        <p:spPr bwMode="auto">
          <a:xfrm>
            <a:off x="1818359" y="2757268"/>
            <a:ext cx="5081056" cy="372988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3" name="Picture 2" descr="¿Por qué hay rechazo al ver una foto de dos hombres besándose?"/>
          <p:cNvPicPr>
            <a:picLocks noChangeAspect="1" noChangeArrowheads="1"/>
          </p:cNvPicPr>
          <p:nvPr/>
        </p:nvPicPr>
        <p:blipFill rotWithShape="1">
          <a:blip r:embed="rId5">
            <a:extLst>
              <a:ext uri="{28A0092B-C50C-407E-A947-70E740481C1C}">
                <a14:useLocalDpi xmlns:a14="http://schemas.microsoft.com/office/drawing/2010/main" val="0"/>
              </a:ext>
            </a:extLst>
          </a:blip>
          <a:srcRect l="1141" r="9552"/>
          <a:stretch/>
        </p:blipFill>
        <p:spPr bwMode="auto">
          <a:xfrm>
            <a:off x="6105964" y="2757268"/>
            <a:ext cx="5921911" cy="372988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rotWithShape="1">
          <a:blip r:embed="rId6"/>
          <a:srcRect l="24711" t="32444" r="48964" b="20581"/>
          <a:stretch/>
        </p:blipFill>
        <p:spPr>
          <a:xfrm>
            <a:off x="93455" y="2897945"/>
            <a:ext cx="3449808" cy="3462601"/>
          </a:xfrm>
          <a:prstGeom prst="rect">
            <a:avLst/>
          </a:prstGeom>
          <a:effectLst>
            <a:softEdge rad="63500"/>
          </a:effectLst>
        </p:spPr>
      </p:pic>
      <p:sp>
        <p:nvSpPr>
          <p:cNvPr id="7" name="CuadroTexto 6"/>
          <p:cNvSpPr txBox="1"/>
          <p:nvPr/>
        </p:nvSpPr>
        <p:spPr>
          <a:xfrm>
            <a:off x="635682" y="237929"/>
            <a:ext cx="10940563" cy="2585323"/>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ES" sz="5400" dirty="0" smtClean="0">
                <a:solidFill>
                  <a:srgbClr val="FFC5C5"/>
                </a:solidFill>
                <a:latin typeface="Arial Black" panose="020B0A04020102020204" pitchFamily="34" charset="0"/>
              </a:rPr>
              <a:t>PAPA FRANCISCO ESTÁ A FAVOR DE LA UNIÓN CIVIL ENTRE PERSONAS GAYS</a:t>
            </a:r>
            <a:endParaRPr lang="es-PE" sz="5400" dirty="0">
              <a:solidFill>
                <a:srgbClr val="FFC5C5"/>
              </a:solidFill>
              <a:latin typeface="Arial Black" panose="020B0A04020102020204" pitchFamily="34" charset="0"/>
            </a:endParaRPr>
          </a:p>
        </p:txBody>
      </p:sp>
      <p:sp>
        <p:nvSpPr>
          <p:cNvPr id="10" name="CuadroTexto 9"/>
          <p:cNvSpPr txBox="1"/>
          <p:nvPr/>
        </p:nvSpPr>
        <p:spPr>
          <a:xfrm>
            <a:off x="10647357" y="6334806"/>
            <a:ext cx="1638098" cy="461665"/>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ES" sz="2400" dirty="0" err="1" smtClean="0">
                <a:solidFill>
                  <a:srgbClr val="FFC5C5"/>
                </a:solidFill>
                <a:latin typeface="Brush Script Std" panose="03060802040607070404" pitchFamily="66" charset="0"/>
              </a:rPr>
              <a:t>Roby</a:t>
            </a:r>
            <a:endParaRPr lang="es-PE" sz="2400" dirty="0">
              <a:solidFill>
                <a:srgbClr val="FFC5C5"/>
              </a:solidFill>
              <a:latin typeface="Brush Script Std" panose="03060802040607070404" pitchFamily="66" charset="0"/>
            </a:endParaRPr>
          </a:p>
        </p:txBody>
      </p:sp>
    </p:spTree>
    <p:extLst>
      <p:ext uri="{BB962C8B-B14F-4D97-AF65-F5344CB8AC3E}">
        <p14:creationId xmlns:p14="http://schemas.microsoft.com/office/powerpoint/2010/main" val="327254500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EL RELOJ DEL FIN DEL MUNDO 70%.wav"/>
          </p:stSnd>
        </p:sndAc>
      </p:transition>
    </mc:Choice>
    <mc:Fallback xmlns="">
      <p:transition spd="slow">
        <p:sndAc>
          <p:stSnd loop="1">
            <p:snd r:embed="rId7" name="EL RELOJ DEL FIN DEL MUNDO 70%.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4098"/>
                                        </p:tgtEl>
                                        <p:attrNameLst>
                                          <p:attrName>style.visibility</p:attrName>
                                        </p:attrNameLst>
                                      </p:cBhvr>
                                      <p:to>
                                        <p:strVal val="visible"/>
                                      </p:to>
                                    </p:set>
                                    <p:anim calcmode="lin" valueType="num">
                                      <p:cBhvr>
                                        <p:cTn id="19" dur="1800" fill="hold"/>
                                        <p:tgtEl>
                                          <p:spTgt spid="4098"/>
                                        </p:tgtEl>
                                        <p:attrNameLst>
                                          <p:attrName>ppt_w</p:attrName>
                                        </p:attrNameLst>
                                      </p:cBhvr>
                                      <p:tavLst>
                                        <p:tav tm="0">
                                          <p:val>
                                            <p:fltVal val="0"/>
                                          </p:val>
                                        </p:tav>
                                        <p:tav tm="100000">
                                          <p:val>
                                            <p:strVal val="#ppt_w"/>
                                          </p:val>
                                        </p:tav>
                                      </p:tavLst>
                                    </p:anim>
                                    <p:anim calcmode="lin" valueType="num">
                                      <p:cBhvr>
                                        <p:cTn id="20" dur="1800" fill="hold"/>
                                        <p:tgtEl>
                                          <p:spTgt spid="4098"/>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1800" fill="hold"/>
                                        <p:tgtEl>
                                          <p:spTgt spid="3"/>
                                        </p:tgtEl>
                                        <p:attrNameLst>
                                          <p:attrName>ppt_w</p:attrName>
                                        </p:attrNameLst>
                                      </p:cBhvr>
                                      <p:tavLst>
                                        <p:tav tm="0">
                                          <p:val>
                                            <p:fltVal val="0"/>
                                          </p:val>
                                        </p:tav>
                                        <p:tav tm="100000">
                                          <p:val>
                                            <p:strVal val="#ppt_w"/>
                                          </p:val>
                                        </p:tav>
                                      </p:tavLst>
                                    </p:anim>
                                    <p:anim calcmode="lin" valueType="num">
                                      <p:cBhvr>
                                        <p:cTn id="24" dur="1800" fill="hold"/>
                                        <p:tgtEl>
                                          <p:spTgt spid="3"/>
                                        </p:tgtEl>
                                        <p:attrNameLst>
                                          <p:attrName>ppt_h</p:attrName>
                                        </p:attrNameLst>
                                      </p:cBhvr>
                                      <p:tavLst>
                                        <p:tav tm="0">
                                          <p:val>
                                            <p:fltVal val="0"/>
                                          </p:val>
                                        </p:tav>
                                        <p:tav tm="100000">
                                          <p:val>
                                            <p:strVal val="#ppt_h"/>
                                          </p:val>
                                        </p:tav>
                                      </p:tavLst>
                                    </p:anim>
                                  </p:childTnLst>
                                </p:cTn>
                              </p:par>
                              <p:par>
                                <p:cTn id="25" presetID="2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1800" fill="hold"/>
                                        <p:tgtEl>
                                          <p:spTgt spid="10"/>
                                        </p:tgtEl>
                                        <p:attrNameLst>
                                          <p:attrName>ppt_w</p:attrName>
                                        </p:attrNameLst>
                                      </p:cBhvr>
                                      <p:tavLst>
                                        <p:tav tm="0">
                                          <p:val>
                                            <p:fltVal val="0"/>
                                          </p:val>
                                        </p:tav>
                                        <p:tav tm="100000">
                                          <p:val>
                                            <p:strVal val="#ppt_w"/>
                                          </p:val>
                                        </p:tav>
                                      </p:tavLst>
                                    </p:anim>
                                    <p:anim calcmode="lin" valueType="num">
                                      <p:cBhvr>
                                        <p:cTn id="28" dur="1800" fill="hold"/>
                                        <p:tgtEl>
                                          <p:spTgt spid="1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82618"/>
          </a:xfrm>
          <a:prstGeom prst="rect">
            <a:avLst/>
          </a:prstGeom>
          <a:solidFill>
            <a:srgbClr val="4B299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098" name="Picture 2" descr="https://scontent.flim16-1.fna.fbcdn.net/v/t1.0-1/c0.0.215.215a/50986848_243938373185071_4426004196990386176_n.jpg?_nc_cat=1&amp;ccb=2&amp;_nc_sid=dbb9e7&amp;_nc_ohc=cqjYxdxhbvcAX83AiCo&amp;_nc_ht=scontent.flim16-1.fna&amp;oh=13af6c91106da11fee04b2b3350aa634&amp;oe=5FB6F8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7790" y="234537"/>
            <a:ext cx="3905713" cy="390571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100" name="Picture 4"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9481" y="274629"/>
            <a:ext cx="3905715" cy="390571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309489" y="4152561"/>
            <a:ext cx="11573021" cy="2677656"/>
          </a:xfrm>
          <a:prstGeom prst="rect">
            <a:avLst/>
          </a:prstGeom>
          <a:noFill/>
        </p:spPr>
        <p:txBody>
          <a:bodyPr wrap="square" rtlCol="0">
            <a:spAutoFit/>
            <a:scene3d>
              <a:camera prst="obliqueBottomLeft"/>
              <a:lightRig rig="threePt" dir="t"/>
            </a:scene3d>
            <a:sp3d extrusionH="177800">
              <a:extrusionClr>
                <a:srgbClr val="170C2E"/>
              </a:extrusionClr>
            </a:sp3d>
          </a:bodyPr>
          <a:lstStyle/>
          <a:p>
            <a:pPr algn="ctr"/>
            <a:r>
              <a:rPr lang="es-PE" sz="2400" dirty="0" smtClean="0">
                <a:solidFill>
                  <a:srgbClr val="BBA7E7"/>
                </a:solidFill>
                <a:latin typeface="Arial Black" panose="020B0A04020102020204" pitchFamily="34" charset="0"/>
              </a:rPr>
              <a:t>El papa Francisco tiene muchos acérrimos defensores, y precisamente en las redes sociales, se distingue el cura Luis Toro, quien fue nombrado hace pocos años “misionero de la misericordia” por el papa. Sin embargo, ¿Qué dirá Luis Toro ante la noticia de que su jefe está a favor de la unión civil y carnal entre personas del mismo sexo? ¿esta vez lo apoyará, lo cual quiere decir que se irá en contra de lo que dice la Biblia sobre este punto?</a:t>
            </a:r>
            <a:endParaRPr lang="es-PE" sz="2400" dirty="0">
              <a:solidFill>
                <a:srgbClr val="BBA7E7"/>
              </a:solidFill>
              <a:latin typeface="Arial Black" panose="020B0A04020102020204" pitchFamily="34" charset="0"/>
            </a:endParaRPr>
          </a:p>
        </p:txBody>
      </p:sp>
    </p:spTree>
    <p:extLst>
      <p:ext uri="{BB962C8B-B14F-4D97-AF65-F5344CB8AC3E}">
        <p14:creationId xmlns:p14="http://schemas.microsoft.com/office/powerpoint/2010/main" val="1711846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800" fill="hold"/>
                                        <p:tgtEl>
                                          <p:spTgt spid="4098"/>
                                        </p:tgtEl>
                                        <p:attrNameLst>
                                          <p:attrName>ppt_w</p:attrName>
                                        </p:attrNameLst>
                                      </p:cBhvr>
                                      <p:tavLst>
                                        <p:tav tm="0">
                                          <p:val>
                                            <p:fltVal val="0"/>
                                          </p:val>
                                        </p:tav>
                                        <p:tav tm="100000">
                                          <p:val>
                                            <p:strVal val="#ppt_w"/>
                                          </p:val>
                                        </p:tav>
                                      </p:tavLst>
                                    </p:anim>
                                    <p:anim calcmode="lin" valueType="num">
                                      <p:cBhvr>
                                        <p:cTn id="12" dur="1800" fill="hold"/>
                                        <p:tgtEl>
                                          <p:spTgt spid="409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4100"/>
                                        </p:tgtEl>
                                        <p:attrNameLst>
                                          <p:attrName>style.visibility</p:attrName>
                                        </p:attrNameLst>
                                      </p:cBhvr>
                                      <p:to>
                                        <p:strVal val="visible"/>
                                      </p:to>
                                    </p:set>
                                    <p:anim calcmode="lin" valueType="num">
                                      <p:cBhvr>
                                        <p:cTn id="15" dur="1800" fill="hold"/>
                                        <p:tgtEl>
                                          <p:spTgt spid="4100"/>
                                        </p:tgtEl>
                                        <p:attrNameLst>
                                          <p:attrName>ppt_w</p:attrName>
                                        </p:attrNameLst>
                                      </p:cBhvr>
                                      <p:tavLst>
                                        <p:tav tm="0">
                                          <p:val>
                                            <p:fltVal val="0"/>
                                          </p:val>
                                        </p:tav>
                                        <p:tav tm="100000">
                                          <p:val>
                                            <p:strVal val="#ppt_w"/>
                                          </p:val>
                                        </p:tav>
                                      </p:tavLst>
                                    </p:anim>
                                    <p:anim calcmode="lin" valueType="num">
                                      <p:cBhvr>
                                        <p:cTn id="16" dur="1800" fill="hold"/>
                                        <p:tgtEl>
                                          <p:spTgt spid="4100"/>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230944" y="4804236"/>
            <a:ext cx="11573021"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A continuación, reproducimos la noticia dada a conocer en el portal </a:t>
            </a:r>
            <a:r>
              <a:rPr lang="es-PE" sz="2400" dirty="0" err="1" smtClean="0">
                <a:solidFill>
                  <a:srgbClr val="A5BBF9"/>
                </a:solidFill>
                <a:latin typeface="Arial Black" panose="020B0A04020102020204" pitchFamily="34" charset="0"/>
              </a:rPr>
              <a:t>Infobae</a:t>
            </a:r>
            <a:r>
              <a:rPr lang="es-PE" sz="2400" dirty="0" smtClean="0">
                <a:solidFill>
                  <a:srgbClr val="A5BBF9"/>
                </a:solidFill>
                <a:latin typeface="Arial Black" panose="020B0A04020102020204" pitchFamily="34" charset="0"/>
              </a:rPr>
              <a:t>, el 21 de Octubre del 2020, donde el papa Francisco, en nombre de la iglesia católica se muestra a favor de la unión civil entre personas del mismo sexo y lo hace en una entrevista para el documental Francesco, estrenado en el Festival de cine de Roma.</a:t>
            </a:r>
            <a:endParaRPr lang="es-PE" sz="2400" dirty="0">
              <a:solidFill>
                <a:srgbClr val="A5BBF9"/>
              </a:solidFill>
              <a:latin typeface="Arial Black" panose="020B0A04020102020204" pitchFamily="34" charset="0"/>
            </a:endParaRPr>
          </a:p>
        </p:txBody>
      </p:sp>
      <p:pic>
        <p:nvPicPr>
          <p:cNvPr id="7" name="Imagen 6"/>
          <p:cNvPicPr>
            <a:picLocks noChangeAspect="1"/>
          </p:cNvPicPr>
          <p:nvPr/>
        </p:nvPicPr>
        <p:blipFill>
          <a:blip r:embed="rId3"/>
          <a:stretch>
            <a:fillRect/>
          </a:stretch>
        </p:blipFill>
        <p:spPr>
          <a:xfrm>
            <a:off x="230944" y="140392"/>
            <a:ext cx="11729721" cy="4663844"/>
          </a:xfrm>
          <a:prstGeom prst="rect">
            <a:avLst/>
          </a:prstGeom>
          <a:effectLst>
            <a:softEdge rad="63500"/>
          </a:effectLst>
        </p:spPr>
      </p:pic>
    </p:spTree>
    <p:extLst>
      <p:ext uri="{BB962C8B-B14F-4D97-AF65-F5344CB8AC3E}">
        <p14:creationId xmlns:p14="http://schemas.microsoft.com/office/powerpoint/2010/main" val="35121204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2"/>
          <a:srcRect t="29949" b="47897"/>
          <a:stretch/>
        </p:blipFill>
        <p:spPr>
          <a:xfrm>
            <a:off x="0" y="0"/>
            <a:ext cx="12192000" cy="1519312"/>
          </a:xfrm>
          <a:prstGeom prst="rect">
            <a:avLst/>
          </a:prstGeom>
        </p:spPr>
      </p:pic>
      <p:pic>
        <p:nvPicPr>
          <p:cNvPr id="9" name="Imagen 8"/>
          <p:cNvPicPr>
            <a:picLocks noChangeAspect="1"/>
          </p:cNvPicPr>
          <p:nvPr/>
        </p:nvPicPr>
        <p:blipFill rotWithShape="1">
          <a:blip r:embed="rId3"/>
          <a:srcRect t="31180" r="35731" b="7077"/>
          <a:stretch/>
        </p:blipFill>
        <p:spPr>
          <a:xfrm>
            <a:off x="815926" y="1519311"/>
            <a:ext cx="9879232" cy="5338689"/>
          </a:xfrm>
          <a:prstGeom prst="rect">
            <a:avLst/>
          </a:prstGeom>
        </p:spPr>
      </p:pic>
    </p:spTree>
    <p:extLst>
      <p:ext uri="{BB962C8B-B14F-4D97-AF65-F5344CB8AC3E}">
        <p14:creationId xmlns:p14="http://schemas.microsoft.com/office/powerpoint/2010/main" val="26054054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650" fill="hold"/>
                                        <p:tgtEl>
                                          <p:spTgt spid="8"/>
                                        </p:tgtEl>
                                        <p:attrNameLst>
                                          <p:attrName>ppt_w</p:attrName>
                                        </p:attrNameLst>
                                      </p:cBhvr>
                                      <p:tavLst>
                                        <p:tav tm="0">
                                          <p:val>
                                            <p:strVal val="4/3*#ppt_w"/>
                                          </p:val>
                                        </p:tav>
                                        <p:tav tm="100000">
                                          <p:val>
                                            <p:strVal val="#ppt_w"/>
                                          </p:val>
                                        </p:tav>
                                      </p:tavLst>
                                    </p:anim>
                                    <p:anim calcmode="lin" valueType="num">
                                      <p:cBhvr>
                                        <p:cTn id="8" dur="1650"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1800" fill="hold"/>
                                        <p:tgtEl>
                                          <p:spTgt spid="9"/>
                                        </p:tgtEl>
                                        <p:attrNameLst>
                                          <p:attrName>ppt_w</p:attrName>
                                        </p:attrNameLst>
                                      </p:cBhvr>
                                      <p:tavLst>
                                        <p:tav tm="0">
                                          <p:val>
                                            <p:fltVal val="0"/>
                                          </p:val>
                                        </p:tav>
                                        <p:tav tm="100000">
                                          <p:val>
                                            <p:strVal val="#ppt_w"/>
                                          </p:val>
                                        </p:tav>
                                      </p:tavLst>
                                    </p:anim>
                                    <p:anim calcmode="lin" valueType="num">
                                      <p:cBhvr>
                                        <p:cTn id="12" dur="1800" fill="hold"/>
                                        <p:tgtEl>
                                          <p:spTgt spid="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t="29949" b="47897"/>
          <a:stretch/>
        </p:blipFill>
        <p:spPr>
          <a:xfrm>
            <a:off x="0" y="0"/>
            <a:ext cx="12192000" cy="1519312"/>
          </a:xfrm>
          <a:prstGeom prst="rect">
            <a:avLst/>
          </a:prstGeom>
        </p:spPr>
      </p:pic>
      <p:pic>
        <p:nvPicPr>
          <p:cNvPr id="2" name="Imagen 1"/>
          <p:cNvPicPr>
            <a:picLocks noChangeAspect="1"/>
          </p:cNvPicPr>
          <p:nvPr/>
        </p:nvPicPr>
        <p:blipFill rotWithShape="1">
          <a:blip r:embed="rId3"/>
          <a:srcRect t="28513" r="35731" b="21641"/>
          <a:stretch/>
        </p:blipFill>
        <p:spPr>
          <a:xfrm>
            <a:off x="379827" y="1688123"/>
            <a:ext cx="10930597" cy="4768645"/>
          </a:xfrm>
          <a:prstGeom prst="rect">
            <a:avLst/>
          </a:prstGeom>
        </p:spPr>
      </p:pic>
    </p:spTree>
    <p:extLst>
      <p:ext uri="{BB962C8B-B14F-4D97-AF65-F5344CB8AC3E}">
        <p14:creationId xmlns:p14="http://schemas.microsoft.com/office/powerpoint/2010/main" val="22152550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stretch>
            <a:fillRect/>
          </a:stretch>
        </p:blipFill>
        <p:spPr>
          <a:xfrm>
            <a:off x="478302" y="1698285"/>
            <a:ext cx="10792306" cy="4969801"/>
          </a:xfrm>
          <a:prstGeom prst="rect">
            <a:avLst/>
          </a:prstGeom>
        </p:spPr>
      </p:pic>
      <p:pic>
        <p:nvPicPr>
          <p:cNvPr id="4" name="Imagen 3"/>
          <p:cNvPicPr>
            <a:picLocks noChangeAspect="1"/>
          </p:cNvPicPr>
          <p:nvPr/>
        </p:nvPicPr>
        <p:blipFill rotWithShape="1">
          <a:blip r:embed="rId3"/>
          <a:srcRect t="29949" b="47897"/>
          <a:stretch/>
        </p:blipFill>
        <p:spPr>
          <a:xfrm>
            <a:off x="0" y="0"/>
            <a:ext cx="12192000" cy="1519312"/>
          </a:xfrm>
          <a:prstGeom prst="rect">
            <a:avLst/>
          </a:prstGeom>
        </p:spPr>
      </p:pic>
    </p:spTree>
    <p:extLst>
      <p:ext uri="{BB962C8B-B14F-4D97-AF65-F5344CB8AC3E}">
        <p14:creationId xmlns:p14="http://schemas.microsoft.com/office/powerpoint/2010/main" val="33792330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rotWithShape="1">
          <a:blip r:embed="rId2"/>
          <a:srcRect t="27282" r="36885" b="17743"/>
          <a:stretch/>
        </p:blipFill>
        <p:spPr>
          <a:xfrm>
            <a:off x="618978" y="1518036"/>
            <a:ext cx="10540192" cy="5164118"/>
          </a:xfrm>
          <a:prstGeom prst="rect">
            <a:avLst/>
          </a:prstGeom>
        </p:spPr>
      </p:pic>
      <p:pic>
        <p:nvPicPr>
          <p:cNvPr id="4" name="Imagen 3"/>
          <p:cNvPicPr>
            <a:picLocks noChangeAspect="1"/>
          </p:cNvPicPr>
          <p:nvPr/>
        </p:nvPicPr>
        <p:blipFill rotWithShape="1">
          <a:blip r:embed="rId3"/>
          <a:srcRect t="29949" b="47897"/>
          <a:stretch/>
        </p:blipFill>
        <p:spPr>
          <a:xfrm>
            <a:off x="0" y="0"/>
            <a:ext cx="12192000" cy="1519312"/>
          </a:xfrm>
          <a:prstGeom prst="rect">
            <a:avLst/>
          </a:prstGeom>
        </p:spPr>
      </p:pic>
    </p:spTree>
    <p:extLst>
      <p:ext uri="{BB962C8B-B14F-4D97-AF65-F5344CB8AC3E}">
        <p14:creationId xmlns:p14="http://schemas.microsoft.com/office/powerpoint/2010/main" val="18110169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800" fill="hold"/>
                                        <p:tgtEl>
                                          <p:spTgt spid="8"/>
                                        </p:tgtEl>
                                        <p:attrNameLst>
                                          <p:attrName>ppt_w</p:attrName>
                                        </p:attrNameLst>
                                      </p:cBhvr>
                                      <p:tavLst>
                                        <p:tav tm="0">
                                          <p:val>
                                            <p:fltVal val="0"/>
                                          </p:val>
                                        </p:tav>
                                        <p:tav tm="100000">
                                          <p:val>
                                            <p:strVal val="#ppt_w"/>
                                          </p:val>
                                        </p:tav>
                                      </p:tavLst>
                                    </p:anim>
                                    <p:anim calcmode="lin" valueType="num">
                                      <p:cBhvr>
                                        <p:cTn id="12"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rotWithShape="1">
          <a:blip r:embed="rId2"/>
          <a:srcRect t="36156" r="37577" b="5641"/>
          <a:stretch/>
        </p:blipFill>
        <p:spPr>
          <a:xfrm>
            <a:off x="1083209" y="1832368"/>
            <a:ext cx="9429216" cy="4945352"/>
          </a:xfrm>
          <a:prstGeom prst="rect">
            <a:avLst/>
          </a:prstGeom>
        </p:spPr>
      </p:pic>
      <p:pic>
        <p:nvPicPr>
          <p:cNvPr id="7" name="Imagen 6"/>
          <p:cNvPicPr>
            <a:picLocks noChangeAspect="1"/>
          </p:cNvPicPr>
          <p:nvPr/>
        </p:nvPicPr>
        <p:blipFill rotWithShape="1">
          <a:blip r:embed="rId2"/>
          <a:srcRect l="3022" t="28702" r="79307" b="67741"/>
          <a:stretch/>
        </p:blipFill>
        <p:spPr>
          <a:xfrm>
            <a:off x="4259303" y="1484025"/>
            <a:ext cx="3077029" cy="348343"/>
          </a:xfrm>
          <a:prstGeom prst="rect">
            <a:avLst/>
          </a:prstGeom>
        </p:spPr>
      </p:pic>
      <p:pic>
        <p:nvPicPr>
          <p:cNvPr id="5" name="Imagen 4"/>
          <p:cNvPicPr>
            <a:picLocks noChangeAspect="1"/>
          </p:cNvPicPr>
          <p:nvPr/>
        </p:nvPicPr>
        <p:blipFill rotWithShape="1">
          <a:blip r:embed="rId3"/>
          <a:srcRect t="29949" b="47897"/>
          <a:stretch/>
        </p:blipFill>
        <p:spPr>
          <a:xfrm>
            <a:off x="0" y="0"/>
            <a:ext cx="12192000" cy="1519312"/>
          </a:xfrm>
          <a:prstGeom prst="rect">
            <a:avLst/>
          </a:prstGeom>
        </p:spPr>
      </p:pic>
    </p:spTree>
    <p:extLst>
      <p:ext uri="{BB962C8B-B14F-4D97-AF65-F5344CB8AC3E}">
        <p14:creationId xmlns:p14="http://schemas.microsoft.com/office/powerpoint/2010/main" val="13152647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t="59077" r="36192" b="8923"/>
          <a:stretch/>
        </p:blipFill>
        <p:spPr>
          <a:xfrm>
            <a:off x="689316" y="1983543"/>
            <a:ext cx="10472316" cy="2954217"/>
          </a:xfrm>
          <a:prstGeom prst="rect">
            <a:avLst/>
          </a:prstGeom>
        </p:spPr>
      </p:pic>
      <p:pic>
        <p:nvPicPr>
          <p:cNvPr id="4" name="Imagen 3"/>
          <p:cNvPicPr>
            <a:picLocks noChangeAspect="1"/>
          </p:cNvPicPr>
          <p:nvPr/>
        </p:nvPicPr>
        <p:blipFill rotWithShape="1">
          <a:blip r:embed="rId3"/>
          <a:srcRect t="29949" b="47897"/>
          <a:stretch/>
        </p:blipFill>
        <p:spPr>
          <a:xfrm>
            <a:off x="0" y="0"/>
            <a:ext cx="12192000" cy="1519312"/>
          </a:xfrm>
          <a:prstGeom prst="rect">
            <a:avLst/>
          </a:prstGeom>
        </p:spPr>
      </p:pic>
    </p:spTree>
    <p:extLst>
      <p:ext uri="{BB962C8B-B14F-4D97-AF65-F5344CB8AC3E}">
        <p14:creationId xmlns:p14="http://schemas.microsoft.com/office/powerpoint/2010/main" val="10424371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82618"/>
          </a:xfrm>
          <a:prstGeom prst="rect">
            <a:avLst/>
          </a:prstGeom>
          <a:solidFill>
            <a:srgbClr val="3652A1"/>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6" name="Picture 2" descr="Dos mujeres lesbianas se besan durante el Orgullo Gay. / EFE"/>
          <p:cNvPicPr>
            <a:picLocks noChangeAspect="1" noChangeArrowheads="1"/>
          </p:cNvPicPr>
          <p:nvPr/>
        </p:nvPicPr>
        <p:blipFill rotWithShape="1">
          <a:blip r:embed="rId2">
            <a:extLst>
              <a:ext uri="{28A0092B-C50C-407E-A947-70E740481C1C}">
                <a14:useLocalDpi xmlns:a14="http://schemas.microsoft.com/office/drawing/2010/main" val="0"/>
              </a:ext>
            </a:extLst>
          </a:blip>
          <a:srcRect l="17362" r="12686"/>
          <a:stretch/>
        </p:blipFill>
        <p:spPr bwMode="auto">
          <a:xfrm>
            <a:off x="196947" y="401246"/>
            <a:ext cx="5262329" cy="387533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28" name="Picture 4" descr="Dos parejas se besan tras casarse en un registro en Taipei este viern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8543" y="401247"/>
            <a:ext cx="6361514" cy="387533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137404" y="4417255"/>
            <a:ext cx="11842653" cy="2677656"/>
          </a:xfrm>
          <a:prstGeom prst="rect">
            <a:avLst/>
          </a:prstGeom>
          <a:noFill/>
        </p:spPr>
        <p:txBody>
          <a:bodyPr wrap="square" rtlCol="0">
            <a:spAutoFit/>
            <a:scene3d>
              <a:camera prst="obliqueBottomLeft"/>
              <a:lightRig rig="threePt" dir="t"/>
            </a:scene3d>
            <a:sp3d extrusionH="101600">
              <a:extrusionClr>
                <a:srgbClr val="011535"/>
              </a:extrusionClr>
            </a:sp3d>
          </a:bodyPr>
          <a:lstStyle/>
          <a:p>
            <a:pPr algn="ctr"/>
            <a:r>
              <a:rPr lang="es-PE" sz="2400" b="1" dirty="0" smtClean="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Las </a:t>
            </a: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preguntas que caben hacerse son:</a:t>
            </a:r>
          </a:p>
          <a:p>
            <a:pPr algn="ct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¿Es bíblico la postura del papa Francisco de avalar las uniones civiles entre personas del mismo sexo?</a:t>
            </a:r>
          </a:p>
          <a:p>
            <a:pPr algn="ct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¿Bíblicamente es correcto decir que una persona homosexual es hijo de Dios, o lo correcto es decir, que dicha persona es una creación del Eterno?</a:t>
            </a:r>
          </a:p>
          <a:p>
            <a:pPr algn="ctr"/>
            <a:r>
              <a:rPr lang="es-ES" sz="2400" b="1" dirty="0" smtClean="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 </a:t>
            </a:r>
            <a:endPar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3328538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800" fill="hold"/>
                                        <p:tgtEl>
                                          <p:spTgt spid="1028"/>
                                        </p:tgtEl>
                                        <p:attrNameLst>
                                          <p:attrName>ppt_w</p:attrName>
                                        </p:attrNameLst>
                                      </p:cBhvr>
                                      <p:tavLst>
                                        <p:tav tm="0">
                                          <p:val>
                                            <p:fltVal val="0"/>
                                          </p:val>
                                        </p:tav>
                                        <p:tav tm="100000">
                                          <p:val>
                                            <p:strVal val="#ppt_w"/>
                                          </p:val>
                                        </p:tav>
                                      </p:tavLst>
                                    </p:anim>
                                    <p:anim calcmode="lin" valueType="num">
                                      <p:cBhvr>
                                        <p:cTn id="16" dur="1800" fill="hold"/>
                                        <p:tgtEl>
                                          <p:spTgt spid="102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82618"/>
          </a:xfrm>
          <a:prstGeom prst="rect">
            <a:avLst/>
          </a:prstGeom>
          <a:solidFill>
            <a:srgbClr val="727571"/>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3074" name="Picture 2" descr="Dos mujeres con cintas arco iris se toman de las man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95970" y="243521"/>
            <a:ext cx="8391030" cy="471995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174673" y="5052695"/>
            <a:ext cx="11842653" cy="1569660"/>
          </a:xfrm>
          <a:prstGeom prst="rect">
            <a:avLst/>
          </a:prstGeom>
          <a:noFill/>
        </p:spPr>
        <p:txBody>
          <a:bodyPr wrap="square" rtlCol="0">
            <a:spAutoFit/>
            <a:scene3d>
              <a:camera prst="obliqueBottomLeft"/>
              <a:lightRig rig="threePt" dir="t"/>
            </a:scene3d>
            <a:sp3d extrusionH="101600">
              <a:extrusionClr>
                <a:schemeClr val="tx1">
                  <a:lumMod val="95000"/>
                  <a:lumOff val="5000"/>
                </a:schemeClr>
              </a:extrusionClr>
            </a:sp3d>
          </a:bodyPr>
          <a:lstStyle/>
          <a:p>
            <a:pPr algn="ctr"/>
            <a:r>
              <a:rPr lang="es-PE" sz="2400" b="1" dirty="0" smtClean="0">
                <a:solidFill>
                  <a:schemeClr val="bg1">
                    <a:lumMod val="85000"/>
                  </a:schemeClr>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Hay </a:t>
            </a:r>
            <a:r>
              <a:rPr lang="es-PE" sz="2400" b="1" dirty="0">
                <a:solidFill>
                  <a:schemeClr val="bg1">
                    <a:lumMod val="85000"/>
                  </a:schemeClr>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que aclarar que la Palabra de Dios lo que condena y desaprueba es el acto homosexual, es decir, el comportamiento de dicha persona que comete un acto carnal con otra de su mismo sexo y no a la persona en sí. </a:t>
            </a:r>
            <a:r>
              <a:rPr lang="es-PE" sz="2400" b="1" dirty="0" smtClean="0">
                <a:solidFill>
                  <a:schemeClr val="bg1">
                    <a:lumMod val="85000"/>
                  </a:schemeClr>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  </a:t>
            </a:r>
            <a:endPar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24219555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800" fill="hold"/>
                                        <p:tgtEl>
                                          <p:spTgt spid="3074"/>
                                        </p:tgtEl>
                                        <p:attrNameLst>
                                          <p:attrName>ppt_w</p:attrName>
                                        </p:attrNameLst>
                                      </p:cBhvr>
                                      <p:tavLst>
                                        <p:tav tm="0">
                                          <p:val>
                                            <p:fltVal val="0"/>
                                          </p:val>
                                        </p:tav>
                                        <p:tav tm="100000">
                                          <p:val>
                                            <p:strVal val="#ppt_w"/>
                                          </p:val>
                                        </p:tav>
                                      </p:tavLst>
                                    </p:anim>
                                    <p:anim calcmode="lin" valueType="num">
                                      <p:cBhvr>
                                        <p:cTn id="12" dur="1800" fill="hold"/>
                                        <p:tgtEl>
                                          <p:spTgt spid="30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82618"/>
          </a:xfrm>
          <a:prstGeom prst="rect">
            <a:avLst/>
          </a:prstGeom>
          <a:solidFill>
            <a:srgbClr val="99886A"/>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050" name="Picture 2" descr="No hay ninguna descripción de la foto disponib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83386" y="167055"/>
            <a:ext cx="7425225" cy="421794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174673" y="4384996"/>
            <a:ext cx="11842653" cy="2308324"/>
          </a:xfrm>
          <a:prstGeom prst="rect">
            <a:avLst/>
          </a:prstGeom>
          <a:noFill/>
        </p:spPr>
        <p:txBody>
          <a:bodyPr wrap="square" rtlCol="0">
            <a:spAutoFit/>
            <a:scene3d>
              <a:camera prst="obliqueBottomLeft"/>
              <a:lightRig rig="threePt" dir="t"/>
            </a:scene3d>
            <a:sp3d extrusionH="101600">
              <a:extrusionClr>
                <a:srgbClr val="1E1A14"/>
              </a:extrusionClr>
            </a:sp3d>
          </a:bodyPr>
          <a:lstStyle/>
          <a:p>
            <a:pPr algn="ctr"/>
            <a:r>
              <a:rPr lang="es-PE" sz="2400" b="1" dirty="0" smtClean="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Recalcamos</a:t>
            </a:r>
            <a:r>
              <a:rPr lang="es-PE" sz="2400" b="1" dirty="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 no es que Dios aborrezca o rechace a la persona homosexual por su condición de tal, sino lo que rechaza es SU PECADO, EL DE PRACTICAR EL SEXO CONTRA NATURA, tanto en hombres como en mujeres. Eso es algo que hay que subrayar para no perder la perspectiva, y esto lo veremos más adelante con un pasaje de las sagradas escrituras.  </a:t>
            </a:r>
          </a:p>
        </p:txBody>
      </p:sp>
    </p:spTree>
    <p:extLst>
      <p:ext uri="{BB962C8B-B14F-4D97-AF65-F5344CB8AC3E}">
        <p14:creationId xmlns:p14="http://schemas.microsoft.com/office/powerpoint/2010/main" val="22230838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800" fill="hold"/>
                                        <p:tgtEl>
                                          <p:spTgt spid="2050"/>
                                        </p:tgtEl>
                                        <p:attrNameLst>
                                          <p:attrName>ppt_w</p:attrName>
                                        </p:attrNameLst>
                                      </p:cBhvr>
                                      <p:tavLst>
                                        <p:tav tm="0">
                                          <p:val>
                                            <p:fltVal val="0"/>
                                          </p:val>
                                        </p:tav>
                                        <p:tav tm="100000">
                                          <p:val>
                                            <p:strVal val="#ppt_w"/>
                                          </p:val>
                                        </p:tav>
                                      </p:tavLst>
                                    </p:anim>
                                    <p:anim calcmode="lin" valueType="num">
                                      <p:cBhvr>
                                        <p:cTn id="12" dur="1800" fill="hold"/>
                                        <p:tgtEl>
                                          <p:spTgt spid="2050"/>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09489" y="3620006"/>
            <a:ext cx="11573021" cy="3046988"/>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¿Qué dice la biblia acerca del comportamiento homosexual?</a:t>
            </a:r>
          </a:p>
          <a:p>
            <a:pPr algn="ctr"/>
            <a:r>
              <a:rPr lang="es-PE" sz="2400" dirty="0">
                <a:solidFill>
                  <a:srgbClr val="A5BBF9"/>
                </a:solidFill>
                <a:latin typeface="Arial Black" panose="020B0A04020102020204" pitchFamily="34" charset="0"/>
              </a:rPr>
              <a:t>Dejemos que responda en Romanos </a:t>
            </a:r>
            <a:r>
              <a:rPr lang="es-PE" sz="2400" dirty="0" smtClean="0">
                <a:solidFill>
                  <a:srgbClr val="A5BBF9"/>
                </a:solidFill>
                <a:latin typeface="Arial Black" panose="020B0A04020102020204" pitchFamily="34" charset="0"/>
              </a:rPr>
              <a:t>1:26-32, </a:t>
            </a:r>
            <a:r>
              <a:rPr lang="es-PE" sz="2400" dirty="0">
                <a:solidFill>
                  <a:srgbClr val="A5BBF9"/>
                </a:solidFill>
                <a:latin typeface="Arial Black" panose="020B0A04020102020204" pitchFamily="34" charset="0"/>
              </a:rPr>
              <a:t>que sentencia:       </a:t>
            </a:r>
            <a:r>
              <a:rPr lang="es-PE" sz="2400" dirty="0" smtClean="0">
                <a:solidFill>
                  <a:srgbClr val="A5BBF9"/>
                </a:solidFill>
                <a:latin typeface="Arial Black" panose="020B0A04020102020204" pitchFamily="34" charset="0"/>
              </a:rPr>
              <a:t>  “</a:t>
            </a:r>
            <a:r>
              <a:rPr lang="es-PE" sz="2400" dirty="0">
                <a:solidFill>
                  <a:srgbClr val="A5BBF9"/>
                </a:solidFill>
                <a:latin typeface="Arial Black" panose="020B0A04020102020204" pitchFamily="34" charset="0"/>
              </a:rPr>
              <a:t>Por esto Dios los entregó a pasiones vergonzosas; pues aun sus mujeres cambiaron el uso natural por el que es contra naturaleza, y de igual modo también los hombres, dejando el uso natural de la mujer, se encendieron en su lascivia unos con otros, cometiendo hechos vergonzosos hombres con hombres, y recibiendo en sí mismos la retribución debida a su </a:t>
            </a:r>
            <a:r>
              <a:rPr lang="es-PE" sz="2400" dirty="0" smtClean="0">
                <a:solidFill>
                  <a:srgbClr val="A5BBF9"/>
                </a:solidFill>
                <a:latin typeface="Arial Black" panose="020B0A04020102020204" pitchFamily="34" charset="0"/>
              </a:rPr>
              <a:t>extravío… </a:t>
            </a:r>
            <a:endParaRPr lang="es-PE" sz="2400" dirty="0">
              <a:solidFill>
                <a:srgbClr val="A5BBF9"/>
              </a:solidFill>
              <a:latin typeface="Arial Black" panose="020B0A04020102020204" pitchFamily="34" charset="0"/>
            </a:endParaRPr>
          </a:p>
        </p:txBody>
      </p:sp>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10840" y="102870"/>
            <a:ext cx="6252686" cy="3517136"/>
          </a:xfrm>
          <a:prstGeom prst="rect">
            <a:avLst/>
          </a:prstGeom>
          <a:effectLst>
            <a:softEdge rad="127000"/>
          </a:effectLst>
        </p:spPr>
      </p:pic>
    </p:spTree>
    <p:extLst>
      <p:ext uri="{BB962C8B-B14F-4D97-AF65-F5344CB8AC3E}">
        <p14:creationId xmlns:p14="http://schemas.microsoft.com/office/powerpoint/2010/main" val="21391663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7" name="Imagen 6"/>
          <p:cNvPicPr>
            <a:picLocks noChangeAspect="1"/>
          </p:cNvPicPr>
          <p:nvPr/>
        </p:nvPicPr>
        <p:blipFill rotWithShape="1">
          <a:blip r:embed="rId3">
            <a:extLst>
              <a:ext uri="{28A0092B-C50C-407E-A947-70E740481C1C}">
                <a14:useLocalDpi xmlns:a14="http://schemas.microsoft.com/office/drawing/2010/main" val="0"/>
              </a:ext>
            </a:extLst>
          </a:blip>
          <a:srcRect t="11556" r="59500" b="15556"/>
          <a:stretch/>
        </p:blipFill>
        <p:spPr>
          <a:xfrm>
            <a:off x="-167640" y="1859280"/>
            <a:ext cx="4937760" cy="4998720"/>
          </a:xfrm>
          <a:prstGeom prst="rect">
            <a:avLst/>
          </a:prstGeom>
        </p:spPr>
      </p:pic>
      <p:sp>
        <p:nvSpPr>
          <p:cNvPr id="8" name="CuadroTexto 7"/>
          <p:cNvSpPr txBox="1"/>
          <p:nvPr/>
        </p:nvSpPr>
        <p:spPr>
          <a:xfrm>
            <a:off x="4450080" y="243840"/>
            <a:ext cx="7630550" cy="6370975"/>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smtClean="0">
                <a:solidFill>
                  <a:srgbClr val="A5BBF9"/>
                </a:solidFill>
                <a:latin typeface="Arial Black" panose="020B0A04020102020204" pitchFamily="34" charset="0"/>
              </a:rPr>
              <a:t>Y </a:t>
            </a:r>
            <a:r>
              <a:rPr lang="es-PE" sz="2400" dirty="0">
                <a:solidFill>
                  <a:srgbClr val="A5BBF9"/>
                </a:solidFill>
                <a:latin typeface="Arial Black" panose="020B0A04020102020204" pitchFamily="34" charset="0"/>
              </a:rPr>
              <a:t>como ellos no aprobaron tener en cuenta a Dios, Dios los entregó a una mente reprobada, para hacer cosas que no </a:t>
            </a:r>
            <a:r>
              <a:rPr lang="es-PE" sz="2400" dirty="0" smtClean="0">
                <a:solidFill>
                  <a:srgbClr val="A5BBF9"/>
                </a:solidFill>
                <a:latin typeface="Arial Black" panose="020B0A04020102020204" pitchFamily="34" charset="0"/>
              </a:rPr>
              <a:t>convienen; estando </a:t>
            </a:r>
            <a:r>
              <a:rPr lang="es-PE" sz="2400" dirty="0">
                <a:solidFill>
                  <a:srgbClr val="A5BBF9"/>
                </a:solidFill>
                <a:latin typeface="Arial Black" panose="020B0A04020102020204" pitchFamily="34" charset="0"/>
              </a:rPr>
              <a:t>atestados de toda injusticia, fornicación, perversidad, avaricia, maldad; llenos de envidia, homicidios, contiendas, engaños y </a:t>
            </a:r>
            <a:r>
              <a:rPr lang="es-PE" sz="2400" dirty="0" smtClean="0">
                <a:solidFill>
                  <a:srgbClr val="A5BBF9"/>
                </a:solidFill>
                <a:latin typeface="Arial Black" panose="020B0A04020102020204" pitchFamily="34" charset="0"/>
              </a:rPr>
              <a:t>malignidades; murmuradores</a:t>
            </a:r>
            <a:r>
              <a:rPr lang="es-PE" sz="2400" dirty="0">
                <a:solidFill>
                  <a:srgbClr val="A5BBF9"/>
                </a:solidFill>
                <a:latin typeface="Arial Black" panose="020B0A04020102020204" pitchFamily="34" charset="0"/>
              </a:rPr>
              <a:t>, detractores, aborrecedores de Dios, injuriosos, soberbios, altivos, inventores de males, desobedientes a los padres, necios, desleales, sin afecto natural, implacables, sin misericordia; quienes habiendo entendido el juicio de Dios, que los que practican tales cosas son dignos de muerte, no sólo las hacen, sino que también se complacen con los que las practican</a:t>
            </a:r>
            <a:r>
              <a:rPr lang="es-PE" sz="2400" dirty="0" smtClean="0">
                <a:solidFill>
                  <a:srgbClr val="A5BBF9"/>
                </a:solidFill>
                <a:latin typeface="Arial Black" panose="020B0A04020102020204" pitchFamily="34" charset="0"/>
              </a:rPr>
              <a:t>.</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39944862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82618"/>
          </a:xfrm>
          <a:prstGeom prst="rect">
            <a:avLst/>
          </a:prstGeom>
          <a:solidFill>
            <a:srgbClr val="003050"/>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CuadroTexto 3"/>
          <p:cNvSpPr txBox="1"/>
          <p:nvPr/>
        </p:nvSpPr>
        <p:spPr>
          <a:xfrm>
            <a:off x="7223760" y="1179150"/>
            <a:ext cx="4861560" cy="4524315"/>
          </a:xfrm>
          <a:prstGeom prst="rect">
            <a:avLst/>
          </a:prstGeom>
          <a:noFill/>
        </p:spPr>
        <p:txBody>
          <a:bodyPr wrap="square" rtlCol="0">
            <a:spAutoFit/>
            <a:scene3d>
              <a:camera prst="obliqueBottomLeft"/>
              <a:lightRig rig="threePt" dir="t"/>
            </a:scene3d>
            <a:sp3d extrusionH="127000">
              <a:extrusionClr>
                <a:srgbClr val="131812"/>
              </a:extrusionClr>
            </a:sp3d>
          </a:bodyPr>
          <a:lstStyle/>
          <a:p>
            <a:pPr algn="ctr"/>
            <a:r>
              <a:rPr lang="es-PE" sz="2400" b="1" dirty="0" smtClean="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También </a:t>
            </a:r>
            <a:r>
              <a:rPr lang="es-PE" sz="2400" b="1" dirty="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la escritura nos dice 1º Corintios </a:t>
            </a:r>
            <a:r>
              <a:rPr lang="es-PE" sz="2400" b="1" dirty="0" smtClean="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6:9-11, </a:t>
            </a:r>
            <a:r>
              <a:rPr lang="es-PE" sz="2400" b="1" dirty="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según la biblia católica de Jerusalén:</a:t>
            </a:r>
          </a:p>
          <a:p>
            <a:pPr algn="ctr"/>
            <a:r>
              <a:rPr lang="es-PE" sz="2400" b="1" dirty="0">
                <a:solidFill>
                  <a:srgbClr val="A8BBA4"/>
                </a:solidFill>
                <a:effectLst>
                  <a:glow rad="76200">
                    <a:srgbClr val="131812">
                      <a:alpha val="94000"/>
                    </a:srgbClr>
                  </a:glow>
                  <a:outerShdw blurRad="38100" dist="38100" dir="2700000" algn="tl">
                    <a:srgbClr val="000000">
                      <a:alpha val="43137"/>
                    </a:srgbClr>
                  </a:outerShdw>
                </a:effectLst>
                <a:latin typeface="Arial Black" panose="020B0A04020102020204" pitchFamily="34" charset="0"/>
              </a:rPr>
              <a:t>“9. ¿No sabéis acaso que los injustos no heredarán el Reino de Dios? ¡No os engañéis! Ni los impuros, ni los idólatras, ni los adúlteros, NI LOS AFEMINADOS, NI LOS HOMOSEXUALES, </a:t>
            </a:r>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160" y="1074384"/>
            <a:ext cx="7086600" cy="4733849"/>
          </a:xfrm>
          <a:prstGeom prst="rect">
            <a:avLst/>
          </a:prstGeom>
          <a:effectLst>
            <a:softEdge rad="127000"/>
          </a:effectLst>
        </p:spPr>
      </p:pic>
    </p:spTree>
    <p:extLst>
      <p:ext uri="{BB962C8B-B14F-4D97-AF65-F5344CB8AC3E}">
        <p14:creationId xmlns:p14="http://schemas.microsoft.com/office/powerpoint/2010/main" val="6637723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l="8125" r="11500"/>
          <a:stretch/>
        </p:blipFill>
        <p:spPr>
          <a:xfrm>
            <a:off x="0" y="2301240"/>
            <a:ext cx="6511980" cy="4556760"/>
          </a:xfrm>
          <a:prstGeom prst="rect">
            <a:avLst/>
          </a:prstGeom>
        </p:spPr>
      </p:pic>
      <p:sp>
        <p:nvSpPr>
          <p:cNvPr id="6" name="CuadroTexto 5"/>
          <p:cNvSpPr txBox="1"/>
          <p:nvPr/>
        </p:nvSpPr>
        <p:spPr>
          <a:xfrm>
            <a:off x="6217920" y="538788"/>
            <a:ext cx="5784166" cy="6001643"/>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smtClean="0">
                <a:solidFill>
                  <a:srgbClr val="EBC0BF"/>
                </a:solidFill>
                <a:latin typeface="Arial Black" panose="020B0A04020102020204" pitchFamily="34" charset="0"/>
              </a:rPr>
              <a:t>10. ni los ladrones, ni los avaros, ni los borrachos, ni los ultrajadores, ni los rapaces heredarán el Reino de Dios.</a:t>
            </a:r>
          </a:p>
          <a:p>
            <a:pPr algn="ctr"/>
            <a:r>
              <a:rPr lang="es-PE" sz="2400" b="1" dirty="0" smtClean="0">
                <a:solidFill>
                  <a:srgbClr val="EBC0BF"/>
                </a:solidFill>
                <a:latin typeface="Arial Black" panose="020B0A04020102020204" pitchFamily="34" charset="0"/>
              </a:rPr>
              <a:t>"11.Y tales fuisteis algunos de vosotros. </a:t>
            </a:r>
            <a:r>
              <a:rPr lang="es-PE" sz="2400" b="1" dirty="0">
                <a:solidFill>
                  <a:srgbClr val="EBC0BF"/>
                </a:solidFill>
                <a:latin typeface="Arial Black" panose="020B0A04020102020204" pitchFamily="34" charset="0"/>
              </a:rPr>
              <a:t>Pero habéis sido lavados, habéis sido santificados, habéis sido justificados en el nombre del Señor Jesucristo y en el Espíritu de nuestro </a:t>
            </a:r>
            <a:r>
              <a:rPr lang="es-PE" sz="2400" b="1" dirty="0" smtClean="0">
                <a:solidFill>
                  <a:srgbClr val="EBC0BF"/>
                </a:solidFill>
                <a:latin typeface="Arial Black" panose="020B0A04020102020204" pitchFamily="34" charset="0"/>
              </a:rPr>
              <a:t>Dios”.                            Hemos </a:t>
            </a:r>
            <a:r>
              <a:rPr lang="es-PE" sz="2400" b="1" dirty="0">
                <a:solidFill>
                  <a:srgbClr val="EBC0BF"/>
                </a:solidFill>
                <a:latin typeface="Arial Black" panose="020B0A04020102020204" pitchFamily="34" charset="0"/>
              </a:rPr>
              <a:t>constatado que los que PRACTICAN el acto homosexual lastimosamente irán a la condenación eterna.          </a:t>
            </a:r>
          </a:p>
          <a:p>
            <a:pPr algn="ctr"/>
            <a:endParaRPr lang="es-PE" sz="2400" b="1" dirty="0">
              <a:solidFill>
                <a:srgbClr val="EBC0BF"/>
              </a:solidFill>
              <a:latin typeface="Arial Black" panose="020B0A04020102020204" pitchFamily="34" charset="0"/>
            </a:endParaRPr>
          </a:p>
        </p:txBody>
      </p:sp>
    </p:spTree>
    <p:extLst>
      <p:ext uri="{BB962C8B-B14F-4D97-AF65-F5344CB8AC3E}">
        <p14:creationId xmlns:p14="http://schemas.microsoft.com/office/powerpoint/2010/main" val="3349469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6960" y="121920"/>
            <a:ext cx="7848600" cy="3924300"/>
          </a:xfrm>
          <a:prstGeom prst="rect">
            <a:avLst/>
          </a:prstGeom>
          <a:effectLst>
            <a:softEdge rad="127000"/>
          </a:effectLst>
        </p:spPr>
      </p:pic>
      <p:sp>
        <p:nvSpPr>
          <p:cNvPr id="6" name="CuadroTexto 5"/>
          <p:cNvSpPr txBox="1"/>
          <p:nvPr/>
        </p:nvSpPr>
        <p:spPr>
          <a:xfrm>
            <a:off x="337625" y="4025652"/>
            <a:ext cx="11516750" cy="2677656"/>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a:solidFill>
                  <a:srgbClr val="A5BBF9"/>
                </a:solidFill>
                <a:latin typeface="Arial Black" panose="020B0A04020102020204" pitchFamily="34" charset="0"/>
              </a:rPr>
              <a:t>Dijimos que Dios no rechaza a la persona homosexual, sino rechaza su conducta, su pecado, y por ello, en el versículo 11, muchos cristianos antes de convertirse al Señor Jesucristo habían sido afeminados y homosexuales, pero estando en Cristo, ya eran nuevas criaturas, es decir, ya no practicaban ese pecado y por lo tanto estaban lavados, santificados y justificados en el Nombre de Jesucristo.</a:t>
            </a:r>
            <a:endParaRPr lang="es-PE" sz="24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42502879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122" name="Picture 2" descr="https://assets.enpareja.com/__export/1550600577239/sites/debate/img/2019/02/19/guy-2617866_960_720.jpg_34871965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3391" y="180320"/>
            <a:ext cx="6748471" cy="450249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48823" y="4682817"/>
            <a:ext cx="11694354" cy="2000548"/>
          </a:xfrm>
          <a:prstGeom prst="rect">
            <a:avLst/>
          </a:prstGeom>
          <a:noFill/>
        </p:spPr>
        <p:txBody>
          <a:bodyPr wrap="square" rtlCol="0">
            <a:spAutoFit/>
          </a:bodyPr>
          <a:lstStyle/>
          <a:p>
            <a:pPr algn="ctr"/>
            <a:r>
              <a:rPr lang="es-PE" sz="2400" b="1" dirty="0" smtClean="0">
                <a:solidFill>
                  <a:schemeClr val="bg1"/>
                </a:solidFill>
                <a:effectLst>
                  <a:outerShdw blurRad="38100" dist="38100" dir="2700000" algn="tl">
                    <a:srgbClr val="000000">
                      <a:alpha val="43137"/>
                    </a:srgbClr>
                  </a:outerShdw>
                </a:effectLst>
                <a:latin typeface="Arial Black" panose="020B0A04020102020204" pitchFamily="34" charset="0"/>
              </a:rPr>
              <a:t>El </a:t>
            </a:r>
            <a:r>
              <a:rPr lang="es-PE" sz="2400" b="1" dirty="0">
                <a:solidFill>
                  <a:schemeClr val="bg1"/>
                </a:solidFill>
                <a:effectLst>
                  <a:outerShdw blurRad="38100" dist="38100" dir="2700000" algn="tl">
                    <a:srgbClr val="000000">
                      <a:alpha val="43137"/>
                    </a:srgbClr>
                  </a:outerShdw>
                </a:effectLst>
                <a:latin typeface="Arial Black" panose="020B0A04020102020204" pitchFamily="34" charset="0"/>
              </a:rPr>
              <a:t>Señor Jesucristo en la Biblia nos insta constantemente que el hombre tiene que arrepentirse de sus pecados para estar en una relación correcta con Dios, porque escrito está en Lucas 13:3, cuando Jesucristo dijo “Si no os arrepentís, todos pereceréis igualmente”, y ese perecer es la condenación eterna.</a:t>
            </a:r>
          </a:p>
        </p:txBody>
      </p:sp>
    </p:spTree>
    <p:extLst>
      <p:ext uri="{BB962C8B-B14F-4D97-AF65-F5344CB8AC3E}">
        <p14:creationId xmlns:p14="http://schemas.microsoft.com/office/powerpoint/2010/main" val="33759180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1800" fill="hold"/>
                                        <p:tgtEl>
                                          <p:spTgt spid="5122"/>
                                        </p:tgtEl>
                                        <p:attrNameLst>
                                          <p:attrName>ppt_w</p:attrName>
                                        </p:attrNameLst>
                                      </p:cBhvr>
                                      <p:tavLst>
                                        <p:tav tm="0">
                                          <p:val>
                                            <p:fltVal val="0"/>
                                          </p:val>
                                        </p:tav>
                                        <p:tav tm="100000">
                                          <p:val>
                                            <p:strVal val="#ppt_w"/>
                                          </p:val>
                                        </p:tav>
                                      </p:tavLst>
                                    </p:anim>
                                    <p:anim calcmode="lin" valueType="num">
                                      <p:cBhvr>
                                        <p:cTn id="12" dur="1800" fill="hold"/>
                                        <p:tgtEl>
                                          <p:spTgt spid="512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82618"/>
          </a:xfrm>
          <a:prstGeom prst="rect">
            <a:avLst/>
          </a:prstGeom>
          <a:solidFill>
            <a:srgbClr val="746158"/>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8194" name="Picture 2" descr="http://mensajeconpoder.net/wp-content/uploads/2018/06/es-tiempo-de-arrepentirse.jpg"/>
          <p:cNvPicPr>
            <a:picLocks noChangeAspect="1" noChangeArrowheads="1"/>
          </p:cNvPicPr>
          <p:nvPr/>
        </p:nvPicPr>
        <p:blipFill rotWithShape="1">
          <a:blip r:embed="rId2">
            <a:extLst>
              <a:ext uri="{28A0092B-C50C-407E-A947-70E740481C1C}">
                <a14:useLocalDpi xmlns:a14="http://schemas.microsoft.com/office/drawing/2010/main" val="0"/>
              </a:ext>
            </a:extLst>
          </a:blip>
          <a:srcRect l="12350" r="12401"/>
          <a:stretch/>
        </p:blipFill>
        <p:spPr bwMode="auto">
          <a:xfrm>
            <a:off x="3093719" y="236609"/>
            <a:ext cx="5763701" cy="430841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174673" y="4576852"/>
            <a:ext cx="11842653" cy="1938992"/>
          </a:xfrm>
          <a:prstGeom prst="rect">
            <a:avLst/>
          </a:prstGeom>
          <a:noFill/>
        </p:spPr>
        <p:txBody>
          <a:bodyPr wrap="square" rtlCol="0">
            <a:spAutoFit/>
            <a:scene3d>
              <a:camera prst="obliqueBottomLeft"/>
              <a:lightRig rig="threePt" dir="t"/>
            </a:scene3d>
            <a:sp3d extrusionH="101600">
              <a:extrusionClr>
                <a:srgbClr val="1E1A14"/>
              </a:extrusionClr>
            </a:sp3d>
          </a:bodyPr>
          <a:lstStyle/>
          <a:p>
            <a:pPr algn="ctr"/>
            <a:r>
              <a:rPr lang="es-PE" sz="2400" b="1" dirty="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En Hechos 3:19-20, dice:</a:t>
            </a:r>
          </a:p>
          <a:p>
            <a:pPr algn="ctr"/>
            <a:r>
              <a:rPr lang="es-PE" sz="2400" b="1" dirty="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“19 Así que, arrepentíos y convertíos, para que sean borrados vuestros pecados; para que vengan de la presencia del Señor tiempos de refrigerio,</a:t>
            </a:r>
          </a:p>
          <a:p>
            <a:pPr algn="ctr"/>
            <a:r>
              <a:rPr lang="es-PE" sz="2400" b="1" dirty="0" smtClean="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20 </a:t>
            </a:r>
            <a:r>
              <a:rPr lang="es-PE" sz="2400" b="1" dirty="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y él envíe a Jesucristo, que os fue antes anunciado”</a:t>
            </a:r>
          </a:p>
        </p:txBody>
      </p:sp>
    </p:spTree>
    <p:extLst>
      <p:ext uri="{BB962C8B-B14F-4D97-AF65-F5344CB8AC3E}">
        <p14:creationId xmlns:p14="http://schemas.microsoft.com/office/powerpoint/2010/main" val="2148752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1800" fill="hold"/>
                                        <p:tgtEl>
                                          <p:spTgt spid="8194"/>
                                        </p:tgtEl>
                                        <p:attrNameLst>
                                          <p:attrName>ppt_w</p:attrName>
                                        </p:attrNameLst>
                                      </p:cBhvr>
                                      <p:tavLst>
                                        <p:tav tm="0">
                                          <p:val>
                                            <p:fltVal val="0"/>
                                          </p:val>
                                        </p:tav>
                                        <p:tav tm="100000">
                                          <p:val>
                                            <p:strVal val="#ppt_w"/>
                                          </p:val>
                                        </p:tav>
                                      </p:tavLst>
                                    </p:anim>
                                    <p:anim calcmode="lin" valueType="num">
                                      <p:cBhvr>
                                        <p:cTn id="12" dur="1800" fill="hold"/>
                                        <p:tgtEl>
                                          <p:spTgt spid="819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9218" name="Picture 2" descr="https://2.bp.blogspot.com/-fvKXqP4_TGA/WVzjOYz2scI/AAAAAAAAIM8/nKPrWU5eC1UQTmZVL6_N60b1oM5HyNbkwCK4BGAYYCw/s1600/19665295_1359156370865362_4868440755980927885_n-7034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3695" y="258762"/>
            <a:ext cx="4572000" cy="645795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5126990" y="1598920"/>
            <a:ext cx="6573471" cy="3416320"/>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smtClean="0">
                <a:solidFill>
                  <a:srgbClr val="EBC0BF"/>
                </a:solidFill>
                <a:latin typeface="Arial Black" panose="020B0A04020102020204" pitchFamily="34" charset="0"/>
              </a:rPr>
              <a:t>Y </a:t>
            </a:r>
            <a:r>
              <a:rPr lang="es-PE" sz="2400" b="1" dirty="0">
                <a:solidFill>
                  <a:srgbClr val="EBC0BF"/>
                </a:solidFill>
                <a:latin typeface="Arial Black" panose="020B0A04020102020204" pitchFamily="34" charset="0"/>
              </a:rPr>
              <a:t>en Romanos 6:23, en la biblia católica de Jerusalén, nos dice: “Pues el salario del pecado es la muerte; pero el don gratuito de Dios, la vida eterna en Cristo Jesús Señor nuestro</a:t>
            </a:r>
            <a:r>
              <a:rPr lang="es-PE" sz="2400" b="1" dirty="0" smtClean="0">
                <a:solidFill>
                  <a:srgbClr val="EBC0BF"/>
                </a:solidFill>
                <a:latin typeface="Arial Black" panose="020B0A04020102020204" pitchFamily="34" charset="0"/>
              </a:rPr>
              <a:t>.”</a:t>
            </a:r>
            <a:endParaRPr lang="es-PE" sz="2400" b="1" dirty="0">
              <a:solidFill>
                <a:srgbClr val="EBC0BF"/>
              </a:solidFill>
              <a:latin typeface="Arial Black" panose="020B0A04020102020204" pitchFamily="34" charset="0"/>
            </a:endParaRPr>
          </a:p>
          <a:p>
            <a:pPr algn="ctr"/>
            <a:r>
              <a:rPr lang="es-ES" sz="2400" b="1" dirty="0" smtClean="0">
                <a:solidFill>
                  <a:srgbClr val="EBC0BF"/>
                </a:solidFill>
                <a:latin typeface="Arial Black" panose="020B0A04020102020204" pitchFamily="34" charset="0"/>
              </a:rPr>
              <a:t>Y cuando habla de muerte, se refiere a la condenación eterna en el infierno.</a:t>
            </a:r>
            <a:endParaRPr lang="es-PE" sz="2400" b="1" dirty="0">
              <a:solidFill>
                <a:srgbClr val="EBC0BF"/>
              </a:solidFill>
              <a:latin typeface="Arial Black" panose="020B0A04020102020204" pitchFamily="34" charset="0"/>
            </a:endParaRPr>
          </a:p>
        </p:txBody>
      </p:sp>
    </p:spTree>
    <p:extLst>
      <p:ext uri="{BB962C8B-B14F-4D97-AF65-F5344CB8AC3E}">
        <p14:creationId xmlns:p14="http://schemas.microsoft.com/office/powerpoint/2010/main" val="3436557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9218"/>
                                        </p:tgtEl>
                                        <p:attrNameLst>
                                          <p:attrName>style.visibility</p:attrName>
                                        </p:attrNameLst>
                                      </p:cBhvr>
                                      <p:to>
                                        <p:strVal val="visible"/>
                                      </p:to>
                                    </p:set>
                                    <p:anim calcmode="lin" valueType="num">
                                      <p:cBhvr>
                                        <p:cTn id="11" dur="1800" fill="hold"/>
                                        <p:tgtEl>
                                          <p:spTgt spid="9218"/>
                                        </p:tgtEl>
                                        <p:attrNameLst>
                                          <p:attrName>ppt_w</p:attrName>
                                        </p:attrNameLst>
                                      </p:cBhvr>
                                      <p:tavLst>
                                        <p:tav tm="0">
                                          <p:val>
                                            <p:fltVal val="0"/>
                                          </p:val>
                                        </p:tav>
                                        <p:tav tm="100000">
                                          <p:val>
                                            <p:strVal val="#ppt_w"/>
                                          </p:val>
                                        </p:tav>
                                      </p:tavLst>
                                    </p:anim>
                                    <p:anim calcmode="lin" valueType="num">
                                      <p:cBhvr>
                                        <p:cTn id="12" dur="1800" fill="hold"/>
                                        <p:tgtEl>
                                          <p:spTgt spid="921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 name="Imagen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950" y="1386839"/>
            <a:ext cx="5445760" cy="4084320"/>
          </a:xfrm>
          <a:prstGeom prst="rect">
            <a:avLst/>
          </a:prstGeom>
          <a:effectLst>
            <a:softEdge rad="63500"/>
          </a:effectLst>
        </p:spPr>
      </p:pic>
      <p:sp>
        <p:nvSpPr>
          <p:cNvPr id="4" name="CuadroTexto 3"/>
          <p:cNvSpPr txBox="1"/>
          <p:nvPr/>
        </p:nvSpPr>
        <p:spPr>
          <a:xfrm>
            <a:off x="5680710" y="243512"/>
            <a:ext cx="6343650" cy="6370975"/>
          </a:xfrm>
          <a:prstGeom prst="rect">
            <a:avLst/>
          </a:prstGeom>
          <a:noFill/>
        </p:spPr>
        <p:txBody>
          <a:bodyPr wrap="square" rtlCol="0">
            <a:spAutoFit/>
            <a:scene3d>
              <a:camera prst="obliqueBottomLeft"/>
              <a:lightRig rig="threePt" dir="t"/>
            </a:scene3d>
            <a:sp3d extrusionH="127000">
              <a:extrusionClr>
                <a:srgbClr val="401D06"/>
              </a:extrusionClr>
            </a:sp3d>
          </a:bodyPr>
          <a:lstStyle/>
          <a:p>
            <a:pPr algn="ctr"/>
            <a:r>
              <a:rPr lang="es-PE" sz="2400" b="1" dirty="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Una vez que el hombre se arrepiente de sus pecados ante el Dios vivo, la Biblia nos manda a recibir en nuestro corazón a Jesucristo como Señor y Salvador, y así obtener salvación del alma, tal como sostiene Romanos 10:9-10, en la biblia católica de Jerusalén, que sentencia:</a:t>
            </a:r>
          </a:p>
          <a:p>
            <a:pPr algn="ctr"/>
            <a:r>
              <a:rPr lang="es-PE" sz="2400" b="1" dirty="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“9. Porque, si confiesas con tu boca que Jesús es Señor y crees en tu corazón que Dios le resucitó de entre los muertos, serás salvo. </a:t>
            </a:r>
          </a:p>
          <a:p>
            <a:pPr algn="ctr"/>
            <a:r>
              <a:rPr lang="es-PE" sz="2400" b="1" dirty="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10. Pues con el corazón se cree para conseguir la justicia, y con la boca se confiesa para conseguir la salvación."</a:t>
            </a:r>
          </a:p>
        </p:txBody>
      </p:sp>
    </p:spTree>
    <p:extLst>
      <p:ext uri="{BB962C8B-B14F-4D97-AF65-F5344CB8AC3E}">
        <p14:creationId xmlns:p14="http://schemas.microsoft.com/office/powerpoint/2010/main" val="35421655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82618"/>
          </a:xfrm>
          <a:prstGeom prst="rect">
            <a:avLst/>
          </a:prstGeom>
          <a:solidFill>
            <a:srgbClr val="816C6E"/>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42" name="Picture 2" descr="https://elcorreodeespana.com/images/carpeta_relacionados/2019/06/16/22219_adopcion-homosexual-696x5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762" y="168714"/>
            <a:ext cx="6321425" cy="355126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244" name="Picture 4" descr="ctv-i5d-papa-francisc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6762621" y="390023"/>
            <a:ext cx="5235607" cy="310864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174673" y="3695910"/>
            <a:ext cx="11842653" cy="3046988"/>
          </a:xfrm>
          <a:prstGeom prst="rect">
            <a:avLst/>
          </a:prstGeom>
          <a:noFill/>
        </p:spPr>
        <p:txBody>
          <a:bodyPr wrap="square" rtlCol="0">
            <a:spAutoFit/>
            <a:scene3d>
              <a:camera prst="obliqueBottomLeft"/>
              <a:lightRig rig="threePt" dir="t"/>
            </a:scene3d>
            <a:sp3d extrusionH="101600">
              <a:extrusionClr>
                <a:srgbClr val="1E1A14"/>
              </a:extrusionClr>
            </a:sp3d>
          </a:bodyPr>
          <a:lstStyle/>
          <a:p>
            <a:pPr algn="ctr"/>
            <a:r>
              <a:rPr lang="es-PE" sz="2400" b="1" dirty="0" smtClean="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En </a:t>
            </a:r>
            <a:r>
              <a:rPr lang="es-PE" sz="2400" b="1" dirty="0">
                <a:solidFill>
                  <a:srgbClr val="D8D0C2"/>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uno de los párrafos del artículo periodístico se da cuenta que el papa había instado a una pareja de homosexuales para que lleven a sus hijos a la parroquia. Del relato que usted leyó ¿acaso el papa Francisco instó al arrepentimiento a esa pareja de homosexuales para que se conviertan a Jesucristo? ¿Por qué el papa Francisco no le dijo a esa pareja de homosexuales que si siguen en ese estilo de vida, el cual sus hijos podían copiar, delante de Dios, ello no es aprobado y son pasibles de condenación eterna? </a:t>
            </a:r>
          </a:p>
        </p:txBody>
      </p:sp>
    </p:spTree>
    <p:extLst>
      <p:ext uri="{BB962C8B-B14F-4D97-AF65-F5344CB8AC3E}">
        <p14:creationId xmlns:p14="http://schemas.microsoft.com/office/powerpoint/2010/main" val="12311786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42"/>
                                        </p:tgtEl>
                                        <p:attrNameLst>
                                          <p:attrName>style.visibility</p:attrName>
                                        </p:attrNameLst>
                                      </p:cBhvr>
                                      <p:to>
                                        <p:strVal val="visible"/>
                                      </p:to>
                                    </p:set>
                                    <p:anim calcmode="lin" valueType="num">
                                      <p:cBhvr>
                                        <p:cTn id="11" dur="1800" fill="hold"/>
                                        <p:tgtEl>
                                          <p:spTgt spid="10242"/>
                                        </p:tgtEl>
                                        <p:attrNameLst>
                                          <p:attrName>ppt_w</p:attrName>
                                        </p:attrNameLst>
                                      </p:cBhvr>
                                      <p:tavLst>
                                        <p:tav tm="0">
                                          <p:val>
                                            <p:fltVal val="0"/>
                                          </p:val>
                                        </p:tav>
                                        <p:tav tm="100000">
                                          <p:val>
                                            <p:strVal val="#ppt_w"/>
                                          </p:val>
                                        </p:tav>
                                      </p:tavLst>
                                    </p:anim>
                                    <p:anim calcmode="lin" valueType="num">
                                      <p:cBhvr>
                                        <p:cTn id="12" dur="1800" fill="hold"/>
                                        <p:tgtEl>
                                          <p:spTgt spid="10242"/>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44"/>
                                        </p:tgtEl>
                                        <p:attrNameLst>
                                          <p:attrName>style.visibility</p:attrName>
                                        </p:attrNameLst>
                                      </p:cBhvr>
                                      <p:to>
                                        <p:strVal val="visible"/>
                                      </p:to>
                                    </p:set>
                                    <p:anim calcmode="lin" valueType="num">
                                      <p:cBhvr>
                                        <p:cTn id="15" dur="1800" fill="hold"/>
                                        <p:tgtEl>
                                          <p:spTgt spid="10244"/>
                                        </p:tgtEl>
                                        <p:attrNameLst>
                                          <p:attrName>ppt_w</p:attrName>
                                        </p:attrNameLst>
                                      </p:cBhvr>
                                      <p:tavLst>
                                        <p:tav tm="0">
                                          <p:val>
                                            <p:fltVal val="0"/>
                                          </p:val>
                                        </p:tav>
                                        <p:tav tm="100000">
                                          <p:val>
                                            <p:strVal val="#ppt_w"/>
                                          </p:val>
                                        </p:tav>
                                      </p:tavLst>
                                    </p:anim>
                                    <p:anim calcmode="lin" valueType="num">
                                      <p:cBhvr>
                                        <p:cTn id="16" dur="1800" fill="hold"/>
                                        <p:tgtEl>
                                          <p:spTgt spid="1024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0"/>
            <a:ext cx="12192000" cy="6882618"/>
          </a:xfrm>
          <a:prstGeom prst="rect">
            <a:avLst/>
          </a:prstGeom>
          <a:solidFill>
            <a:srgbClr val="4F4F4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rotWithShape="1">
          <a:blip r:embed="rId2">
            <a:extLst>
              <a:ext uri="{28A0092B-C50C-407E-A947-70E740481C1C}">
                <a14:useLocalDpi xmlns:a14="http://schemas.microsoft.com/office/drawing/2010/main" val="0"/>
              </a:ext>
            </a:extLst>
          </a:blip>
          <a:srcRect l="12927"/>
          <a:stretch/>
        </p:blipFill>
        <p:spPr>
          <a:xfrm>
            <a:off x="6446520" y="233618"/>
            <a:ext cx="5394960" cy="3485819"/>
          </a:xfrm>
          <a:prstGeom prst="rect">
            <a:avLst/>
          </a:prstGeom>
          <a:effectLst>
            <a:softEdge rad="63500"/>
          </a:effectLst>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347" y="233618"/>
            <a:ext cx="6490335" cy="3759531"/>
          </a:xfrm>
          <a:prstGeom prst="rect">
            <a:avLst/>
          </a:prstGeom>
        </p:spPr>
      </p:pic>
      <p:sp>
        <p:nvSpPr>
          <p:cNvPr id="5" name="CuadroTexto 4"/>
          <p:cNvSpPr txBox="1"/>
          <p:nvPr/>
        </p:nvSpPr>
        <p:spPr>
          <a:xfrm>
            <a:off x="349347" y="3719437"/>
            <a:ext cx="11842653" cy="3046988"/>
          </a:xfrm>
          <a:prstGeom prst="rect">
            <a:avLst/>
          </a:prstGeom>
          <a:noFill/>
        </p:spPr>
        <p:txBody>
          <a:bodyPr wrap="square" rtlCol="0">
            <a:spAutoFit/>
            <a:scene3d>
              <a:camera prst="obliqueBottomLeft"/>
              <a:lightRig rig="threePt" dir="t"/>
            </a:scene3d>
            <a:sp3d extrusionH="101600">
              <a:extrusionClr>
                <a:srgbClr val="1E1E1C"/>
              </a:extrusionClr>
            </a:sp3d>
          </a:bodyPr>
          <a:lstStyle/>
          <a:p>
            <a:pPr algn="ctr"/>
            <a:r>
              <a:rPr lang="es-PE" sz="2400" b="1" dirty="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Ezequiel 3:18-19, en la biblia católica de Jerusalén dice:</a:t>
            </a:r>
          </a:p>
          <a:p>
            <a:pPr algn="ctr"/>
            <a:r>
              <a:rPr lang="es-PE" sz="2400" b="1" dirty="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"18. Cuando yo diga al malvado: "Vas a morir", si tú no le adviertes, si no hablas para advertir al malvado que abandone su mala conducta, a fin de que viva, él, el malvado, morirá por su culpa, pero de su sangre yo te pediré cuentas a ti. </a:t>
            </a:r>
          </a:p>
          <a:p>
            <a:pPr algn="ctr"/>
            <a:r>
              <a:rPr lang="es-PE" sz="2400" b="1" dirty="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19. Si por el contrario adviertes al malvado y él no se aparta de su maldad y de su mala conducta, morirá él por su culpa, pero tú habrás salvado tu vida."</a:t>
            </a:r>
          </a:p>
        </p:txBody>
      </p:sp>
    </p:spTree>
    <p:extLst>
      <p:ext uri="{BB962C8B-B14F-4D97-AF65-F5344CB8AC3E}">
        <p14:creationId xmlns:p14="http://schemas.microsoft.com/office/powerpoint/2010/main" val="34850875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266" name="Picture 2" descr="Manuel Santos, su esposo y dos hij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0827" y="543106"/>
            <a:ext cx="6320115" cy="355645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1268" name="Picture 4" descr="El papa Francisco dijo este 15 de noviembre del 2019 que la Iglesia Católica estudia introducir los conceptos de &quot;pecado ecológico&quot; y &quot;ecocidio&quot; en el catecismo. Foto: AFP."/>
          <p:cNvPicPr>
            <a:picLocks noChangeAspect="1" noChangeArrowheads="1"/>
          </p:cNvPicPr>
          <p:nvPr/>
        </p:nvPicPr>
        <p:blipFill rotWithShape="1">
          <a:blip r:embed="rId4">
            <a:extLst>
              <a:ext uri="{28A0092B-C50C-407E-A947-70E740481C1C}">
                <a14:useLocalDpi xmlns:a14="http://schemas.microsoft.com/office/drawing/2010/main" val="0"/>
              </a:ext>
            </a:extLst>
          </a:blip>
          <a:srcRect l="17658" r="2342"/>
          <a:stretch/>
        </p:blipFill>
        <p:spPr bwMode="auto">
          <a:xfrm>
            <a:off x="6718441" y="543106"/>
            <a:ext cx="5121293" cy="355645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5" name="CuadroTexto 4"/>
          <p:cNvSpPr txBox="1"/>
          <p:nvPr/>
        </p:nvSpPr>
        <p:spPr>
          <a:xfrm>
            <a:off x="121919" y="4387364"/>
            <a:ext cx="11948161" cy="1938992"/>
          </a:xfrm>
          <a:prstGeom prst="rect">
            <a:avLst/>
          </a:prstGeom>
          <a:noFill/>
        </p:spPr>
        <p:txBody>
          <a:bodyPr wrap="square" rtlCol="0">
            <a:spAutoFit/>
            <a:scene3d>
              <a:camera prst="obliqueBottomLeft"/>
              <a:lightRig rig="threePt" dir="t"/>
            </a:scene3d>
            <a:sp3d extrusionH="101600">
              <a:extrusionClr>
                <a:srgbClr val="293216"/>
              </a:extrusionClr>
            </a:sp3d>
          </a:bodyPr>
          <a:lstStyle/>
          <a:p>
            <a:pPr algn="ctr"/>
            <a:r>
              <a:rPr lang="es-PE" sz="2400" b="1" dirty="0">
                <a:solidFill>
                  <a:srgbClr val="BDCF95"/>
                </a:solidFill>
                <a:effectLst>
                  <a:glow rad="76200">
                    <a:srgbClr val="293216">
                      <a:alpha val="94000"/>
                    </a:srgbClr>
                  </a:glow>
                  <a:outerShdw blurRad="38100" dist="38100" dir="2700000" algn="tl">
                    <a:srgbClr val="000000">
                      <a:alpha val="43137"/>
                    </a:srgbClr>
                  </a:outerShdw>
                </a:effectLst>
                <a:latin typeface="Arial Black" panose="020B0A04020102020204" pitchFamily="34" charset="0"/>
              </a:rPr>
              <a:t>La Palabra de Dios es muy clara, y nos dice que el papa Francisco debió advertirle a la pareja de homosexuales que tienen hijos acerca de que su estilo de vida homosexual no agrada a Dios, y es más, por no hacer ello el papa, Dios le va a pedir cuenta por esas pobres almas que se irán a la condenación eterna.</a:t>
            </a:r>
          </a:p>
        </p:txBody>
      </p:sp>
    </p:spTree>
    <p:extLst>
      <p:ext uri="{BB962C8B-B14F-4D97-AF65-F5344CB8AC3E}">
        <p14:creationId xmlns:p14="http://schemas.microsoft.com/office/powerpoint/2010/main" val="2793991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1266"/>
                                        </p:tgtEl>
                                        <p:attrNameLst>
                                          <p:attrName>style.visibility</p:attrName>
                                        </p:attrNameLst>
                                      </p:cBhvr>
                                      <p:to>
                                        <p:strVal val="visible"/>
                                      </p:to>
                                    </p:set>
                                    <p:anim calcmode="lin" valueType="num">
                                      <p:cBhvr>
                                        <p:cTn id="11" dur="1800" fill="hold"/>
                                        <p:tgtEl>
                                          <p:spTgt spid="11266"/>
                                        </p:tgtEl>
                                        <p:attrNameLst>
                                          <p:attrName>ppt_w</p:attrName>
                                        </p:attrNameLst>
                                      </p:cBhvr>
                                      <p:tavLst>
                                        <p:tav tm="0">
                                          <p:val>
                                            <p:fltVal val="0"/>
                                          </p:val>
                                        </p:tav>
                                        <p:tav tm="100000">
                                          <p:val>
                                            <p:strVal val="#ppt_w"/>
                                          </p:val>
                                        </p:tav>
                                      </p:tavLst>
                                    </p:anim>
                                    <p:anim calcmode="lin" valueType="num">
                                      <p:cBhvr>
                                        <p:cTn id="12" dur="1800" fill="hold"/>
                                        <p:tgtEl>
                                          <p:spTgt spid="1126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1268"/>
                                        </p:tgtEl>
                                        <p:attrNameLst>
                                          <p:attrName>style.visibility</p:attrName>
                                        </p:attrNameLst>
                                      </p:cBhvr>
                                      <p:to>
                                        <p:strVal val="visible"/>
                                      </p:to>
                                    </p:set>
                                    <p:anim calcmode="lin" valueType="num">
                                      <p:cBhvr>
                                        <p:cTn id="15" dur="1800" fill="hold"/>
                                        <p:tgtEl>
                                          <p:spTgt spid="11268"/>
                                        </p:tgtEl>
                                        <p:attrNameLst>
                                          <p:attrName>ppt_w</p:attrName>
                                        </p:attrNameLst>
                                      </p:cBhvr>
                                      <p:tavLst>
                                        <p:tav tm="0">
                                          <p:val>
                                            <p:fltVal val="0"/>
                                          </p:val>
                                        </p:tav>
                                        <p:tav tm="100000">
                                          <p:val>
                                            <p:strVal val="#ppt_w"/>
                                          </p:val>
                                        </p:tav>
                                      </p:tavLst>
                                    </p:anim>
                                    <p:anim calcmode="lin" valueType="num">
                                      <p:cBhvr>
                                        <p:cTn id="16" dur="1800" fill="hold"/>
                                        <p:tgtEl>
                                          <p:spTgt spid="1126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3316" name="Picture 4" descr="El Papa, riéndose"/>
          <p:cNvPicPr>
            <a:picLocks noChangeAspect="1" noChangeArrowheads="1"/>
          </p:cNvPicPr>
          <p:nvPr/>
        </p:nvPicPr>
        <p:blipFill rotWithShape="1">
          <a:blip r:embed="rId3">
            <a:extLst>
              <a:ext uri="{28A0092B-C50C-407E-A947-70E740481C1C}">
                <a14:useLocalDpi xmlns:a14="http://schemas.microsoft.com/office/drawing/2010/main" val="0"/>
              </a:ext>
            </a:extLst>
          </a:blip>
          <a:srcRect l="16255" r="2596"/>
          <a:stretch/>
        </p:blipFill>
        <p:spPr bwMode="auto">
          <a:xfrm>
            <a:off x="5558706" y="275271"/>
            <a:ext cx="5779854" cy="400373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3318" name="Picture 6" descr="https://scontent.flim16-3.fna.fbcdn.net/v/t1.0-1/19748349_1827588664153277_8590682641258026459_n.png?_nc_cat=106&amp;ccb=2&amp;_nc_sid=dbb9e7&amp;_nc_ohc=HKPjZhYpNZcAX8NoKqJ&amp;_nc_ht=scontent.flim16-3.fna&amp;oh=a1637080f89d6d24818462bca76a635e&amp;oe=5FB597A1"/>
          <p:cNvPicPr>
            <a:picLocks noChangeAspect="1" noChangeArrowheads="1"/>
          </p:cNvPicPr>
          <p:nvPr/>
        </p:nvPicPr>
        <p:blipFill rotWithShape="1">
          <a:blip r:embed="rId4">
            <a:extLst>
              <a:ext uri="{28A0092B-C50C-407E-A947-70E740481C1C}">
                <a14:useLocalDpi xmlns:a14="http://schemas.microsoft.com/office/drawing/2010/main" val="0"/>
              </a:ext>
            </a:extLst>
          </a:blip>
          <a:srcRect l="15964" t="2325" r="16224" b="4238"/>
          <a:stretch/>
        </p:blipFill>
        <p:spPr bwMode="auto">
          <a:xfrm>
            <a:off x="1794426" y="275271"/>
            <a:ext cx="2910840" cy="401078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309489" y="4414340"/>
            <a:ext cx="11573022" cy="2308324"/>
          </a:xfrm>
          <a:prstGeom prst="rect">
            <a:avLst/>
          </a:prstGeom>
          <a:noFill/>
        </p:spPr>
        <p:txBody>
          <a:bodyPr wrap="square" rtlCol="0">
            <a:spAutoFit/>
            <a:scene3d>
              <a:camera prst="obliqueBottomLeft"/>
              <a:lightRig rig="threePt" dir="t"/>
            </a:scene3d>
            <a:sp3d extrusionH="101600">
              <a:extrusionClr>
                <a:srgbClr val="402E18"/>
              </a:extrusionClr>
            </a:sp3d>
          </a:bodyPr>
          <a:lstStyle/>
          <a:p>
            <a:pPr algn="ctr"/>
            <a:r>
              <a:rPr lang="es-PE" sz="2400" b="1" dirty="0" smtClean="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Por </a:t>
            </a: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lo manifestado hasta aquí, cabe la pregunta ¿El papa Francisco está en defensa del evangelio de Cristo? Por lo expuesto, ya vemos que este hombre le da la espalda a la Palabra de Dios y se mofa de ella, la pisotea, al declarar públicamente a nombre del Vaticano, que apoya las uniones civiles y carnales entre personas del mismo sexo.</a:t>
            </a:r>
          </a:p>
        </p:txBody>
      </p:sp>
    </p:spTree>
    <p:extLst>
      <p:ext uri="{BB962C8B-B14F-4D97-AF65-F5344CB8AC3E}">
        <p14:creationId xmlns:p14="http://schemas.microsoft.com/office/powerpoint/2010/main" val="13366540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3318"/>
                                        </p:tgtEl>
                                        <p:attrNameLst>
                                          <p:attrName>style.visibility</p:attrName>
                                        </p:attrNameLst>
                                      </p:cBhvr>
                                      <p:to>
                                        <p:strVal val="visible"/>
                                      </p:to>
                                    </p:set>
                                    <p:anim calcmode="lin" valueType="num">
                                      <p:cBhvr>
                                        <p:cTn id="11" dur="1800" fill="hold"/>
                                        <p:tgtEl>
                                          <p:spTgt spid="13318"/>
                                        </p:tgtEl>
                                        <p:attrNameLst>
                                          <p:attrName>ppt_w</p:attrName>
                                        </p:attrNameLst>
                                      </p:cBhvr>
                                      <p:tavLst>
                                        <p:tav tm="0">
                                          <p:val>
                                            <p:fltVal val="0"/>
                                          </p:val>
                                        </p:tav>
                                        <p:tav tm="100000">
                                          <p:val>
                                            <p:strVal val="#ppt_w"/>
                                          </p:val>
                                        </p:tav>
                                      </p:tavLst>
                                    </p:anim>
                                    <p:anim calcmode="lin" valueType="num">
                                      <p:cBhvr>
                                        <p:cTn id="12" dur="1800" fill="hold"/>
                                        <p:tgtEl>
                                          <p:spTgt spid="13318"/>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3316"/>
                                        </p:tgtEl>
                                        <p:attrNameLst>
                                          <p:attrName>style.visibility</p:attrName>
                                        </p:attrNameLst>
                                      </p:cBhvr>
                                      <p:to>
                                        <p:strVal val="visible"/>
                                      </p:to>
                                    </p:set>
                                    <p:anim calcmode="lin" valueType="num">
                                      <p:cBhvr>
                                        <p:cTn id="15" dur="1800" fill="hold"/>
                                        <p:tgtEl>
                                          <p:spTgt spid="13316"/>
                                        </p:tgtEl>
                                        <p:attrNameLst>
                                          <p:attrName>ppt_w</p:attrName>
                                        </p:attrNameLst>
                                      </p:cBhvr>
                                      <p:tavLst>
                                        <p:tav tm="0">
                                          <p:val>
                                            <p:fltVal val="0"/>
                                          </p:val>
                                        </p:tav>
                                        <p:tav tm="100000">
                                          <p:val>
                                            <p:strVal val="#ppt_w"/>
                                          </p:val>
                                        </p:tav>
                                      </p:tavLst>
                                    </p:anim>
                                    <p:anim calcmode="lin" valueType="num">
                                      <p:cBhvr>
                                        <p:cTn id="16" dur="1800" fill="hold"/>
                                        <p:tgtEl>
                                          <p:spTgt spid="1331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800" fill="hold"/>
                                        <p:tgtEl>
                                          <p:spTgt spid="7"/>
                                        </p:tgtEl>
                                        <p:attrNameLst>
                                          <p:attrName>ppt_w</p:attrName>
                                        </p:attrNameLst>
                                      </p:cBhvr>
                                      <p:tavLst>
                                        <p:tav tm="0">
                                          <p:val>
                                            <p:fltVal val="0"/>
                                          </p:val>
                                        </p:tav>
                                        <p:tav tm="100000">
                                          <p:val>
                                            <p:strVal val="#ppt_w"/>
                                          </p:val>
                                        </p:tav>
                                      </p:tavLst>
                                    </p:anim>
                                    <p:anim calcmode="lin" valueType="num">
                                      <p:cBhvr>
                                        <p:cTn id="20"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4338" name="Picture 2" descr="Falacias jurídicas: las críticas a la unión civil y el matrimonio igualitar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6439" y="176443"/>
            <a:ext cx="8187761" cy="460891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59080" y="4785360"/>
            <a:ext cx="11395661" cy="1938992"/>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a:solidFill>
                  <a:srgbClr val="EBC0BF"/>
                </a:solidFill>
                <a:latin typeface="Arial Black" panose="020B0A04020102020204" pitchFamily="34" charset="0"/>
              </a:rPr>
              <a:t>Muchos dirán para justificar el pecado contra Dios, que eso lo hacen para asegurar un patrimonio en caso, de que uno de ellos fallezca y no quede en la orfandad, pero por más que intenten justificarlo, DELANTE DE DIOS ESO NO ES APROBADO, PORQUE VA CONTRA SU SANTA PALABRA.</a:t>
            </a:r>
          </a:p>
        </p:txBody>
      </p:sp>
    </p:spTree>
    <p:extLst>
      <p:ext uri="{BB962C8B-B14F-4D97-AF65-F5344CB8AC3E}">
        <p14:creationId xmlns:p14="http://schemas.microsoft.com/office/powerpoint/2010/main" val="39457157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4338"/>
                                        </p:tgtEl>
                                        <p:attrNameLst>
                                          <p:attrName>style.visibility</p:attrName>
                                        </p:attrNameLst>
                                      </p:cBhvr>
                                      <p:to>
                                        <p:strVal val="visible"/>
                                      </p:to>
                                    </p:set>
                                    <p:anim calcmode="lin" valueType="num">
                                      <p:cBhvr>
                                        <p:cTn id="11" dur="1800" fill="hold"/>
                                        <p:tgtEl>
                                          <p:spTgt spid="14338"/>
                                        </p:tgtEl>
                                        <p:attrNameLst>
                                          <p:attrName>ppt_w</p:attrName>
                                        </p:attrNameLst>
                                      </p:cBhvr>
                                      <p:tavLst>
                                        <p:tav tm="0">
                                          <p:val>
                                            <p:fltVal val="0"/>
                                          </p:val>
                                        </p:tav>
                                        <p:tav tm="100000">
                                          <p:val>
                                            <p:strVal val="#ppt_w"/>
                                          </p:val>
                                        </p:tav>
                                      </p:tavLst>
                                    </p:anim>
                                    <p:anim calcmode="lin" valueType="num">
                                      <p:cBhvr>
                                        <p:cTn id="12" dur="1800" fill="hold"/>
                                        <p:tgtEl>
                                          <p:spTgt spid="14338"/>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5362" name="Picture 2" descr="Famil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1933" y="214115"/>
            <a:ext cx="8471633" cy="423581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369375" y="4449932"/>
            <a:ext cx="11516750" cy="2308324"/>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Dios creó la institución del matrimonio y es dentro de ese ámbito que las relaciones sexuales son válidas y muy honrosas, y eso lo vemos en Hebreos 13:4, en la biblia católica de Jerusalén, que dice: “Tened todos en gran honor el matrimonio, y el lecho conyugal sea inmaculado; que a los fornicarios y adúlteros los juzgará Dios."</a:t>
            </a:r>
          </a:p>
        </p:txBody>
      </p:sp>
    </p:spTree>
    <p:extLst>
      <p:ext uri="{BB962C8B-B14F-4D97-AF65-F5344CB8AC3E}">
        <p14:creationId xmlns:p14="http://schemas.microsoft.com/office/powerpoint/2010/main" val="36919982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5362"/>
                                        </p:tgtEl>
                                        <p:attrNameLst>
                                          <p:attrName>style.visibility</p:attrName>
                                        </p:attrNameLst>
                                      </p:cBhvr>
                                      <p:to>
                                        <p:strVal val="visible"/>
                                      </p:to>
                                    </p:set>
                                    <p:anim calcmode="lin" valueType="num">
                                      <p:cBhvr>
                                        <p:cTn id="11" dur="1800" fill="hold"/>
                                        <p:tgtEl>
                                          <p:spTgt spid="15362"/>
                                        </p:tgtEl>
                                        <p:attrNameLst>
                                          <p:attrName>ppt_w</p:attrName>
                                        </p:attrNameLst>
                                      </p:cBhvr>
                                      <p:tavLst>
                                        <p:tav tm="0">
                                          <p:val>
                                            <p:fltVal val="0"/>
                                          </p:val>
                                        </p:tav>
                                        <p:tav tm="100000">
                                          <p:val>
                                            <p:strVal val="#ppt_w"/>
                                          </p:val>
                                        </p:tav>
                                      </p:tavLst>
                                    </p:anim>
                                    <p:anim calcmode="lin" valueType="num">
                                      <p:cBhvr>
                                        <p:cTn id="12" dur="1800" fill="hold"/>
                                        <p:tgtEl>
                                          <p:spTgt spid="1536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6386" name="Picture 2" descr="Papa Francisco da 3 tips para reconocer a Satanás: &quot;El diablo es muy inteligente y ni siquiera es feo&quot; (VIDEO)"/>
          <p:cNvPicPr>
            <a:picLocks noChangeAspect="1" noChangeArrowheads="1"/>
          </p:cNvPicPr>
          <p:nvPr/>
        </p:nvPicPr>
        <p:blipFill rotWithShape="1">
          <a:blip r:embed="rId3">
            <a:extLst>
              <a:ext uri="{28A0092B-C50C-407E-A947-70E740481C1C}">
                <a14:useLocalDpi xmlns:a14="http://schemas.microsoft.com/office/drawing/2010/main" val="0"/>
              </a:ext>
            </a:extLst>
          </a:blip>
          <a:srcRect l="981" t="2864" r="1177"/>
          <a:stretch/>
        </p:blipFill>
        <p:spPr bwMode="auto">
          <a:xfrm>
            <a:off x="2301239" y="198120"/>
            <a:ext cx="8013193" cy="45262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59080" y="4724400"/>
            <a:ext cx="11395661" cy="1938992"/>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a:solidFill>
                  <a:srgbClr val="EBC0BF"/>
                </a:solidFill>
                <a:latin typeface="Arial Black" panose="020B0A04020102020204" pitchFamily="34" charset="0"/>
              </a:rPr>
              <a:t>Vemos, pues, que no es bíblico lo que hace el papa y es una grave piedra de tropiezo para muchos fieles católicos que piensan que este hombre es un enviado de Dios y nada más alejado de la verdad, pues a todas luces es un siervo de Satanás </a:t>
            </a:r>
            <a:r>
              <a:rPr lang="es-PE" sz="2400" b="1" dirty="0" smtClean="0">
                <a:solidFill>
                  <a:srgbClr val="EBC0BF"/>
                </a:solidFill>
                <a:latin typeface="Arial Black" panose="020B0A04020102020204" pitchFamily="34" charset="0"/>
              </a:rPr>
              <a:t>                             ¡</a:t>
            </a:r>
            <a:r>
              <a:rPr lang="es-PE" sz="2400" b="1" dirty="0">
                <a:solidFill>
                  <a:srgbClr val="EBC0BF"/>
                </a:solidFill>
                <a:latin typeface="Arial Black" panose="020B0A04020102020204" pitchFamily="34" charset="0"/>
              </a:rPr>
              <a:t>Que el Señor lo reprenda!</a:t>
            </a:r>
          </a:p>
        </p:txBody>
      </p:sp>
    </p:spTree>
    <p:extLst>
      <p:ext uri="{BB962C8B-B14F-4D97-AF65-F5344CB8AC3E}">
        <p14:creationId xmlns:p14="http://schemas.microsoft.com/office/powerpoint/2010/main" val="215718402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6386"/>
                                        </p:tgtEl>
                                        <p:attrNameLst>
                                          <p:attrName>style.visibility</p:attrName>
                                        </p:attrNameLst>
                                      </p:cBhvr>
                                      <p:to>
                                        <p:strVal val="visible"/>
                                      </p:to>
                                    </p:set>
                                    <p:anim calcmode="lin" valueType="num">
                                      <p:cBhvr>
                                        <p:cTn id="11" dur="1800" fill="hold"/>
                                        <p:tgtEl>
                                          <p:spTgt spid="16386"/>
                                        </p:tgtEl>
                                        <p:attrNameLst>
                                          <p:attrName>ppt_w</p:attrName>
                                        </p:attrNameLst>
                                      </p:cBhvr>
                                      <p:tavLst>
                                        <p:tav tm="0">
                                          <p:val>
                                            <p:fltVal val="0"/>
                                          </p:val>
                                        </p:tav>
                                        <p:tav tm="100000">
                                          <p:val>
                                            <p:strVal val="#ppt_w"/>
                                          </p:val>
                                        </p:tav>
                                      </p:tavLst>
                                    </p:anim>
                                    <p:anim calcmode="lin" valueType="num">
                                      <p:cBhvr>
                                        <p:cTn id="12" dur="1800" fill="hold"/>
                                        <p:tgtEl>
                                          <p:spTgt spid="1638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5288340"/>
            <a:ext cx="12192000" cy="1594277"/>
          </a:xfrm>
          <a:prstGeom prst="rect">
            <a:avLst/>
          </a:prstGeom>
          <a:solidFill>
            <a:srgbClr val="4F4F4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rotWithShape="1">
          <a:blip r:embed="rId2"/>
          <a:srcRect t="16667" b="68889"/>
          <a:stretch/>
        </p:blipFill>
        <p:spPr>
          <a:xfrm>
            <a:off x="0" y="0"/>
            <a:ext cx="12192000" cy="990600"/>
          </a:xfrm>
          <a:prstGeom prst="rect">
            <a:avLst/>
          </a:prstGeom>
        </p:spPr>
      </p:pic>
      <p:pic>
        <p:nvPicPr>
          <p:cNvPr id="3" name="Imagen 2"/>
          <p:cNvPicPr>
            <a:picLocks noChangeAspect="1"/>
          </p:cNvPicPr>
          <p:nvPr/>
        </p:nvPicPr>
        <p:blipFill rotWithShape="1">
          <a:blip r:embed="rId3"/>
          <a:srcRect t="34223" b="38889"/>
          <a:stretch/>
        </p:blipFill>
        <p:spPr>
          <a:xfrm>
            <a:off x="0" y="1071622"/>
            <a:ext cx="12192000" cy="1844040"/>
          </a:xfrm>
          <a:prstGeom prst="rect">
            <a:avLst/>
          </a:prstGeom>
        </p:spPr>
      </p:pic>
      <p:pic>
        <p:nvPicPr>
          <p:cNvPr id="5" name="Picture 2" descr="Desde su programa &quot;Un café con Galat&quot; el presidente de la Universidad La Gran Colombia ha cuestionado el papado de Francisc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59480" y="2484448"/>
            <a:ext cx="4940934" cy="277927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14300" y="5288340"/>
            <a:ext cx="11963400" cy="1569660"/>
          </a:xfrm>
          <a:prstGeom prst="rect">
            <a:avLst/>
          </a:prstGeom>
          <a:noFill/>
        </p:spPr>
        <p:txBody>
          <a:bodyPr wrap="square" rtlCol="0">
            <a:spAutoFit/>
            <a:scene3d>
              <a:camera prst="obliqueBottomLeft"/>
              <a:lightRig rig="threePt" dir="t"/>
            </a:scene3d>
            <a:sp3d extrusionH="101600">
              <a:extrusionClr>
                <a:srgbClr val="1E1E1C"/>
              </a:extrusionClr>
            </a:sp3d>
          </a:bodyPr>
          <a:lstStyle/>
          <a:p>
            <a:pPr algn="ctr"/>
            <a:r>
              <a:rPr lang="es-PE" sz="2400" b="1" dirty="0" smtClean="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Aunque </a:t>
            </a:r>
            <a:r>
              <a:rPr lang="es-PE" sz="2400" b="1" dirty="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debemos reconocer que un sector de católicos ya rechazan abiertamente a este papa. </a:t>
            </a:r>
            <a:r>
              <a:rPr lang="es-PE" sz="2400" b="1" dirty="0" smtClean="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Precisamente en la foto de un diario virtual vemos al reconocido líder católico colombiano José </a:t>
            </a:r>
            <a:r>
              <a:rPr lang="es-PE" sz="2400" b="1" dirty="0" err="1" smtClean="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Galat</a:t>
            </a:r>
            <a:r>
              <a:rPr lang="es-PE" sz="2400" b="1" dirty="0" smtClean="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 declarando que el papa Francisco es un farsante</a:t>
            </a:r>
            <a:endParaRPr lang="es-PE" sz="2400" b="1" dirty="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5642940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800" fill="hold"/>
                                        <p:tgtEl>
                                          <p:spTgt spid="5"/>
                                        </p:tgtEl>
                                        <p:attrNameLst>
                                          <p:attrName>ppt_w</p:attrName>
                                        </p:attrNameLst>
                                      </p:cBhvr>
                                      <p:tavLst>
                                        <p:tav tm="0">
                                          <p:val>
                                            <p:fltVal val="0"/>
                                          </p:val>
                                        </p:tav>
                                        <p:tav tm="100000">
                                          <p:val>
                                            <p:strVal val="#ppt_w"/>
                                          </p:val>
                                        </p:tav>
                                      </p:tavLst>
                                    </p:anim>
                                    <p:anim calcmode="lin" valueType="num">
                                      <p:cBhvr>
                                        <p:cTn id="16" dur="1800" fill="hold"/>
                                        <p:tgtEl>
                                          <p:spTgt spid="5"/>
                                        </p:tgtEl>
                                        <p:attrNameLst>
                                          <p:attrName>ppt_h</p:attrName>
                                        </p:attrNameLst>
                                      </p:cBhvr>
                                      <p:tavLst>
                                        <p:tav tm="0">
                                          <p:val>
                                            <p:fltVal val="0"/>
                                          </p:val>
                                        </p:tav>
                                        <p:tav tm="100000">
                                          <p:val>
                                            <p:strVal val="#ppt_h"/>
                                          </p:val>
                                        </p:tav>
                                      </p:tavLst>
                                    </p:anim>
                                  </p:childTnLst>
                                </p:cTn>
                              </p:par>
                              <p:par>
                                <p:cTn id="17" presetID="23" presetClass="entr" presetSubtype="28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650" fill="hold"/>
                                        <p:tgtEl>
                                          <p:spTgt spid="6"/>
                                        </p:tgtEl>
                                        <p:attrNameLst>
                                          <p:attrName>ppt_w</p:attrName>
                                        </p:attrNameLst>
                                      </p:cBhvr>
                                      <p:tavLst>
                                        <p:tav tm="0">
                                          <p:val>
                                            <p:strVal val="4/3*#ppt_w"/>
                                          </p:val>
                                        </p:tav>
                                        <p:tav tm="100000">
                                          <p:val>
                                            <p:strVal val="#ppt_w"/>
                                          </p:val>
                                        </p:tav>
                                      </p:tavLst>
                                    </p:anim>
                                    <p:anim calcmode="lin" valueType="num">
                                      <p:cBhvr>
                                        <p:cTn id="20" dur="1650" fill="hold"/>
                                        <p:tgtEl>
                                          <p:spTgt spid="6"/>
                                        </p:tgtEl>
                                        <p:attrNameLst>
                                          <p:attrName>ppt_h</p:attrName>
                                        </p:attrNameLst>
                                      </p:cBhvr>
                                      <p:tavLst>
                                        <p:tav tm="0">
                                          <p:val>
                                            <p:strVal val="4/3*#ppt_h"/>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8434" name="Picture 2" descr="https://seed-image.gloria.tv/placidus/g/daffa3korc9md62xygvtqzy218nfsizudyy7gyw.jpg"/>
          <p:cNvPicPr>
            <a:picLocks noChangeAspect="1" noChangeArrowheads="1"/>
          </p:cNvPicPr>
          <p:nvPr/>
        </p:nvPicPr>
        <p:blipFill rotWithShape="1">
          <a:blip r:embed="rId3">
            <a:extLst>
              <a:ext uri="{28A0092B-C50C-407E-A947-70E740481C1C}">
                <a14:useLocalDpi xmlns:a14="http://schemas.microsoft.com/office/drawing/2010/main" val="0"/>
              </a:ext>
            </a:extLst>
          </a:blip>
          <a:srcRect l="22331" r="21501" b="24102"/>
          <a:stretch/>
        </p:blipFill>
        <p:spPr bwMode="auto">
          <a:xfrm>
            <a:off x="108984" y="199155"/>
            <a:ext cx="3790464" cy="462765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8436" name="Picture 4" descr="https://scontent.flim16-2.fna.fbcdn.net/v/t1.0-1/50788410_627797274319070_6919945852983181312_n.jpg?_nc_cat=107&amp;ccb=2&amp;_nc_sid=dbb9e7&amp;_nc_ohc=w20nt_NEfuoAX_fl0S-&amp;_nc_ht=scontent.flim16-2.fna&amp;oh=d2e497103039cf425db9200408403219&amp;oe=5FB71DF5"/>
          <p:cNvPicPr>
            <a:picLocks noChangeAspect="1" noChangeArrowheads="1"/>
          </p:cNvPicPr>
          <p:nvPr/>
        </p:nvPicPr>
        <p:blipFill rotWithShape="1">
          <a:blip r:embed="rId4">
            <a:extLst>
              <a:ext uri="{28A0092B-C50C-407E-A947-70E740481C1C}">
                <a14:useLocalDpi xmlns:a14="http://schemas.microsoft.com/office/drawing/2010/main" val="0"/>
              </a:ext>
            </a:extLst>
          </a:blip>
          <a:srcRect l="16382" t="10717" r="20906"/>
          <a:stretch/>
        </p:blipFill>
        <p:spPr bwMode="auto">
          <a:xfrm>
            <a:off x="8648700" y="199157"/>
            <a:ext cx="3250427" cy="462765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8438" name="Picture 6" descr="luis toro bergoglio idolatria"/>
          <p:cNvPicPr>
            <a:picLocks noChangeAspect="1" noChangeArrowheads="1"/>
          </p:cNvPicPr>
          <p:nvPr/>
        </p:nvPicPr>
        <p:blipFill rotWithShape="1">
          <a:blip r:embed="rId5">
            <a:extLst>
              <a:ext uri="{28A0092B-C50C-407E-A947-70E740481C1C}">
                <a14:useLocalDpi xmlns:a14="http://schemas.microsoft.com/office/drawing/2010/main" val="0"/>
              </a:ext>
            </a:extLst>
          </a:blip>
          <a:srcRect t="4941" r="1387" b="2349"/>
          <a:stretch/>
        </p:blipFill>
        <p:spPr bwMode="auto">
          <a:xfrm>
            <a:off x="4054372" y="849038"/>
            <a:ext cx="4544280" cy="3302994"/>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p:cNvSpPr txBox="1"/>
          <p:nvPr/>
        </p:nvSpPr>
        <p:spPr>
          <a:xfrm>
            <a:off x="370449" y="4826806"/>
            <a:ext cx="11451102" cy="1938992"/>
          </a:xfrm>
          <a:prstGeom prst="rect">
            <a:avLst/>
          </a:prstGeom>
          <a:noFill/>
        </p:spPr>
        <p:txBody>
          <a:bodyPr wrap="square" rtlCol="0">
            <a:spAutoFit/>
            <a:scene3d>
              <a:camera prst="obliqueBottomLeft"/>
              <a:lightRig rig="threePt" dir="t"/>
            </a:scene3d>
            <a:sp3d extrusionH="177800">
              <a:extrusionClr>
                <a:srgbClr val="160F07"/>
              </a:extrusionClr>
            </a:sp3d>
          </a:bodyPr>
          <a:lstStyle/>
          <a:p>
            <a:pPr algn="ctr"/>
            <a:r>
              <a:rPr lang="es-PE" sz="2400" b="1" dirty="0">
                <a:solidFill>
                  <a:srgbClr val="DCB890"/>
                </a:solidFill>
                <a:latin typeface="Arial Black" panose="020B0A04020102020204" pitchFamily="34" charset="0"/>
              </a:rPr>
              <a:t>Como dijimos anteriormente, el cura Luis Toro que hace un par de años, fue nombrado por el papa Francisco, “misionero de la misericordia”, y quien es un fiel defensor a ultranza de este hombre que le otorgó semejante galardón, ¿lo seguirá apoyando y defendiendo a pesar de sus constantes </a:t>
            </a:r>
            <a:r>
              <a:rPr lang="es-PE" sz="2400" b="1" dirty="0" smtClean="0">
                <a:solidFill>
                  <a:srgbClr val="DCB890"/>
                </a:solidFill>
                <a:latin typeface="Arial Black" panose="020B0A04020102020204" pitchFamily="34" charset="0"/>
              </a:rPr>
              <a:t>desaciertos,……</a:t>
            </a:r>
          </a:p>
        </p:txBody>
      </p:sp>
    </p:spTree>
    <p:extLst>
      <p:ext uri="{BB962C8B-B14F-4D97-AF65-F5344CB8AC3E}">
        <p14:creationId xmlns:p14="http://schemas.microsoft.com/office/powerpoint/2010/main" val="23651262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8434"/>
                                        </p:tgtEl>
                                        <p:attrNameLst>
                                          <p:attrName>style.visibility</p:attrName>
                                        </p:attrNameLst>
                                      </p:cBhvr>
                                      <p:to>
                                        <p:strVal val="visible"/>
                                      </p:to>
                                    </p:set>
                                    <p:anim calcmode="lin" valueType="num">
                                      <p:cBhvr>
                                        <p:cTn id="11" dur="1800" fill="hold"/>
                                        <p:tgtEl>
                                          <p:spTgt spid="18434"/>
                                        </p:tgtEl>
                                        <p:attrNameLst>
                                          <p:attrName>ppt_w</p:attrName>
                                        </p:attrNameLst>
                                      </p:cBhvr>
                                      <p:tavLst>
                                        <p:tav tm="0">
                                          <p:val>
                                            <p:fltVal val="0"/>
                                          </p:val>
                                        </p:tav>
                                        <p:tav tm="100000">
                                          <p:val>
                                            <p:strVal val="#ppt_w"/>
                                          </p:val>
                                        </p:tav>
                                      </p:tavLst>
                                    </p:anim>
                                    <p:anim calcmode="lin" valueType="num">
                                      <p:cBhvr>
                                        <p:cTn id="12" dur="1800" fill="hold"/>
                                        <p:tgtEl>
                                          <p:spTgt spid="1843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8438"/>
                                        </p:tgtEl>
                                        <p:attrNameLst>
                                          <p:attrName>style.visibility</p:attrName>
                                        </p:attrNameLst>
                                      </p:cBhvr>
                                      <p:to>
                                        <p:strVal val="visible"/>
                                      </p:to>
                                    </p:set>
                                    <p:anim calcmode="lin" valueType="num">
                                      <p:cBhvr>
                                        <p:cTn id="15" dur="1800" fill="hold"/>
                                        <p:tgtEl>
                                          <p:spTgt spid="18438"/>
                                        </p:tgtEl>
                                        <p:attrNameLst>
                                          <p:attrName>ppt_w</p:attrName>
                                        </p:attrNameLst>
                                      </p:cBhvr>
                                      <p:tavLst>
                                        <p:tav tm="0">
                                          <p:val>
                                            <p:fltVal val="0"/>
                                          </p:val>
                                        </p:tav>
                                        <p:tav tm="100000">
                                          <p:val>
                                            <p:strVal val="#ppt_w"/>
                                          </p:val>
                                        </p:tav>
                                      </p:tavLst>
                                    </p:anim>
                                    <p:anim calcmode="lin" valueType="num">
                                      <p:cBhvr>
                                        <p:cTn id="16" dur="1800" fill="hold"/>
                                        <p:tgtEl>
                                          <p:spTgt spid="18438"/>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18436"/>
                                        </p:tgtEl>
                                        <p:attrNameLst>
                                          <p:attrName>style.visibility</p:attrName>
                                        </p:attrNameLst>
                                      </p:cBhvr>
                                      <p:to>
                                        <p:strVal val="visible"/>
                                      </p:to>
                                    </p:set>
                                    <p:anim calcmode="lin" valueType="num">
                                      <p:cBhvr>
                                        <p:cTn id="19" dur="1800" fill="hold"/>
                                        <p:tgtEl>
                                          <p:spTgt spid="18436"/>
                                        </p:tgtEl>
                                        <p:attrNameLst>
                                          <p:attrName>ppt_w</p:attrName>
                                        </p:attrNameLst>
                                      </p:cBhvr>
                                      <p:tavLst>
                                        <p:tav tm="0">
                                          <p:val>
                                            <p:fltVal val="0"/>
                                          </p:val>
                                        </p:tav>
                                        <p:tav tm="100000">
                                          <p:val>
                                            <p:strVal val="#ppt_w"/>
                                          </p:val>
                                        </p:tav>
                                      </p:tavLst>
                                    </p:anim>
                                    <p:anim calcmode="lin" valueType="num">
                                      <p:cBhvr>
                                        <p:cTn id="20" dur="1800" fill="hold"/>
                                        <p:tgtEl>
                                          <p:spTgt spid="18436"/>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1800" fill="hold"/>
                                        <p:tgtEl>
                                          <p:spTgt spid="6"/>
                                        </p:tgtEl>
                                        <p:attrNameLst>
                                          <p:attrName>ppt_w</p:attrName>
                                        </p:attrNameLst>
                                      </p:cBhvr>
                                      <p:tavLst>
                                        <p:tav tm="0">
                                          <p:val>
                                            <p:fltVal val="0"/>
                                          </p:val>
                                        </p:tav>
                                        <p:tav tm="100000">
                                          <p:val>
                                            <p:strVal val="#ppt_w"/>
                                          </p:val>
                                        </p:tav>
                                      </p:tavLst>
                                    </p:anim>
                                    <p:anim calcmode="lin" valueType="num">
                                      <p:cBhvr>
                                        <p:cTn id="24"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Picture 2" descr="Idolatría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641" y="817092"/>
            <a:ext cx="6827117" cy="3861588"/>
          </a:xfrm>
          <a:prstGeom prst="rect">
            <a:avLst/>
          </a:prstGeom>
          <a:noFill/>
          <a:effectLst/>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rotWithShape="1">
          <a:blip r:embed="rId4"/>
          <a:srcRect l="7730" t="15385" r="38039" b="11179"/>
          <a:stretch/>
        </p:blipFill>
        <p:spPr>
          <a:xfrm>
            <a:off x="6949987" y="817092"/>
            <a:ext cx="5069683" cy="3861588"/>
          </a:xfrm>
          <a:prstGeom prst="rect">
            <a:avLst/>
          </a:prstGeom>
          <a:effectLst/>
        </p:spPr>
      </p:pic>
      <p:sp>
        <p:nvSpPr>
          <p:cNvPr id="7" name="CuadroTexto 6"/>
          <p:cNvSpPr txBox="1"/>
          <p:nvPr/>
        </p:nvSpPr>
        <p:spPr>
          <a:xfrm>
            <a:off x="461889" y="5057507"/>
            <a:ext cx="11268221" cy="1200329"/>
          </a:xfrm>
          <a:prstGeom prst="rect">
            <a:avLst/>
          </a:prstGeom>
          <a:noFill/>
        </p:spPr>
        <p:txBody>
          <a:bodyPr wrap="square" rtlCol="0">
            <a:spAutoFit/>
            <a:scene3d>
              <a:camera prst="obliqueBottomLeft"/>
              <a:lightRig rig="threePt" dir="t"/>
            </a:scene3d>
            <a:sp3d extrusionH="177800">
              <a:extrusionClr>
                <a:srgbClr val="182C02"/>
              </a:extrusionClr>
            </a:sp3d>
          </a:bodyPr>
          <a:lstStyle/>
          <a:p>
            <a:pPr algn="ctr"/>
            <a:r>
              <a:rPr lang="es-PE" sz="2400" dirty="0">
                <a:solidFill>
                  <a:srgbClr val="B9FA72"/>
                </a:solidFill>
                <a:latin typeface="Arial Black" panose="020B0A04020102020204" pitchFamily="34" charset="0"/>
              </a:rPr>
              <a:t> tales como actos idolátricos, como el de rendir culto a la diosa </a:t>
            </a:r>
            <a:r>
              <a:rPr lang="es-PE" sz="2400" dirty="0" err="1">
                <a:solidFill>
                  <a:srgbClr val="B9FA72"/>
                </a:solidFill>
                <a:latin typeface="Arial Black" panose="020B0A04020102020204" pitchFamily="34" charset="0"/>
              </a:rPr>
              <a:t>pachamama</a:t>
            </a:r>
            <a:r>
              <a:rPr lang="es-PE" sz="2400" dirty="0">
                <a:solidFill>
                  <a:srgbClr val="B9FA72"/>
                </a:solidFill>
                <a:latin typeface="Arial Black" panose="020B0A04020102020204" pitchFamily="34" charset="0"/>
              </a:rPr>
              <a:t>, </a:t>
            </a:r>
            <a:r>
              <a:rPr lang="es-PE" sz="2400" dirty="0" smtClean="0">
                <a:solidFill>
                  <a:srgbClr val="B9FA72"/>
                </a:solidFill>
                <a:latin typeface="Arial Black" panose="020B0A04020102020204" pitchFamily="34" charset="0"/>
              </a:rPr>
              <a:t>donde los fieles se inclinaron ante las estatuillas de madera que representa a dicha diosa,…..</a:t>
            </a:r>
            <a:endParaRPr lang="es-PE" sz="2400" dirty="0">
              <a:solidFill>
                <a:srgbClr val="B9FA72"/>
              </a:solidFill>
              <a:latin typeface="Arial Black" panose="020B0A04020102020204" pitchFamily="34" charset="0"/>
            </a:endParaRPr>
          </a:p>
        </p:txBody>
      </p:sp>
    </p:spTree>
    <p:extLst>
      <p:ext uri="{BB962C8B-B14F-4D97-AF65-F5344CB8AC3E}">
        <p14:creationId xmlns:p14="http://schemas.microsoft.com/office/powerpoint/2010/main" val="11423048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800" fill="hold"/>
                                        <p:tgtEl>
                                          <p:spTgt spid="7"/>
                                        </p:tgtEl>
                                        <p:attrNameLst>
                                          <p:attrName>ppt_w</p:attrName>
                                        </p:attrNameLst>
                                      </p:cBhvr>
                                      <p:tavLst>
                                        <p:tav tm="0">
                                          <p:val>
                                            <p:fltVal val="0"/>
                                          </p:val>
                                        </p:tav>
                                        <p:tav tm="100000">
                                          <p:val>
                                            <p:strVal val="#ppt_w"/>
                                          </p:val>
                                        </p:tav>
                                      </p:tavLst>
                                    </p:anim>
                                    <p:anim calcmode="lin" valueType="num">
                                      <p:cBhvr>
                                        <p:cTn id="20"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https://nicolasbonnal.files.wordpress.com/2019/11/moloch-statue.sized-770x415xc.jpg?w=77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71" y="200715"/>
            <a:ext cx="7723827" cy="416284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771" y="1188720"/>
            <a:ext cx="2983595" cy="2971661"/>
          </a:xfrm>
          <a:prstGeom prst="rect">
            <a:avLst/>
          </a:prstGeom>
        </p:spPr>
      </p:pic>
      <p:pic>
        <p:nvPicPr>
          <p:cNvPr id="5" name="Imagen 4"/>
          <p:cNvPicPr>
            <a:picLocks noChangeAspect="1"/>
          </p:cNvPicPr>
          <p:nvPr/>
        </p:nvPicPr>
        <p:blipFill rotWithShape="1">
          <a:blip r:embed="rId5">
            <a:extLst>
              <a:ext uri="{28A0092B-C50C-407E-A947-70E740481C1C}">
                <a14:useLocalDpi xmlns:a14="http://schemas.microsoft.com/office/drawing/2010/main" val="0"/>
              </a:ext>
            </a:extLst>
          </a:blip>
          <a:srcRect l="30313" r="6288"/>
          <a:stretch/>
        </p:blipFill>
        <p:spPr>
          <a:xfrm>
            <a:off x="7467280" y="490274"/>
            <a:ext cx="4544132" cy="3583724"/>
          </a:xfrm>
          <a:prstGeom prst="rect">
            <a:avLst/>
          </a:prstGeom>
          <a:effectLst>
            <a:softEdge rad="63500"/>
          </a:effectLst>
        </p:spPr>
      </p:pic>
      <p:sp>
        <p:nvSpPr>
          <p:cNvPr id="7" name="CuadroTexto 6"/>
          <p:cNvSpPr txBox="1"/>
          <p:nvPr/>
        </p:nvSpPr>
        <p:spPr>
          <a:xfrm>
            <a:off x="388620" y="4605099"/>
            <a:ext cx="11414760" cy="1569660"/>
          </a:xfrm>
          <a:prstGeom prst="rect">
            <a:avLst/>
          </a:prstGeom>
          <a:noFill/>
        </p:spPr>
        <p:txBody>
          <a:bodyPr wrap="square" rtlCol="0">
            <a:spAutoFit/>
            <a:scene3d>
              <a:camera prst="obliqueBottomLeft"/>
              <a:lightRig rig="threePt" dir="t"/>
            </a:scene3d>
            <a:sp3d extrusionH="127000">
              <a:extrusionClr>
                <a:srgbClr val="4A4800"/>
              </a:extrusionClr>
            </a:sp3d>
          </a:bodyPr>
          <a:lstStyle/>
          <a:p>
            <a:pPr algn="ctr"/>
            <a:r>
              <a:rPr lang="es-PE" sz="2400" b="1" dirty="0">
                <a:solidFill>
                  <a:srgbClr val="FFFF75"/>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consentir en el coliseo romano, la estatua del dios pagano Moloch (se sabe que no está en la jurisdicción del Vaticano, pero al menos debió alzar su voz de protesta porque en el pasado el coliseo fue un recinto de martirio de los primeros cristianos), </a:t>
            </a:r>
            <a:r>
              <a:rPr lang="es-PE" sz="2400" b="1" dirty="0" smtClean="0">
                <a:solidFill>
                  <a:srgbClr val="FFFF75"/>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a:t>
            </a:r>
            <a:endParaRPr lang="es-PE" sz="2400" b="1" dirty="0">
              <a:solidFill>
                <a:srgbClr val="FFFF75"/>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133747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1800" fill="hold"/>
                                        <p:tgtEl>
                                          <p:spTgt spid="7"/>
                                        </p:tgtEl>
                                        <p:attrNameLst>
                                          <p:attrName>ppt_w</p:attrName>
                                        </p:attrNameLst>
                                      </p:cBhvr>
                                      <p:tavLst>
                                        <p:tav tm="0">
                                          <p:val>
                                            <p:fltVal val="0"/>
                                          </p:val>
                                        </p:tav>
                                        <p:tav tm="100000">
                                          <p:val>
                                            <p:strVal val="#ppt_w"/>
                                          </p:val>
                                        </p:tav>
                                      </p:tavLst>
                                    </p:anim>
                                    <p:anim calcmode="lin" valueType="num">
                                      <p:cBhvr>
                                        <p:cTn id="24"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82618"/>
          </a:xfrm>
          <a:prstGeom prst="rect">
            <a:avLst/>
          </a:prstGeom>
          <a:solidFill>
            <a:srgbClr val="4F4F47"/>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Picture 6" descr="https://domusecclesia.files.wordpress.com/2020/04/enojo_papafrancisco.jpg?w=1024"/>
          <p:cNvPicPr>
            <a:picLocks noChangeAspect="1" noChangeArrowheads="1"/>
          </p:cNvPicPr>
          <p:nvPr/>
        </p:nvPicPr>
        <p:blipFill rotWithShape="1">
          <a:blip r:embed="rId2">
            <a:extLst>
              <a:ext uri="{28A0092B-C50C-407E-A947-70E740481C1C}">
                <a14:useLocalDpi xmlns:a14="http://schemas.microsoft.com/office/drawing/2010/main" val="0"/>
              </a:ext>
            </a:extLst>
          </a:blip>
          <a:srcRect l="1" r="45056"/>
          <a:stretch/>
        </p:blipFill>
        <p:spPr bwMode="auto">
          <a:xfrm>
            <a:off x="196298" y="213359"/>
            <a:ext cx="5996243" cy="630936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6388839" y="1691640"/>
            <a:ext cx="5288280" cy="3046988"/>
          </a:xfrm>
          <a:prstGeom prst="rect">
            <a:avLst/>
          </a:prstGeom>
          <a:noFill/>
        </p:spPr>
        <p:txBody>
          <a:bodyPr wrap="square" rtlCol="0">
            <a:spAutoFit/>
            <a:scene3d>
              <a:camera prst="obliqueBottomLeft"/>
              <a:lightRig rig="threePt" dir="t"/>
            </a:scene3d>
            <a:sp3d extrusionH="101600">
              <a:extrusionClr>
                <a:srgbClr val="1E1E1C"/>
              </a:extrusionClr>
            </a:sp3d>
          </a:bodyPr>
          <a:lstStyle/>
          <a:p>
            <a:pPr algn="ctr"/>
            <a:r>
              <a:rPr lang="es-PE" sz="2400" b="1" dirty="0" smtClean="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 o </a:t>
            </a:r>
            <a:r>
              <a:rPr lang="es-PE" sz="2400" b="1" dirty="0">
                <a:solidFill>
                  <a:srgbClr val="B1B1A9"/>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de las muchas blasfemias que este papa apostata ha proferido, como cuando por ejemplo, dijo que la muerte de Jesucristo en la cruz era el fracaso de Dios, o que dentro de Jesucristo corría sangre pagana? </a:t>
            </a:r>
          </a:p>
        </p:txBody>
      </p:sp>
    </p:spTree>
    <p:extLst>
      <p:ext uri="{BB962C8B-B14F-4D97-AF65-F5344CB8AC3E}">
        <p14:creationId xmlns:p14="http://schemas.microsoft.com/office/powerpoint/2010/main" val="378559316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461889" y="4136762"/>
            <a:ext cx="11268221" cy="2677656"/>
          </a:xfrm>
          <a:prstGeom prst="rect">
            <a:avLst/>
          </a:prstGeom>
          <a:noFill/>
        </p:spPr>
        <p:txBody>
          <a:bodyPr wrap="square" rtlCol="0">
            <a:spAutoFit/>
            <a:scene3d>
              <a:camera prst="obliqueBottomLeft"/>
              <a:lightRig rig="threePt" dir="t"/>
            </a:scene3d>
            <a:sp3d extrusionH="177800">
              <a:extrusionClr>
                <a:srgbClr val="182C02"/>
              </a:extrusionClr>
            </a:sp3d>
          </a:bodyPr>
          <a:lstStyle/>
          <a:p>
            <a:pPr algn="ctr"/>
            <a:r>
              <a:rPr lang="es-PE" sz="2400">
                <a:solidFill>
                  <a:srgbClr val="B9FA72"/>
                </a:solidFill>
                <a:latin typeface="Arial Black" panose="020B0A04020102020204" pitchFamily="34" charset="0"/>
              </a:rPr>
              <a:t>¿El cura Luis Toro tendrá las agallas de confrontar públicamente al papa Francisco y decirle que está yendo contra la Palabra de Dios, y por lo tanto, es un HEREJE?</a:t>
            </a:r>
          </a:p>
          <a:p>
            <a:pPr algn="ctr"/>
            <a:r>
              <a:rPr lang="es-PE" sz="2400">
                <a:solidFill>
                  <a:srgbClr val="B9FA72"/>
                </a:solidFill>
                <a:latin typeface="Arial Black" panose="020B0A04020102020204" pitchFamily="34" charset="0"/>
              </a:rPr>
              <a:t>Y así por el estilo, ¿qué dirán muchos sacerdotes y fieles respecto de esta infeliz declaración pública del papa? ¿Será el punto de quiebre para un cisma que ya se viene venir, y que parece inminente?</a:t>
            </a:r>
            <a:endParaRPr lang="es-PE" sz="2400" dirty="0">
              <a:solidFill>
                <a:srgbClr val="B9FA72"/>
              </a:solidFill>
              <a:latin typeface="Arial Black" panose="020B0A04020102020204" pitchFamily="34" charset="0"/>
            </a:endParaRPr>
          </a:p>
        </p:txBody>
      </p:sp>
      <p:pic>
        <p:nvPicPr>
          <p:cNvPr id="2" name="Picture 4" descr="Imag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1705" y="143882"/>
            <a:ext cx="3992880" cy="39928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3" name="Picture 6" descr="https://domusecclesia.files.wordpress.com/2020/04/enojo_papafrancisco.jpg?w=1024"/>
          <p:cNvPicPr>
            <a:picLocks noChangeAspect="1" noChangeArrowheads="1"/>
          </p:cNvPicPr>
          <p:nvPr/>
        </p:nvPicPr>
        <p:blipFill rotWithShape="1">
          <a:blip r:embed="rId4">
            <a:extLst>
              <a:ext uri="{28A0092B-C50C-407E-A947-70E740481C1C}">
                <a14:useLocalDpi xmlns:a14="http://schemas.microsoft.com/office/drawing/2010/main" val="0"/>
              </a:ext>
            </a:extLst>
          </a:blip>
          <a:srcRect l="1" r="45056"/>
          <a:stretch/>
        </p:blipFill>
        <p:spPr bwMode="auto">
          <a:xfrm>
            <a:off x="2055092" y="143882"/>
            <a:ext cx="3794723" cy="3992880"/>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7811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800" fill="hold"/>
                                        <p:tgtEl>
                                          <p:spTgt spid="2"/>
                                        </p:tgtEl>
                                        <p:attrNameLst>
                                          <p:attrName>ppt_w</p:attrName>
                                        </p:attrNameLst>
                                      </p:cBhvr>
                                      <p:tavLst>
                                        <p:tav tm="0">
                                          <p:val>
                                            <p:fltVal val="0"/>
                                          </p:val>
                                        </p:tav>
                                        <p:tav tm="100000">
                                          <p:val>
                                            <p:strVal val="#ppt_w"/>
                                          </p:val>
                                        </p:tav>
                                      </p:tavLst>
                                    </p:anim>
                                    <p:anim calcmode="lin" valueType="num">
                                      <p:cBhvr>
                                        <p:cTn id="16" dur="1800" fill="hold"/>
                                        <p:tgtEl>
                                          <p:spTgt spid="2"/>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800" fill="hold"/>
                                        <p:tgtEl>
                                          <p:spTgt spid="5"/>
                                        </p:tgtEl>
                                        <p:attrNameLst>
                                          <p:attrName>ppt_w</p:attrName>
                                        </p:attrNameLst>
                                      </p:cBhvr>
                                      <p:tavLst>
                                        <p:tav tm="0">
                                          <p:val>
                                            <p:fltVal val="0"/>
                                          </p:val>
                                        </p:tav>
                                        <p:tav tm="100000">
                                          <p:val>
                                            <p:strVal val="#ppt_w"/>
                                          </p:val>
                                        </p:tav>
                                      </p:tavLst>
                                    </p:anim>
                                    <p:anim calcmode="lin" valueType="num">
                                      <p:cBhvr>
                                        <p:cTn id="20"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CuadroTexto 6"/>
          <p:cNvSpPr txBox="1"/>
          <p:nvPr/>
        </p:nvSpPr>
        <p:spPr>
          <a:xfrm>
            <a:off x="5535221" y="1091116"/>
            <a:ext cx="6092502" cy="4539555"/>
          </a:xfrm>
          <a:prstGeom prst="rect">
            <a:avLst/>
          </a:prstGeom>
          <a:noFill/>
        </p:spPr>
        <p:txBody>
          <a:bodyPr wrap="square" rtlCol="0">
            <a:spAutoFit/>
            <a:scene3d>
              <a:camera prst="obliqueBottomLeft"/>
              <a:lightRig rig="threePt" dir="t"/>
            </a:scene3d>
            <a:sp3d extrusionH="101600">
              <a:extrusionClr>
                <a:srgbClr val="402E18"/>
              </a:extrusionClr>
            </a:sp3d>
          </a:bodyPr>
          <a:lstStyle/>
          <a:p>
            <a:pPr algn="ctr"/>
            <a:r>
              <a:rPr lang="es-PE" sz="2400" b="1" dirty="0" smtClean="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La </a:t>
            </a: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Biblia manda señalar con nombre propio a todos aquellos que enseñan cosas contrarias a la Biblia, y eso debería hacer el cura Luis Toro, y por ello tenemos el caso bíblico de Himeneo y </a:t>
            </a:r>
            <a:r>
              <a:rPr lang="es-PE" sz="2400" b="1" dirty="0" err="1">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Fileto</a:t>
            </a: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 que enseñaban que la resurrección de los muertos ya había ocurrido y TRANSTORNABAN LA FE de muchos creyentes, y por ello, vamos a citar 2º  Timoteo 2:16-18, de la biblia católica de Jerusalén.</a:t>
            </a:r>
          </a:p>
        </p:txBody>
      </p:sp>
      <p:pic>
        <p:nvPicPr>
          <p:cNvPr id="5" name="Picture 6" descr="https://scontent.flim16-3.fna.fbcdn.net/v/t1.0-1/19748349_1827588664153277_8590682641258026459_n.png?_nc_cat=106&amp;ccb=2&amp;_nc_sid=dbb9e7&amp;_nc_ohc=HKPjZhYpNZcAX8NoKqJ&amp;_nc_ht=scontent.flim16-3.fna&amp;oh=a1637080f89d6d24818462bca76a635e&amp;oe=5FB597A1"/>
          <p:cNvPicPr>
            <a:picLocks noChangeAspect="1" noChangeArrowheads="1"/>
          </p:cNvPicPr>
          <p:nvPr/>
        </p:nvPicPr>
        <p:blipFill rotWithShape="1">
          <a:blip r:embed="rId3">
            <a:extLst>
              <a:ext uri="{28A0092B-C50C-407E-A947-70E740481C1C}">
                <a14:useLocalDpi xmlns:a14="http://schemas.microsoft.com/office/drawing/2010/main" val="0"/>
              </a:ext>
            </a:extLst>
          </a:blip>
          <a:srcRect l="15964" t="2325" r="16224" b="4238"/>
          <a:stretch/>
        </p:blipFill>
        <p:spPr bwMode="auto">
          <a:xfrm>
            <a:off x="514265" y="358615"/>
            <a:ext cx="4456679" cy="614076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435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504441" y="243840"/>
            <a:ext cx="7504679" cy="6370975"/>
          </a:xfrm>
          <a:prstGeom prst="rect">
            <a:avLst/>
          </a:prstGeom>
          <a:noFill/>
        </p:spPr>
        <p:txBody>
          <a:bodyPr wrap="square" rtlCol="0">
            <a:spAutoFit/>
            <a:scene3d>
              <a:camera prst="obliqueBottomLeft"/>
              <a:lightRig rig="threePt" dir="t"/>
            </a:scene3d>
            <a:sp3d extrusionH="101600">
              <a:extrusionClr>
                <a:srgbClr val="402E18"/>
              </a:extrusionClr>
            </a:sp3d>
          </a:bodyPr>
          <a:lstStyle/>
          <a:p>
            <a:pPr algn="ctr"/>
            <a:r>
              <a:rPr lang="es-PE" sz="2400" b="1" dirty="0" smtClean="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“16</a:t>
            </a: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 Evita las palabrerías profanas, pues los que a ellas se dan crecerán cada vez más en impiedad, </a:t>
            </a:r>
          </a:p>
          <a:p>
            <a:pPr algn="ct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17. Y su palabra irá cundiendo como gangrena. HIMENEO Y FILETO SON DE ÉSTOS: </a:t>
            </a:r>
          </a:p>
          <a:p>
            <a:pPr algn="ct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18. SE HAN DESVIADO DE LA VERDAD AL AFIRMAR QUE LA RESURRECCIÓN YA HA SUCEDIDO; Y PERVIERTEN LA FE DE ALGUNOS</a:t>
            </a:r>
            <a:r>
              <a:rPr lang="es-PE" sz="2400" b="1" dirty="0" smtClean="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a:t>
            </a:r>
            <a:endPar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endParaRPr>
          </a:p>
          <a:p>
            <a:pPr algn="ct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Vemos que Pablo está denunciando con nombre propio a Himeneo y </a:t>
            </a:r>
            <a:r>
              <a:rPr lang="es-PE" sz="2400" b="1" dirty="0" err="1">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Fileto</a:t>
            </a: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 por enseñar cosas contrarias a la Palabra de Dios y eso debería hacer el cura Luis Toro con su </a:t>
            </a:r>
            <a:r>
              <a:rPr lang="es-PE" sz="2400" b="1" dirty="0" smtClean="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jefe, </a:t>
            </a:r>
            <a:r>
              <a:rPr lang="es-PE" sz="2400" b="1" dirty="0">
                <a:solidFill>
                  <a:srgbClr val="D7B995"/>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y todos aquellos curas que saben lo que dice la palabra de Dios al respecto.</a:t>
            </a:r>
          </a:p>
        </p:txBody>
      </p:sp>
      <p:pic>
        <p:nvPicPr>
          <p:cNvPr id="4" name="Picture 6" descr="https://scontent.flim16-3.fna.fbcdn.net/v/t1.0-1/19748349_1827588664153277_8590682641258026459_n.png?_nc_cat=106&amp;ccb=2&amp;_nc_sid=dbb9e7&amp;_nc_ohc=HKPjZhYpNZcAX8NoKqJ&amp;_nc_ht=scontent.flim16-3.fna&amp;oh=a1637080f89d6d24818462bca76a635e&amp;oe=5FB597A1"/>
          <p:cNvPicPr>
            <a:picLocks noChangeAspect="1" noChangeArrowheads="1"/>
          </p:cNvPicPr>
          <p:nvPr/>
        </p:nvPicPr>
        <p:blipFill rotWithShape="1">
          <a:blip r:embed="rId3">
            <a:extLst>
              <a:ext uri="{28A0092B-C50C-407E-A947-70E740481C1C}">
                <a14:useLocalDpi xmlns:a14="http://schemas.microsoft.com/office/drawing/2010/main" val="0"/>
              </a:ext>
            </a:extLst>
          </a:blip>
          <a:srcRect l="15964" t="2325" r="16224" b="4238"/>
          <a:stretch/>
        </p:blipFill>
        <p:spPr bwMode="auto">
          <a:xfrm>
            <a:off x="276362" y="673950"/>
            <a:ext cx="4106159" cy="565779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65178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800" fill="hold"/>
                                        <p:tgtEl>
                                          <p:spTgt spid="3"/>
                                        </p:tgtEl>
                                        <p:attrNameLst>
                                          <p:attrName>ppt_w</p:attrName>
                                        </p:attrNameLst>
                                      </p:cBhvr>
                                      <p:tavLst>
                                        <p:tav tm="0">
                                          <p:val>
                                            <p:fltVal val="0"/>
                                          </p:val>
                                        </p:tav>
                                        <p:tav tm="100000">
                                          <p:val>
                                            <p:strVal val="#ppt_w"/>
                                          </p:val>
                                        </p:tav>
                                      </p:tavLst>
                                    </p:anim>
                                    <p:anim calcmode="lin" valueType="num">
                                      <p:cBhvr>
                                        <p:cTn id="16"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CuadroTexto 6"/>
          <p:cNvSpPr txBox="1"/>
          <p:nvPr/>
        </p:nvSpPr>
        <p:spPr>
          <a:xfrm>
            <a:off x="398169" y="3688080"/>
            <a:ext cx="11395661" cy="3046988"/>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a:solidFill>
                  <a:srgbClr val="EBC0BF"/>
                </a:solidFill>
                <a:latin typeface="Arial Black" panose="020B0A04020102020204" pitchFamily="34" charset="0"/>
              </a:rPr>
              <a:t>Otro punto que hay que aclarar es cuando el papa dice que los homosexuales son hijos de Dios.</a:t>
            </a:r>
          </a:p>
          <a:p>
            <a:pPr algn="ctr"/>
            <a:r>
              <a:rPr lang="es-PE" sz="2400" b="1" dirty="0">
                <a:solidFill>
                  <a:srgbClr val="EBC0BF"/>
                </a:solidFill>
                <a:latin typeface="Arial Black" panose="020B0A04020102020204" pitchFamily="34" charset="0"/>
              </a:rPr>
              <a:t>Al respecto diremos que conforme a la Biblia, toda persona que no se ha arrepentido de sus pecados, tal como enseña Lucas 13:3, Hechos 3:19-20, ni ha hecho la confesión de aceptar a Jesucristo como Señor y Salvador, tal como enseña Romanos 10:9-10, ES SOLAMENTE CREACIÓN DE DIOS, pero no hijo de Dios</a:t>
            </a:r>
          </a:p>
          <a:p>
            <a:pPr algn="ctr"/>
            <a:r>
              <a:rPr lang="es-PE" sz="2400" b="1" dirty="0">
                <a:solidFill>
                  <a:srgbClr val="EBC0BF"/>
                </a:solidFill>
                <a:latin typeface="Arial Black" panose="020B0A04020102020204" pitchFamily="34" charset="0"/>
              </a:rPr>
              <a:t>Entonces, ¿Cuando un pecador se convierte en hijo de Dios? </a:t>
            </a:r>
          </a:p>
        </p:txBody>
      </p:sp>
      <p:pic>
        <p:nvPicPr>
          <p:cNvPr id="4" name="Imagen 3"/>
          <p:cNvPicPr>
            <a:picLocks noChangeAspect="1"/>
          </p:cNvPicPr>
          <p:nvPr/>
        </p:nvPicPr>
        <p:blipFill rotWithShape="1">
          <a:blip r:embed="rId3">
            <a:extLst>
              <a:ext uri="{28A0092B-C50C-407E-A947-70E740481C1C}">
                <a14:useLocalDpi xmlns:a14="http://schemas.microsoft.com/office/drawing/2010/main" val="0"/>
              </a:ext>
            </a:extLst>
          </a:blip>
          <a:srcRect l="17187" r="20312"/>
          <a:stretch/>
        </p:blipFill>
        <p:spPr>
          <a:xfrm>
            <a:off x="1026277" y="175418"/>
            <a:ext cx="3902958" cy="3512662"/>
          </a:xfrm>
          <a:prstGeom prst="rect">
            <a:avLst/>
          </a:prstGeom>
          <a:effectLst>
            <a:softEdge rad="63500"/>
          </a:effectLst>
        </p:spPr>
      </p:pic>
      <p:pic>
        <p:nvPicPr>
          <p:cNvPr id="23554" name="Picture 2" descr="Unión civi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0821" y="175418"/>
            <a:ext cx="6240139" cy="3512662"/>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1616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23554"/>
                                        </p:tgtEl>
                                        <p:attrNameLst>
                                          <p:attrName>style.visibility</p:attrName>
                                        </p:attrNameLst>
                                      </p:cBhvr>
                                      <p:to>
                                        <p:strVal val="visible"/>
                                      </p:to>
                                    </p:set>
                                    <p:anim calcmode="lin" valueType="num">
                                      <p:cBhvr>
                                        <p:cTn id="15" dur="1800" fill="hold"/>
                                        <p:tgtEl>
                                          <p:spTgt spid="23554"/>
                                        </p:tgtEl>
                                        <p:attrNameLst>
                                          <p:attrName>ppt_w</p:attrName>
                                        </p:attrNameLst>
                                      </p:cBhvr>
                                      <p:tavLst>
                                        <p:tav tm="0">
                                          <p:val>
                                            <p:fltVal val="0"/>
                                          </p:val>
                                        </p:tav>
                                        <p:tav tm="100000">
                                          <p:val>
                                            <p:strVal val="#ppt_w"/>
                                          </p:val>
                                        </p:tav>
                                      </p:tavLst>
                                    </p:anim>
                                    <p:anim calcmode="lin" valueType="num">
                                      <p:cBhvr>
                                        <p:cTn id="16" dur="1800" fill="hold"/>
                                        <p:tgtEl>
                                          <p:spTgt spid="23554"/>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800" fill="hold"/>
                                        <p:tgtEl>
                                          <p:spTgt spid="7"/>
                                        </p:tgtEl>
                                        <p:attrNameLst>
                                          <p:attrName>ppt_w</p:attrName>
                                        </p:attrNameLst>
                                      </p:cBhvr>
                                      <p:tavLst>
                                        <p:tav tm="0">
                                          <p:val>
                                            <p:fltVal val="0"/>
                                          </p:val>
                                        </p:tav>
                                        <p:tav tm="100000">
                                          <p:val>
                                            <p:strVal val="#ppt_w"/>
                                          </p:val>
                                        </p:tav>
                                      </p:tavLst>
                                    </p:anim>
                                    <p:anim calcmode="lin" valueType="num">
                                      <p:cBhvr>
                                        <p:cTn id="20"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82618"/>
          </a:xfrm>
          <a:prstGeom prst="rect">
            <a:avLst/>
          </a:prstGeom>
          <a:solidFill>
            <a:srgbClr val="3652A1"/>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2" name="Imagen 1"/>
          <p:cNvPicPr>
            <a:picLocks noChangeAspect="1"/>
          </p:cNvPicPr>
          <p:nvPr/>
        </p:nvPicPr>
        <p:blipFill rotWithShape="1">
          <a:blip r:embed="rId2">
            <a:extLst>
              <a:ext uri="{28A0092B-C50C-407E-A947-70E740481C1C}">
                <a14:useLocalDpi xmlns:a14="http://schemas.microsoft.com/office/drawing/2010/main" val="0"/>
              </a:ext>
            </a:extLst>
          </a:blip>
          <a:srcRect l="3890" t="7480" r="8456" b="4432"/>
          <a:stretch/>
        </p:blipFill>
        <p:spPr>
          <a:xfrm>
            <a:off x="-577703" y="0"/>
            <a:ext cx="5672731" cy="6263640"/>
          </a:xfrm>
          <a:prstGeom prst="rect">
            <a:avLst/>
          </a:prstGeom>
        </p:spPr>
      </p:pic>
      <p:sp>
        <p:nvSpPr>
          <p:cNvPr id="4" name="CuadroTexto 3"/>
          <p:cNvSpPr txBox="1"/>
          <p:nvPr/>
        </p:nvSpPr>
        <p:spPr>
          <a:xfrm>
            <a:off x="4937760" y="309489"/>
            <a:ext cx="7042297" cy="6370975"/>
          </a:xfrm>
          <a:prstGeom prst="rect">
            <a:avLst/>
          </a:prstGeom>
          <a:noFill/>
        </p:spPr>
        <p:txBody>
          <a:bodyPr wrap="square" rtlCol="0">
            <a:spAutoFit/>
            <a:scene3d>
              <a:camera prst="obliqueBottomLeft"/>
              <a:lightRig rig="threePt" dir="t"/>
            </a:scene3d>
            <a:sp3d extrusionH="101600">
              <a:extrusionClr>
                <a:srgbClr val="011535"/>
              </a:extrusionClr>
            </a:sp3d>
          </a:bodyPr>
          <a:lstStyle/>
          <a:p>
            <a:pPr algn="ct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Dejemos que responda la propia biblia católica de Jerusalén en Juan 1:11-12</a:t>
            </a:r>
          </a:p>
          <a:p>
            <a:pPr algn="ct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“11. Vino a su casa, y los suyos no la recibieron. </a:t>
            </a:r>
          </a:p>
          <a:p>
            <a:pPr algn="ct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12. Pero a todos los que la recibieron les dio poder de hacerse hijos de Dios, a los que creen en su nombre</a:t>
            </a:r>
            <a:r>
              <a:rPr lang="es-PE" sz="2400" b="1" dirty="0" smtClean="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a:t>
            </a:r>
          </a:p>
          <a:p>
            <a:pPr algn="ctr"/>
            <a:r>
              <a:rPr lang="es-PE" sz="2400" b="1" dirty="0" smtClean="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 </a:t>
            </a:r>
          </a:p>
          <a:p>
            <a:pPr algn="ctr"/>
            <a:r>
              <a:rPr lang="es-PE" sz="2400" b="1" dirty="0" smtClean="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Jesucristo </a:t>
            </a:r>
            <a:r>
              <a:rPr lang="es-PE" sz="2400" b="1" dirty="0">
                <a:solidFill>
                  <a:srgbClr val="95BDFD"/>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vino a su pueblo, los judíos, pero ellos no creyeron en Él, sin embargo, la palabra de Dios dice que todos los que creen en Jesucristo y le han recibido (en su corazón como su Señor y Salvador, haciendo la confesión de fe, de Romanos 10:9-10, que citamos líneas arriba) eso les faculta para ser llamados hijos de Dios.</a:t>
            </a:r>
          </a:p>
        </p:txBody>
      </p:sp>
    </p:spTree>
    <p:extLst>
      <p:ext uri="{BB962C8B-B14F-4D97-AF65-F5344CB8AC3E}">
        <p14:creationId xmlns:p14="http://schemas.microsoft.com/office/powerpoint/2010/main" val="37348468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800" fill="hold"/>
                                        <p:tgtEl>
                                          <p:spTgt spid="2"/>
                                        </p:tgtEl>
                                        <p:attrNameLst>
                                          <p:attrName>ppt_w</p:attrName>
                                        </p:attrNameLst>
                                      </p:cBhvr>
                                      <p:tavLst>
                                        <p:tav tm="0">
                                          <p:val>
                                            <p:fltVal val="0"/>
                                          </p:val>
                                        </p:tav>
                                        <p:tav tm="100000">
                                          <p:val>
                                            <p:strVal val="#ppt_w"/>
                                          </p:val>
                                        </p:tav>
                                      </p:tavLst>
                                    </p:anim>
                                    <p:anim calcmode="lin" valueType="num">
                                      <p:cBhvr>
                                        <p:cTn id="12" dur="1800" fill="hold"/>
                                        <p:tgtEl>
                                          <p:spTgt spid="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37625" y="612844"/>
            <a:ext cx="11516750" cy="5632311"/>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¿Cómo llama la Biblia a las personas que tienen por costumbre o estilo de vida, practicando el pecado, y que no se llega a arrepentir del mismo?</a:t>
            </a:r>
          </a:p>
          <a:p>
            <a:pPr algn="ctr"/>
            <a:r>
              <a:rPr lang="es-PE" sz="2400" dirty="0">
                <a:solidFill>
                  <a:srgbClr val="A5BBF9"/>
                </a:solidFill>
                <a:latin typeface="Arial Black" panose="020B0A04020102020204" pitchFamily="34" charset="0"/>
              </a:rPr>
              <a:t>Dejemos que la propia biblia en 1º Juan 3:8-10</a:t>
            </a:r>
          </a:p>
          <a:p>
            <a:pPr algn="ctr"/>
            <a:r>
              <a:rPr lang="es-PE" sz="2400" dirty="0">
                <a:solidFill>
                  <a:srgbClr val="A5BBF9"/>
                </a:solidFill>
                <a:latin typeface="Arial Black" panose="020B0A04020102020204" pitchFamily="34" charset="0"/>
              </a:rPr>
              <a:t>“8 EL QUE PRACTICA EL PECADO ES DEL DIABLO; porque el diablo peca desde el principio. Para esto apareció el Hijo de Dios, para deshacer las obras del diablo.</a:t>
            </a:r>
          </a:p>
          <a:p>
            <a:pPr algn="ctr"/>
            <a:endParaRPr lang="es-PE" sz="2400" dirty="0">
              <a:solidFill>
                <a:srgbClr val="A5BBF9"/>
              </a:solidFill>
              <a:latin typeface="Arial Black" panose="020B0A04020102020204" pitchFamily="34" charset="0"/>
            </a:endParaRPr>
          </a:p>
          <a:p>
            <a:pPr algn="ctr"/>
            <a:r>
              <a:rPr lang="es-PE" sz="2400" dirty="0">
                <a:solidFill>
                  <a:srgbClr val="A5BBF9"/>
                </a:solidFill>
                <a:latin typeface="Arial Black" panose="020B0A04020102020204" pitchFamily="34" charset="0"/>
              </a:rPr>
              <a:t>9 Todo aquel que es nacido de Dios, no practica el pecado, porque la simiente de Dios permanece en él; y no puede pecar, porque es nacido de Dios.</a:t>
            </a:r>
          </a:p>
          <a:p>
            <a:pPr algn="ctr"/>
            <a:endParaRPr lang="es-PE" sz="2400" dirty="0">
              <a:solidFill>
                <a:srgbClr val="A5BBF9"/>
              </a:solidFill>
              <a:latin typeface="Arial Black" panose="020B0A04020102020204" pitchFamily="34" charset="0"/>
            </a:endParaRPr>
          </a:p>
          <a:p>
            <a:pPr algn="ctr"/>
            <a:r>
              <a:rPr lang="es-PE" sz="2400" dirty="0">
                <a:solidFill>
                  <a:srgbClr val="A5BBF9"/>
                </a:solidFill>
                <a:latin typeface="Arial Black" panose="020B0A04020102020204" pitchFamily="34" charset="0"/>
              </a:rPr>
              <a:t>10 En esto se manifiestan los hijos de Dios, y los hijos del diablo: todo aquel que no hace justicia, y que no ama a su hermano, no es de Dios”.</a:t>
            </a:r>
          </a:p>
        </p:txBody>
      </p:sp>
    </p:spTree>
    <p:extLst>
      <p:ext uri="{BB962C8B-B14F-4D97-AF65-F5344CB8AC3E}">
        <p14:creationId xmlns:p14="http://schemas.microsoft.com/office/powerpoint/2010/main" val="23657661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5602" name="Picture 2" descr="carteles cadenas esclavitud libre esclavo manos hombre dolor cartel bueno walt-k principal cola desmotivaciones"/>
          <p:cNvPicPr>
            <a:picLocks noChangeAspect="1" noChangeArrowheads="1"/>
          </p:cNvPicPr>
          <p:nvPr/>
        </p:nvPicPr>
        <p:blipFill rotWithShape="1">
          <a:blip r:embed="rId3">
            <a:extLst>
              <a:ext uri="{28A0092B-C50C-407E-A947-70E740481C1C}">
                <a14:useLocalDpi xmlns:a14="http://schemas.microsoft.com/office/drawing/2010/main" val="0"/>
              </a:ext>
            </a:extLst>
          </a:blip>
          <a:srcRect l="5118" t="5189" r="5035" b="22785"/>
          <a:stretch/>
        </p:blipFill>
        <p:spPr bwMode="auto">
          <a:xfrm>
            <a:off x="3222701" y="304800"/>
            <a:ext cx="5896592" cy="4378017"/>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248823" y="4682817"/>
            <a:ext cx="11694354" cy="1938992"/>
          </a:xfrm>
          <a:prstGeom prst="rect">
            <a:avLst/>
          </a:prstGeom>
          <a:noFill/>
        </p:spPr>
        <p:txBody>
          <a:bodyPr wrap="square" rtlCol="0">
            <a:spAutoFit/>
          </a:bodyPr>
          <a:lstStyle/>
          <a:p>
            <a:pPr algn="ctr"/>
            <a:r>
              <a:rPr lang="es-PE" sz="2400" b="1">
                <a:solidFill>
                  <a:schemeClr val="bg1"/>
                </a:solidFill>
                <a:effectLst>
                  <a:outerShdw blurRad="38100" dist="38100" dir="2700000" algn="tl">
                    <a:srgbClr val="000000">
                      <a:alpha val="43137"/>
                    </a:srgbClr>
                  </a:outerShdw>
                </a:effectLst>
                <a:latin typeface="Arial Black" panose="020B0A04020102020204" pitchFamily="34" charset="0"/>
              </a:rPr>
              <a:t>Por tanto, una persona que es homosexual y que practica ese pecado sin llegar al arrepentimiento es un hijo del diablo. Lo dice la Palabra de Dios.</a:t>
            </a:r>
          </a:p>
          <a:p>
            <a:pPr algn="ctr"/>
            <a:r>
              <a:rPr lang="es-PE" sz="2400" b="1">
                <a:solidFill>
                  <a:schemeClr val="bg1"/>
                </a:solidFill>
                <a:effectLst>
                  <a:outerShdw blurRad="38100" dist="38100" dir="2700000" algn="tl">
                    <a:srgbClr val="000000">
                      <a:alpha val="43137"/>
                    </a:srgbClr>
                  </a:outerShdw>
                </a:effectLst>
                <a:latin typeface="Arial Black" panose="020B0A04020102020204" pitchFamily="34" charset="0"/>
              </a:rPr>
              <a:t>Hemos leído también que si se arrepiente, Dios lo transforma en una nueva criatura y se convierte en hijo de Dios.</a:t>
            </a:r>
            <a:endParaRPr lang="es-PE" sz="2400" b="1" dirty="0">
              <a:solidFill>
                <a:schemeClr val="bg1"/>
              </a:solidFill>
              <a:effectLst>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30629857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5602"/>
                                        </p:tgtEl>
                                        <p:attrNameLst>
                                          <p:attrName>style.visibility</p:attrName>
                                        </p:attrNameLst>
                                      </p:cBhvr>
                                      <p:to>
                                        <p:strVal val="visible"/>
                                      </p:to>
                                    </p:set>
                                    <p:anim calcmode="lin" valueType="num">
                                      <p:cBhvr>
                                        <p:cTn id="11" dur="1800" fill="hold"/>
                                        <p:tgtEl>
                                          <p:spTgt spid="25602"/>
                                        </p:tgtEl>
                                        <p:attrNameLst>
                                          <p:attrName>ppt_w</p:attrName>
                                        </p:attrNameLst>
                                      </p:cBhvr>
                                      <p:tavLst>
                                        <p:tav tm="0">
                                          <p:val>
                                            <p:fltVal val="0"/>
                                          </p:val>
                                        </p:tav>
                                        <p:tav tm="100000">
                                          <p:val>
                                            <p:strVal val="#ppt_w"/>
                                          </p:val>
                                        </p:tav>
                                      </p:tavLst>
                                    </p:anim>
                                    <p:anim calcmode="lin" valueType="num">
                                      <p:cBhvr>
                                        <p:cTn id="12" dur="1800" fill="hold"/>
                                        <p:tgtEl>
                                          <p:spTgt spid="25602"/>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28674" name="Picture 2" descr="Las cadenas de la esclavitud solamente atan las manos, es la mente lo que hace al hombre libre o esclavo."/>
          <p:cNvPicPr>
            <a:picLocks noChangeAspect="1" noChangeArrowheads="1"/>
          </p:cNvPicPr>
          <p:nvPr/>
        </p:nvPicPr>
        <p:blipFill rotWithShape="1">
          <a:blip r:embed="rId3">
            <a:extLst>
              <a:ext uri="{28A0092B-C50C-407E-A947-70E740481C1C}">
                <a14:useLocalDpi xmlns:a14="http://schemas.microsoft.com/office/drawing/2010/main" val="0"/>
              </a:ext>
            </a:extLst>
          </a:blip>
          <a:srcRect l="8677" t="8432" r="8172" b="36175"/>
          <a:stretch/>
        </p:blipFill>
        <p:spPr bwMode="auto">
          <a:xfrm>
            <a:off x="2796539" y="241603"/>
            <a:ext cx="6598921" cy="448264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4" name="CuadroTexto 3"/>
          <p:cNvSpPr txBox="1"/>
          <p:nvPr/>
        </p:nvSpPr>
        <p:spPr>
          <a:xfrm>
            <a:off x="337625" y="4724252"/>
            <a:ext cx="11516750" cy="1938992"/>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400" dirty="0">
                <a:solidFill>
                  <a:srgbClr val="A5BBF9"/>
                </a:solidFill>
                <a:latin typeface="Arial Black" panose="020B0A04020102020204" pitchFamily="34" charset="0"/>
              </a:rPr>
              <a:t>En consecuencia, Dios recibe a los homosexuales tales como son, pero ellos deben arrepentirse, entregar sus corazones y vidas a Jesucristo, y será el Espíritu Santo quien los liberará de esa atadura pecaminosa, pues hay muchos testimonios de ex homosexuales convertidos a Jesucristo.</a:t>
            </a:r>
          </a:p>
        </p:txBody>
      </p:sp>
    </p:spTree>
    <p:extLst>
      <p:ext uri="{BB962C8B-B14F-4D97-AF65-F5344CB8AC3E}">
        <p14:creationId xmlns:p14="http://schemas.microsoft.com/office/powerpoint/2010/main" val="155290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650" fill="hold"/>
                                        <p:tgtEl>
                                          <p:spTgt spid="3"/>
                                        </p:tgtEl>
                                        <p:attrNameLst>
                                          <p:attrName>ppt_w</p:attrName>
                                        </p:attrNameLst>
                                      </p:cBhvr>
                                      <p:tavLst>
                                        <p:tav tm="0">
                                          <p:val>
                                            <p:strVal val="4/3*#ppt_w"/>
                                          </p:val>
                                        </p:tav>
                                        <p:tav tm="100000">
                                          <p:val>
                                            <p:strVal val="#ppt_w"/>
                                          </p:val>
                                        </p:tav>
                                      </p:tavLst>
                                    </p:anim>
                                    <p:anim calcmode="lin" valueType="num">
                                      <p:cBhvr>
                                        <p:cTn id="8" dur="165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28674"/>
                                        </p:tgtEl>
                                        <p:attrNameLst>
                                          <p:attrName>style.visibility</p:attrName>
                                        </p:attrNameLst>
                                      </p:cBhvr>
                                      <p:to>
                                        <p:strVal val="visible"/>
                                      </p:to>
                                    </p:set>
                                    <p:anim calcmode="lin" valueType="num">
                                      <p:cBhvr>
                                        <p:cTn id="11" dur="1800" fill="hold"/>
                                        <p:tgtEl>
                                          <p:spTgt spid="28674"/>
                                        </p:tgtEl>
                                        <p:attrNameLst>
                                          <p:attrName>ppt_w</p:attrName>
                                        </p:attrNameLst>
                                      </p:cBhvr>
                                      <p:tavLst>
                                        <p:tav tm="0">
                                          <p:val>
                                            <p:fltVal val="0"/>
                                          </p:val>
                                        </p:tav>
                                        <p:tav tm="100000">
                                          <p:val>
                                            <p:strVal val="#ppt_w"/>
                                          </p:val>
                                        </p:tav>
                                      </p:tavLst>
                                    </p:anim>
                                    <p:anim calcmode="lin" valueType="num">
                                      <p:cBhvr>
                                        <p:cTn id="12" dur="1800" fill="hold"/>
                                        <p:tgtEl>
                                          <p:spTgt spid="28674"/>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2" descr="Papa Francisco da 3 tips para reconocer a Satanás: &quot;El diablo es muy inteligente y ni siquiera es feo&quot; (VIDEO)"/>
          <p:cNvPicPr>
            <a:picLocks noChangeAspect="1" noChangeArrowheads="1"/>
          </p:cNvPicPr>
          <p:nvPr/>
        </p:nvPicPr>
        <p:blipFill rotWithShape="1">
          <a:blip r:embed="rId3">
            <a:extLst>
              <a:ext uri="{28A0092B-C50C-407E-A947-70E740481C1C}">
                <a14:useLocalDpi xmlns:a14="http://schemas.microsoft.com/office/drawing/2010/main" val="0"/>
              </a:ext>
            </a:extLst>
          </a:blip>
          <a:srcRect l="981" t="2864" r="51539"/>
          <a:stretch/>
        </p:blipFill>
        <p:spPr bwMode="auto">
          <a:xfrm>
            <a:off x="177018" y="158384"/>
            <a:ext cx="4168954" cy="4852676"/>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398169" y="5011060"/>
            <a:ext cx="11395661" cy="1569660"/>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smtClean="0">
                <a:solidFill>
                  <a:srgbClr val="EBC0BF"/>
                </a:solidFill>
                <a:latin typeface="Arial Black" panose="020B0A04020102020204" pitchFamily="34" charset="0"/>
              </a:rPr>
              <a:t>En realidad esta postura del papa Francisco de la aprobación de la unión civil de las parejas homosexuales no nos debe sorprender en virtud que Él tiene en poco la sangre y el sacrificio de Jesucristo en la cruz, y por ello de manera breve lo vamos a demostrar.</a:t>
            </a:r>
            <a:endParaRPr lang="es-PE" sz="2400" b="1" dirty="0">
              <a:solidFill>
                <a:srgbClr val="EBC0BF"/>
              </a:solidFill>
              <a:latin typeface="Arial Black" panose="020B0A04020102020204" pitchFamily="34" charset="0"/>
            </a:endParaRPr>
          </a:p>
        </p:txBody>
      </p:sp>
      <p:pic>
        <p:nvPicPr>
          <p:cNvPr id="9" name="Picture 2" descr="¿Por qué hay rechazo al ver una foto de dos hombres besándose?"/>
          <p:cNvPicPr>
            <a:picLocks noChangeAspect="1" noChangeArrowheads="1"/>
          </p:cNvPicPr>
          <p:nvPr/>
        </p:nvPicPr>
        <p:blipFill rotWithShape="1">
          <a:blip r:embed="rId4">
            <a:extLst>
              <a:ext uri="{28A0092B-C50C-407E-A947-70E740481C1C}">
                <a14:useLocalDpi xmlns:a14="http://schemas.microsoft.com/office/drawing/2010/main" val="0"/>
              </a:ext>
            </a:extLst>
          </a:blip>
          <a:srcRect l="1141" r="9552"/>
          <a:stretch/>
        </p:blipFill>
        <p:spPr bwMode="auto">
          <a:xfrm>
            <a:off x="4345972" y="217831"/>
            <a:ext cx="7610171" cy="479322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12313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800" fill="hold"/>
                                        <p:tgtEl>
                                          <p:spTgt spid="4"/>
                                        </p:tgtEl>
                                        <p:attrNameLst>
                                          <p:attrName>ppt_w</p:attrName>
                                        </p:attrNameLst>
                                      </p:cBhvr>
                                      <p:tavLst>
                                        <p:tav tm="0">
                                          <p:val>
                                            <p:fltVal val="0"/>
                                          </p:val>
                                        </p:tav>
                                        <p:tav tm="100000">
                                          <p:val>
                                            <p:strVal val="#ppt_w"/>
                                          </p:val>
                                        </p:tav>
                                      </p:tavLst>
                                    </p:anim>
                                    <p:anim calcmode="lin" valueType="num">
                                      <p:cBhvr>
                                        <p:cTn id="12" dur="1800" fill="hold"/>
                                        <p:tgtEl>
                                          <p:spTgt spid="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800" fill="hold"/>
                                        <p:tgtEl>
                                          <p:spTgt spid="9"/>
                                        </p:tgtEl>
                                        <p:attrNameLst>
                                          <p:attrName>ppt_w</p:attrName>
                                        </p:attrNameLst>
                                      </p:cBhvr>
                                      <p:tavLst>
                                        <p:tav tm="0">
                                          <p:val>
                                            <p:fltVal val="0"/>
                                          </p:val>
                                        </p:tav>
                                        <p:tav tm="100000">
                                          <p:val>
                                            <p:strVal val="#ppt_w"/>
                                          </p:val>
                                        </p:tav>
                                      </p:tavLst>
                                    </p:anim>
                                    <p:anim calcmode="lin" valueType="num">
                                      <p:cBhvr>
                                        <p:cTn id="16" dur="1800" fill="hold"/>
                                        <p:tgtEl>
                                          <p:spTgt spid="9"/>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1800" fill="hold"/>
                                        <p:tgtEl>
                                          <p:spTgt spid="8"/>
                                        </p:tgtEl>
                                        <p:attrNameLst>
                                          <p:attrName>ppt_w</p:attrName>
                                        </p:attrNameLst>
                                      </p:cBhvr>
                                      <p:tavLst>
                                        <p:tav tm="0">
                                          <p:val>
                                            <p:fltVal val="0"/>
                                          </p:val>
                                        </p:tav>
                                        <p:tav tm="100000">
                                          <p:val>
                                            <p:strVal val="#ppt_w"/>
                                          </p:val>
                                        </p:tav>
                                      </p:tavLst>
                                    </p:anim>
                                    <p:anim calcmode="lin" valueType="num">
                                      <p:cBhvr>
                                        <p:cTn id="20"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Imagen 5"/>
          <p:cNvPicPr>
            <a:picLocks noChangeAspect="1"/>
          </p:cNvPicPr>
          <p:nvPr/>
        </p:nvPicPr>
        <p:blipFill>
          <a:blip r:embed="rId3"/>
          <a:stretch>
            <a:fillRect/>
          </a:stretch>
        </p:blipFill>
        <p:spPr>
          <a:xfrm>
            <a:off x="1885070" y="220685"/>
            <a:ext cx="8641270" cy="4860714"/>
          </a:xfrm>
          <a:prstGeom prst="rect">
            <a:avLst/>
          </a:prstGeom>
          <a:effectLst>
            <a:softEdge rad="63500"/>
          </a:effectLst>
        </p:spPr>
      </p:pic>
      <p:sp>
        <p:nvSpPr>
          <p:cNvPr id="8" name="CuadroTexto 7"/>
          <p:cNvSpPr txBox="1"/>
          <p:nvPr/>
        </p:nvSpPr>
        <p:spPr>
          <a:xfrm>
            <a:off x="398169" y="5081399"/>
            <a:ext cx="11395661" cy="1569660"/>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2400" b="1" dirty="0" smtClean="0">
                <a:solidFill>
                  <a:srgbClr val="EBC0BF"/>
                </a:solidFill>
                <a:latin typeface="Arial Black" panose="020B0A04020102020204" pitchFamily="34" charset="0"/>
              </a:rPr>
              <a:t>Al final incluiremos un enlace de un corto vídeo donde oiremos una blasfemia </a:t>
            </a:r>
            <a:r>
              <a:rPr lang="es-PE" sz="2400" b="1" dirty="0">
                <a:solidFill>
                  <a:srgbClr val="EBC0BF"/>
                </a:solidFill>
                <a:latin typeface="Arial Black" panose="020B0A04020102020204" pitchFamily="34" charset="0"/>
              </a:rPr>
              <a:t>d</a:t>
            </a:r>
            <a:r>
              <a:rPr lang="es-PE" sz="2400" b="1" dirty="0" smtClean="0">
                <a:solidFill>
                  <a:srgbClr val="EBC0BF"/>
                </a:solidFill>
                <a:latin typeface="Arial Black" panose="020B0A04020102020204" pitchFamily="34" charset="0"/>
              </a:rPr>
              <a:t>el papa Francisco, cuando dice “que por las venas de Jesucristo corre sangre pagana”. Ciertamente todo lo que es pagano rinde culto a otros dioses y es impuro, </a:t>
            </a:r>
            <a:r>
              <a:rPr lang="es-PE" sz="2400" b="1" dirty="0" err="1" smtClean="0">
                <a:solidFill>
                  <a:srgbClr val="EBC0BF"/>
                </a:solidFill>
                <a:latin typeface="Arial Black" panose="020B0A04020102020204" pitchFamily="34" charset="0"/>
              </a:rPr>
              <a:t>immundo</a:t>
            </a:r>
            <a:r>
              <a:rPr lang="es-PE" sz="2400" b="1" dirty="0" smtClean="0">
                <a:solidFill>
                  <a:srgbClr val="EBC0BF"/>
                </a:solidFill>
                <a:latin typeface="Arial Black" panose="020B0A04020102020204" pitchFamily="34" charset="0"/>
              </a:rPr>
              <a:t>.</a:t>
            </a:r>
            <a:endParaRPr lang="es-PE" sz="2400" b="1" dirty="0">
              <a:solidFill>
                <a:srgbClr val="EBC0BF"/>
              </a:solidFill>
              <a:latin typeface="Arial Black" panose="020B0A04020102020204" pitchFamily="34" charset="0"/>
            </a:endParaRPr>
          </a:p>
        </p:txBody>
      </p:sp>
    </p:spTree>
    <p:extLst>
      <p:ext uri="{BB962C8B-B14F-4D97-AF65-F5344CB8AC3E}">
        <p14:creationId xmlns:p14="http://schemas.microsoft.com/office/powerpoint/2010/main" val="3309797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1650" fill="hold"/>
                                        <p:tgtEl>
                                          <p:spTgt spid="7"/>
                                        </p:tgtEl>
                                        <p:attrNameLst>
                                          <p:attrName>ppt_w</p:attrName>
                                        </p:attrNameLst>
                                      </p:cBhvr>
                                      <p:tavLst>
                                        <p:tav tm="0">
                                          <p:val>
                                            <p:strVal val="4/3*#ppt_w"/>
                                          </p:val>
                                        </p:tav>
                                        <p:tav tm="100000">
                                          <p:val>
                                            <p:strVal val="#ppt_w"/>
                                          </p:val>
                                        </p:tav>
                                      </p:tavLst>
                                    </p:anim>
                                    <p:anim calcmode="lin" valueType="num">
                                      <p:cBhvr>
                                        <p:cTn id="8" dur="1650" fill="hold"/>
                                        <p:tgtEl>
                                          <p:spTgt spid="7"/>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800" fill="hold"/>
                                        <p:tgtEl>
                                          <p:spTgt spid="6"/>
                                        </p:tgtEl>
                                        <p:attrNameLst>
                                          <p:attrName>ppt_w</p:attrName>
                                        </p:attrNameLst>
                                      </p:cBhvr>
                                      <p:tavLst>
                                        <p:tav tm="0">
                                          <p:val>
                                            <p:fltVal val="0"/>
                                          </p:val>
                                        </p:tav>
                                        <p:tav tm="100000">
                                          <p:val>
                                            <p:strVal val="#ppt_w"/>
                                          </p:val>
                                        </p:tav>
                                      </p:tavLst>
                                    </p:anim>
                                    <p:anim calcmode="lin" valueType="num">
                                      <p:cBhvr>
                                        <p:cTn id="12" dur="1800" fill="hold"/>
                                        <p:tgtEl>
                                          <p:spTgt spid="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800" fill="hold"/>
                                        <p:tgtEl>
                                          <p:spTgt spid="8"/>
                                        </p:tgtEl>
                                        <p:attrNameLst>
                                          <p:attrName>ppt_w</p:attrName>
                                        </p:attrNameLst>
                                      </p:cBhvr>
                                      <p:tavLst>
                                        <p:tav tm="0">
                                          <p:val>
                                            <p:fltVal val="0"/>
                                          </p:val>
                                        </p:tav>
                                        <p:tav tm="100000">
                                          <p:val>
                                            <p:strVal val="#ppt_w"/>
                                          </p:val>
                                        </p:tav>
                                      </p:tavLst>
                                    </p:anim>
                                    <p:anim calcmode="lin" valueType="num">
                                      <p:cBhvr>
                                        <p:cTn id="16" dur="18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CuadroTexto 4"/>
          <p:cNvSpPr txBox="1"/>
          <p:nvPr/>
        </p:nvSpPr>
        <p:spPr>
          <a:xfrm>
            <a:off x="398169" y="1720840"/>
            <a:ext cx="11395661" cy="3416320"/>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PE" sz="3600" b="1" dirty="0" smtClean="0">
                <a:solidFill>
                  <a:srgbClr val="EBC0BF"/>
                </a:solidFill>
                <a:latin typeface="Arial Black" panose="020B0A04020102020204" pitchFamily="34" charset="0"/>
              </a:rPr>
              <a:t>Para empezar, José era el padre adoptivo de Jesucristo, y por lo tanto no llevaba su sangre, pues, como bien se sabe, Jesucristo fue engendrado por el Espíritu Santo, y por lo tanto, libre de todo pecado (Lucas 1:35, Hebreos 4:15).</a:t>
            </a:r>
            <a:endParaRPr lang="es-PE" sz="3600" b="1" dirty="0">
              <a:solidFill>
                <a:srgbClr val="EBC0BF"/>
              </a:solidFill>
              <a:latin typeface="Arial Black" panose="020B0A04020102020204" pitchFamily="34" charset="0"/>
            </a:endParaRPr>
          </a:p>
        </p:txBody>
      </p:sp>
    </p:spTree>
    <p:extLst>
      <p:ext uri="{BB962C8B-B14F-4D97-AF65-F5344CB8AC3E}">
        <p14:creationId xmlns:p14="http://schemas.microsoft.com/office/powerpoint/2010/main" val="1353176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1800" fill="hold"/>
                                        <p:tgtEl>
                                          <p:spTgt spid="5"/>
                                        </p:tgtEl>
                                        <p:attrNameLst>
                                          <p:attrName>ppt_w</p:attrName>
                                        </p:attrNameLst>
                                      </p:cBhvr>
                                      <p:tavLst>
                                        <p:tav tm="0">
                                          <p:val>
                                            <p:fltVal val="0"/>
                                          </p:val>
                                        </p:tav>
                                        <p:tav tm="100000">
                                          <p:val>
                                            <p:strVal val="#ppt_w"/>
                                          </p:val>
                                        </p:tav>
                                      </p:tavLst>
                                    </p:anim>
                                    <p:anim calcmode="lin" valueType="num">
                                      <p:cBhvr>
                                        <p:cTn id="12" dur="18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37625" y="1851021"/>
            <a:ext cx="11516750" cy="3539430"/>
          </a:xfrm>
          <a:prstGeom prst="rect">
            <a:avLst/>
          </a:prstGeom>
          <a:noFill/>
        </p:spPr>
        <p:txBody>
          <a:bodyPr wrap="square" rtlCol="0">
            <a:spAutoFit/>
            <a:scene3d>
              <a:camera prst="obliqueBottomLeft"/>
              <a:lightRig rig="threePt" dir="t"/>
            </a:scene3d>
            <a:sp3d extrusionH="177800">
              <a:extrusionClr>
                <a:srgbClr val="04123A"/>
              </a:extrusionClr>
            </a:sp3d>
          </a:bodyPr>
          <a:lstStyle/>
          <a:p>
            <a:pPr algn="ctr"/>
            <a:r>
              <a:rPr lang="es-PE" sz="2800" dirty="0" smtClean="0">
                <a:solidFill>
                  <a:srgbClr val="A5BBF9"/>
                </a:solidFill>
                <a:latin typeface="Arial Black" panose="020B0A04020102020204" pitchFamily="34" charset="0"/>
              </a:rPr>
              <a:t>Muchos quisieron justificar la frase del papa en virtud que José, el padre adoptivo de Jesucristo tiene como antepasados, dos personas que no eran judías, sino gentiles, paganas, que en el camino se identificaron con Israel y fueron personas conversas al judaísmo, como son </a:t>
            </a:r>
            <a:r>
              <a:rPr lang="es-PE" sz="2800" dirty="0" err="1" smtClean="0">
                <a:solidFill>
                  <a:srgbClr val="A5BBF9"/>
                </a:solidFill>
                <a:latin typeface="Arial Black" panose="020B0A04020102020204" pitchFamily="34" charset="0"/>
              </a:rPr>
              <a:t>Rahab</a:t>
            </a:r>
            <a:r>
              <a:rPr lang="es-PE" sz="2800" dirty="0" smtClean="0">
                <a:solidFill>
                  <a:srgbClr val="A5BBF9"/>
                </a:solidFill>
                <a:latin typeface="Arial Black" panose="020B0A04020102020204" pitchFamily="34" charset="0"/>
              </a:rPr>
              <a:t>, la prostituta (Mateo 1:5, Josué todo el capítulo 2, y Josué 6:22-26) y la otra mujer, Ruth (Mateo 1:5, y todo el libro de Ruth)</a:t>
            </a:r>
            <a:endParaRPr lang="es-PE" sz="2800" dirty="0">
              <a:solidFill>
                <a:srgbClr val="A5BBF9"/>
              </a:solidFill>
              <a:latin typeface="Arial Black" panose="020B0A04020102020204" pitchFamily="34" charset="0"/>
            </a:endParaRPr>
          </a:p>
        </p:txBody>
      </p:sp>
    </p:spTree>
    <p:extLst>
      <p:ext uri="{BB962C8B-B14F-4D97-AF65-F5344CB8AC3E}">
        <p14:creationId xmlns:p14="http://schemas.microsoft.com/office/powerpoint/2010/main" val="1565666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82618"/>
          </a:xfrm>
          <a:prstGeom prst="rect">
            <a:avLst/>
          </a:prstGeom>
          <a:solidFill>
            <a:srgbClr val="705D1E"/>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1026" name="Picture 2" descr="¿Sabes el origen de la fiesta de la Santa Cru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7486" y="313372"/>
            <a:ext cx="8737028" cy="4686225"/>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74673" y="5035234"/>
            <a:ext cx="11842653" cy="1569660"/>
          </a:xfrm>
          <a:prstGeom prst="rect">
            <a:avLst/>
          </a:prstGeom>
          <a:noFill/>
        </p:spPr>
        <p:txBody>
          <a:bodyPr wrap="square" rtlCol="0">
            <a:spAutoFit/>
            <a:scene3d>
              <a:camera prst="obliqueBottomLeft"/>
              <a:lightRig rig="threePt" dir="t"/>
            </a:scene3d>
            <a:sp3d extrusionH="101600">
              <a:extrusionClr>
                <a:srgbClr val="241C06"/>
              </a:extrusionClr>
            </a:sp3d>
          </a:bodyPr>
          <a:lstStyle/>
          <a:p>
            <a:pPr algn="ctr"/>
            <a:r>
              <a:rPr lang="es-PE" sz="2400" b="1" dirty="0" smtClean="0">
                <a:solidFill>
                  <a:srgbClr val="F0DDA6"/>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rPr>
              <a:t>La Biblia católica de Jerusalén en 1º Juan 1:7 dice “pero si caminamos en la luz, como él mismo está en la luz, estamos en comunión unos con otros, y LA SANGRE DE SU HIJO JESÚS NOS PURIFICA DE TODO PECADO"</a:t>
            </a:r>
            <a:endParaRPr lang="es-PE" sz="2400" b="1" dirty="0">
              <a:solidFill>
                <a:srgbClr val="F0DDA6"/>
              </a:solidFill>
              <a:effectLst>
                <a:glow rad="76200">
                  <a:srgbClr val="011535">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90229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650" fill="hold"/>
                                        <p:tgtEl>
                                          <p:spTgt spid="6"/>
                                        </p:tgtEl>
                                        <p:attrNameLst>
                                          <p:attrName>ppt_w</p:attrName>
                                        </p:attrNameLst>
                                      </p:cBhvr>
                                      <p:tavLst>
                                        <p:tav tm="0">
                                          <p:val>
                                            <p:strVal val="4/3*#ppt_w"/>
                                          </p:val>
                                        </p:tav>
                                        <p:tav tm="100000">
                                          <p:val>
                                            <p:strVal val="#ppt_w"/>
                                          </p:val>
                                        </p:tav>
                                      </p:tavLst>
                                    </p:anim>
                                    <p:anim calcmode="lin" valueType="num">
                                      <p:cBhvr>
                                        <p:cTn id="8" dur="1650" fill="hold"/>
                                        <p:tgtEl>
                                          <p:spTgt spid="6"/>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775" y="195262"/>
            <a:ext cx="6363970" cy="4772978"/>
          </a:xfrm>
          <a:prstGeom prst="rect">
            <a:avLst/>
          </a:prstGeom>
          <a:effectLst>
            <a:softEdge rad="63500"/>
          </a:effectLst>
        </p:spPr>
      </p:pic>
      <p:sp>
        <p:nvSpPr>
          <p:cNvPr id="4" name="CuadroTexto 3"/>
          <p:cNvSpPr txBox="1"/>
          <p:nvPr/>
        </p:nvSpPr>
        <p:spPr>
          <a:xfrm>
            <a:off x="251460" y="4968240"/>
            <a:ext cx="11689080" cy="1569660"/>
          </a:xfrm>
          <a:prstGeom prst="rect">
            <a:avLst/>
          </a:prstGeom>
          <a:noFill/>
        </p:spPr>
        <p:txBody>
          <a:bodyPr wrap="square" rtlCol="0">
            <a:spAutoFit/>
            <a:scene3d>
              <a:camera prst="obliqueBottomLeft"/>
              <a:lightRig rig="threePt" dir="t"/>
            </a:scene3d>
            <a:sp3d extrusionH="127000">
              <a:extrusionClr>
                <a:srgbClr val="401D06"/>
              </a:extrusionClr>
            </a:sp3d>
          </a:bodyPr>
          <a:lstStyle/>
          <a:p>
            <a:pPr algn="ctr"/>
            <a:r>
              <a:rPr lang="es-PE" sz="2400" b="1" dirty="0" smtClean="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En Hebreos 9:14, según la Biblia católica de Jerusalén, nos dice: “¡cuánto más la SANGRE DE CRISTO, que por el Espíritu Eterno se ofreció a sí mismo sin tacha a Dios, PURIFICARÁ de las obras muertas NUESTRA CONCIENCIA para rendir </a:t>
            </a:r>
            <a:r>
              <a:rPr lang="es-PE" sz="2400" b="1" smtClean="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culto al </a:t>
            </a:r>
            <a:r>
              <a:rPr lang="es-PE" sz="2400" b="1" dirty="0" smtClean="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rPr>
              <a:t>Dios vivo!"</a:t>
            </a:r>
            <a:endParaRPr lang="es-PE" sz="2400" b="1" dirty="0">
              <a:solidFill>
                <a:schemeClr val="accent2">
                  <a:lumMod val="40000"/>
                  <a:lumOff val="60000"/>
                </a:schemeClr>
              </a:solidFill>
              <a:effectLst>
                <a:glow rad="76200">
                  <a:srgbClr val="4A4800">
                    <a:alpha val="94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4197312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800" fill="hold"/>
                                        <p:tgtEl>
                                          <p:spTgt spid="4"/>
                                        </p:tgtEl>
                                        <p:attrNameLst>
                                          <p:attrName>ppt_w</p:attrName>
                                        </p:attrNameLst>
                                      </p:cBhvr>
                                      <p:tavLst>
                                        <p:tav tm="0">
                                          <p:val>
                                            <p:fltVal val="0"/>
                                          </p:val>
                                        </p:tav>
                                        <p:tav tm="100000">
                                          <p:val>
                                            <p:strVal val="#ppt_w"/>
                                          </p:val>
                                        </p:tav>
                                      </p:tavLst>
                                    </p:anim>
                                    <p:anim calcmode="lin" valueType="num">
                                      <p:cBhvr>
                                        <p:cTn id="16" dur="18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6" name="Picture 6" descr="https://domusecclesia.files.wordpress.com/2020/04/enojo_papafrancisco.jpg?w=1024"/>
          <p:cNvPicPr>
            <a:picLocks noChangeAspect="1" noChangeArrowheads="1"/>
          </p:cNvPicPr>
          <p:nvPr/>
        </p:nvPicPr>
        <p:blipFill rotWithShape="1">
          <a:blip r:embed="rId3">
            <a:extLst>
              <a:ext uri="{28A0092B-C50C-407E-A947-70E740481C1C}">
                <a14:useLocalDpi xmlns:a14="http://schemas.microsoft.com/office/drawing/2010/main" val="0"/>
              </a:ext>
            </a:extLst>
          </a:blip>
          <a:srcRect l="1" r="45056"/>
          <a:stretch/>
        </p:blipFill>
        <p:spPr bwMode="auto">
          <a:xfrm>
            <a:off x="196298" y="213359"/>
            <a:ext cx="5996243" cy="6309361"/>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6499274" y="1443841"/>
            <a:ext cx="5160498" cy="3970318"/>
          </a:xfrm>
          <a:prstGeom prst="rect">
            <a:avLst/>
          </a:prstGeom>
          <a:noFill/>
        </p:spPr>
        <p:txBody>
          <a:bodyPr wrap="square" rtlCol="0">
            <a:spAutoFit/>
            <a:scene3d>
              <a:camera prst="obliqueBottomLeft"/>
              <a:lightRig rig="threePt" dir="t"/>
            </a:scene3d>
            <a:sp3d extrusionH="177800">
              <a:extrusionClr>
                <a:srgbClr val="182C02"/>
              </a:extrusionClr>
            </a:sp3d>
          </a:bodyPr>
          <a:lstStyle/>
          <a:p>
            <a:pPr algn="ctr"/>
            <a:r>
              <a:rPr lang="es-PE" sz="2400" dirty="0">
                <a:solidFill>
                  <a:srgbClr val="B9FA72"/>
                </a:solidFill>
                <a:latin typeface="Arial Black" panose="020B0A04020102020204" pitchFamily="34" charset="0"/>
              </a:rPr>
              <a:t> </a:t>
            </a:r>
            <a:r>
              <a:rPr lang="es-PE" sz="2800" dirty="0" smtClean="0">
                <a:solidFill>
                  <a:srgbClr val="B9FA72"/>
                </a:solidFill>
                <a:latin typeface="Arial Black" panose="020B0A04020102020204" pitchFamily="34" charset="0"/>
              </a:rPr>
              <a:t>Al final de la presentación dejaremos un enlace de un corto vídeo donde el papa Francisco dice la blasfemia de que la muerte de Cristo constituye el fracaso de Dios y de la cruz.</a:t>
            </a:r>
            <a:endParaRPr lang="es-PE" sz="2800" dirty="0">
              <a:solidFill>
                <a:srgbClr val="B9FA72"/>
              </a:solidFill>
              <a:latin typeface="Arial Black" panose="020B0A04020102020204" pitchFamily="34" charset="0"/>
            </a:endParaRPr>
          </a:p>
        </p:txBody>
      </p:sp>
    </p:spTree>
    <p:extLst>
      <p:ext uri="{BB962C8B-B14F-4D97-AF65-F5344CB8AC3E}">
        <p14:creationId xmlns:p14="http://schemas.microsoft.com/office/powerpoint/2010/main" val="2937639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650" fill="hold"/>
                                        <p:tgtEl>
                                          <p:spTgt spid="4"/>
                                        </p:tgtEl>
                                        <p:attrNameLst>
                                          <p:attrName>ppt_w</p:attrName>
                                        </p:attrNameLst>
                                      </p:cBhvr>
                                      <p:tavLst>
                                        <p:tav tm="0">
                                          <p:val>
                                            <p:strVal val="4/3*#ppt_w"/>
                                          </p:val>
                                        </p:tav>
                                        <p:tav tm="100000">
                                          <p:val>
                                            <p:strVal val="#ppt_w"/>
                                          </p:val>
                                        </p:tav>
                                      </p:tavLst>
                                    </p:anim>
                                    <p:anim calcmode="lin" valueType="num">
                                      <p:cBhvr>
                                        <p:cTn id="8" dur="165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1800" fill="hold"/>
                                        <p:tgtEl>
                                          <p:spTgt spid="7"/>
                                        </p:tgtEl>
                                        <p:attrNameLst>
                                          <p:attrName>ppt_w</p:attrName>
                                        </p:attrNameLst>
                                      </p:cBhvr>
                                      <p:tavLst>
                                        <p:tav tm="0">
                                          <p:val>
                                            <p:fltVal val="0"/>
                                          </p:val>
                                        </p:tav>
                                        <p:tav tm="100000">
                                          <p:val>
                                            <p:strVal val="#ppt_w"/>
                                          </p:val>
                                        </p:tav>
                                      </p:tavLst>
                                    </p:anim>
                                    <p:anim calcmode="lin" valueType="num">
                                      <p:cBhvr>
                                        <p:cTn id="12" dur="1800" fill="hold"/>
                                        <p:tgtEl>
                                          <p:spTgt spid="7"/>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1800" fill="hold"/>
                                        <p:tgtEl>
                                          <p:spTgt spid="6"/>
                                        </p:tgtEl>
                                        <p:attrNameLst>
                                          <p:attrName>ppt_w</p:attrName>
                                        </p:attrNameLst>
                                      </p:cBhvr>
                                      <p:tavLst>
                                        <p:tav tm="0">
                                          <p:val>
                                            <p:fltVal val="0"/>
                                          </p:val>
                                        </p:tav>
                                        <p:tav tm="100000">
                                          <p:val>
                                            <p:strVal val="#ppt_w"/>
                                          </p:val>
                                        </p:tav>
                                      </p:tavLst>
                                    </p:anim>
                                    <p:anim calcmode="lin" valueType="num">
                                      <p:cBhvr>
                                        <p:cTn id="16"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37625" y="1905506"/>
            <a:ext cx="11516750" cy="3046988"/>
          </a:xfrm>
          <a:prstGeom prst="rect">
            <a:avLst/>
          </a:prstGeom>
          <a:noFill/>
        </p:spPr>
        <p:txBody>
          <a:bodyPr wrap="square" rtlCol="0">
            <a:spAutoFit/>
            <a:scene3d>
              <a:camera prst="obliqueBottomLeft"/>
              <a:lightRig rig="threePt" dir="t"/>
            </a:scene3d>
            <a:sp3d extrusionH="177800">
              <a:extrusionClr>
                <a:srgbClr val="1D140D"/>
              </a:extrusionClr>
            </a:sp3d>
          </a:bodyPr>
          <a:lstStyle/>
          <a:p>
            <a:pPr algn="ctr"/>
            <a:r>
              <a:rPr lang="es-ES" sz="4800" dirty="0" smtClean="0">
                <a:solidFill>
                  <a:srgbClr val="DEC9B8"/>
                </a:solidFill>
                <a:latin typeface="Arial Black" panose="020B0A04020102020204" pitchFamily="34" charset="0"/>
              </a:rPr>
              <a:t>Esta ha sido una de las más grandes blasfemias que ha salido de la boca del papa Francisco:   El Fracaso de la Cruz </a:t>
            </a:r>
            <a:endParaRPr lang="es-PE" sz="4800" dirty="0">
              <a:solidFill>
                <a:srgbClr val="DEC9B8"/>
              </a:solidFill>
              <a:latin typeface="Arial Black" panose="020B0A04020102020204" pitchFamily="34" charset="0"/>
            </a:endParaRPr>
          </a:p>
        </p:txBody>
      </p:sp>
    </p:spTree>
    <p:extLst>
      <p:ext uri="{BB962C8B-B14F-4D97-AF65-F5344CB8AC3E}">
        <p14:creationId xmlns:p14="http://schemas.microsoft.com/office/powerpoint/2010/main" val="18991678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98169" y="1549790"/>
            <a:ext cx="11395661" cy="4031873"/>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ES" sz="3200" b="1" dirty="0" smtClean="0">
                <a:solidFill>
                  <a:srgbClr val="EBC0BF"/>
                </a:solidFill>
                <a:latin typeface="Arial Black" panose="020B0A04020102020204" pitchFamily="34" charset="0"/>
              </a:rPr>
              <a:t>Es a causa de la muerte de Jesús que el ser humano tiene la posibilidad de alcanzar salvación de su alma, en tanto se arrepienta de sus pecados (Lucas 13:3) y reciba a Jesucristo como Señor y Salvador (Romanos 10:9-10)                                      Y es a causa de la cruz que ahora tenemos acceso al Padre (Efesios 2:18) y el perdón total de nuestros pecados (Colosenses 1:14) </a:t>
            </a:r>
            <a:endParaRPr lang="es-PE" sz="3200" b="1" dirty="0">
              <a:solidFill>
                <a:srgbClr val="EBC0BF"/>
              </a:solidFill>
              <a:latin typeface="Arial Black" panose="020B0A04020102020204" pitchFamily="34" charset="0"/>
            </a:endParaRPr>
          </a:p>
        </p:txBody>
      </p:sp>
    </p:spTree>
    <p:extLst>
      <p:ext uri="{BB962C8B-B14F-4D97-AF65-F5344CB8AC3E}">
        <p14:creationId xmlns:p14="http://schemas.microsoft.com/office/powerpoint/2010/main" val="19926032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650" fill="hold"/>
                                        <p:tgtEl>
                                          <p:spTgt spid="5"/>
                                        </p:tgtEl>
                                        <p:attrNameLst>
                                          <p:attrName>ppt_w</p:attrName>
                                        </p:attrNameLst>
                                      </p:cBhvr>
                                      <p:tavLst>
                                        <p:tav tm="0">
                                          <p:val>
                                            <p:strVal val="4/3*#ppt_w"/>
                                          </p:val>
                                        </p:tav>
                                        <p:tav tm="100000">
                                          <p:val>
                                            <p:strVal val="#ppt_w"/>
                                          </p:val>
                                        </p:tav>
                                      </p:tavLst>
                                    </p:anim>
                                    <p:anim calcmode="lin" valueType="num">
                                      <p:cBhvr>
                                        <p:cTn id="8" dur="165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98169" y="2043276"/>
            <a:ext cx="11395661" cy="2062103"/>
          </a:xfrm>
          <a:prstGeom prst="rect">
            <a:avLst/>
          </a:prstGeom>
          <a:noFill/>
        </p:spPr>
        <p:txBody>
          <a:bodyPr wrap="square" rtlCol="0">
            <a:spAutoFit/>
            <a:scene3d>
              <a:camera prst="obliqueBottomLeft"/>
              <a:lightRig rig="threePt" dir="t"/>
            </a:scene3d>
            <a:sp3d extrusionH="177800">
              <a:extrusionClr>
                <a:srgbClr val="3A1312"/>
              </a:extrusionClr>
            </a:sp3d>
          </a:bodyPr>
          <a:lstStyle/>
          <a:p>
            <a:pPr algn="ctr"/>
            <a:r>
              <a:rPr lang="es-ES" sz="3200" b="1" dirty="0" smtClean="0">
                <a:solidFill>
                  <a:srgbClr val="EBC0BF"/>
                </a:solidFill>
                <a:latin typeface="Arial Black" panose="020B0A04020102020204" pitchFamily="34" charset="0"/>
              </a:rPr>
              <a:t>Porque la Palabra de la Cruz es locura a los que se pierden; pero a los que se salvan, esto es, a nosotros, es Poder de Dios                                                 1º Corintios 1:18</a:t>
            </a:r>
            <a:endParaRPr lang="es-PE" sz="3200" b="1" dirty="0">
              <a:solidFill>
                <a:srgbClr val="EBC0BF"/>
              </a:solidFill>
              <a:latin typeface="Arial Black" panose="020B0A04020102020204" pitchFamily="34" charset="0"/>
            </a:endParaRPr>
          </a:p>
        </p:txBody>
      </p:sp>
    </p:spTree>
    <p:extLst>
      <p:ext uri="{BB962C8B-B14F-4D97-AF65-F5344CB8AC3E}">
        <p14:creationId xmlns:p14="http://schemas.microsoft.com/office/powerpoint/2010/main" val="21549675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09489" y="4179339"/>
            <a:ext cx="11573022" cy="2308324"/>
          </a:xfrm>
          <a:prstGeom prst="rect">
            <a:avLst/>
          </a:prstGeom>
          <a:noFill/>
        </p:spPr>
        <p:txBody>
          <a:bodyPr wrap="square" rtlCol="0">
            <a:spAutoFit/>
            <a:scene3d>
              <a:camera prst="obliqueBottomLeft"/>
              <a:lightRig rig="threePt" dir="t"/>
            </a:scene3d>
            <a:sp3d extrusionH="127000">
              <a:extrusionClr>
                <a:srgbClr val="022130"/>
              </a:extrusionClr>
            </a:sp3d>
          </a:bodyPr>
          <a:lstStyle/>
          <a:p>
            <a:pPr algn="ctr"/>
            <a:r>
              <a:rPr lang="es-ES" sz="2400" b="1" dirty="0" smtClean="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Así como en la vida militar hay rangos o jerarquías, en la vida espiritual de las tinieblas, la Biblia señala en Efesios 6:12, que el cristiano nacido de nuevo, tiene lucha con una jerarquía de demonios, tales como principados, potestades, gobernadores de las tinieblas y las huestes espirituales de maldad que habitan en las regiones celestes, o sea, en la atmósfera y el espacio exterior.     </a:t>
            </a:r>
            <a:endParaRPr lang="es-PE" sz="2400" b="1" dirty="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endParaRPr>
          </a:p>
        </p:txBody>
      </p:sp>
      <p:pic>
        <p:nvPicPr>
          <p:cNvPr id="1026" name="Picture 2" descr="Arte fantasía, ángel, demonio, barco fantasma, captura de pantalla, Papel pintado de la computadora, espacio exterior, Fenómeno geológic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373" y="245037"/>
            <a:ext cx="5765643" cy="3925443"/>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1030" name="Picture 6" descr="Arte fantasía, abstracto, ángel, Obra de arte, demonio, universo, oscuridad, captura de pantalla, Papel pintado de la computadora, efectos especiales, espacio exteri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79027" y="492956"/>
            <a:ext cx="6097073" cy="3429604"/>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000970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650" fill="hold"/>
                                        <p:tgtEl>
                                          <p:spTgt spid="9"/>
                                        </p:tgtEl>
                                        <p:attrNameLst>
                                          <p:attrName>ppt_w</p:attrName>
                                        </p:attrNameLst>
                                      </p:cBhvr>
                                      <p:tavLst>
                                        <p:tav tm="0">
                                          <p:val>
                                            <p:strVal val="4/3*#ppt_w"/>
                                          </p:val>
                                        </p:tav>
                                        <p:tav tm="100000">
                                          <p:val>
                                            <p:strVal val="#ppt_w"/>
                                          </p:val>
                                        </p:tav>
                                      </p:tavLst>
                                    </p:anim>
                                    <p:anim calcmode="lin" valueType="num">
                                      <p:cBhvr>
                                        <p:cTn id="8" dur="1650" fill="hold"/>
                                        <p:tgtEl>
                                          <p:spTgt spid="9"/>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30"/>
                                        </p:tgtEl>
                                        <p:attrNameLst>
                                          <p:attrName>style.visibility</p:attrName>
                                        </p:attrNameLst>
                                      </p:cBhvr>
                                      <p:to>
                                        <p:strVal val="visible"/>
                                      </p:to>
                                    </p:set>
                                    <p:anim calcmode="lin" valueType="num">
                                      <p:cBhvr>
                                        <p:cTn id="15" dur="1800" fill="hold"/>
                                        <p:tgtEl>
                                          <p:spTgt spid="1030"/>
                                        </p:tgtEl>
                                        <p:attrNameLst>
                                          <p:attrName>ppt_w</p:attrName>
                                        </p:attrNameLst>
                                      </p:cBhvr>
                                      <p:tavLst>
                                        <p:tav tm="0">
                                          <p:val>
                                            <p:fltVal val="0"/>
                                          </p:val>
                                        </p:tav>
                                        <p:tav tm="100000">
                                          <p:val>
                                            <p:strVal val="#ppt_w"/>
                                          </p:val>
                                        </p:tav>
                                      </p:tavLst>
                                    </p:anim>
                                    <p:anim calcmode="lin" valueType="num">
                                      <p:cBhvr>
                                        <p:cTn id="16" dur="1800" fill="hold"/>
                                        <p:tgtEl>
                                          <p:spTgt spid="1030"/>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1800" fill="hold"/>
                                        <p:tgtEl>
                                          <p:spTgt spid="3"/>
                                        </p:tgtEl>
                                        <p:attrNameLst>
                                          <p:attrName>ppt_w</p:attrName>
                                        </p:attrNameLst>
                                      </p:cBhvr>
                                      <p:tavLst>
                                        <p:tav tm="0">
                                          <p:val>
                                            <p:fltVal val="0"/>
                                          </p:val>
                                        </p:tav>
                                        <p:tav tm="100000">
                                          <p:val>
                                            <p:strVal val="#ppt_w"/>
                                          </p:val>
                                        </p:tav>
                                      </p:tavLst>
                                    </p:anim>
                                    <p:anim calcmode="lin" valueType="num">
                                      <p:cBhvr>
                                        <p:cTn id="20" dur="1800" fill="hold"/>
                                        <p:tgtEl>
                                          <p:spTgt spid="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309489" y="3584253"/>
            <a:ext cx="11573022" cy="3046988"/>
          </a:xfrm>
          <a:prstGeom prst="rect">
            <a:avLst/>
          </a:prstGeom>
          <a:noFill/>
        </p:spPr>
        <p:txBody>
          <a:bodyPr wrap="square" rtlCol="0">
            <a:spAutoFit/>
            <a:scene3d>
              <a:camera prst="obliqueBottomLeft"/>
              <a:lightRig rig="threePt" dir="t"/>
            </a:scene3d>
            <a:sp3d extrusionH="101600">
              <a:extrusionClr>
                <a:srgbClr val="220809"/>
              </a:extrusionClr>
            </a:sp3d>
          </a:bodyPr>
          <a:lstStyle/>
          <a:p>
            <a:pPr algn="ctr"/>
            <a:r>
              <a:rPr lang="es-ES" sz="2400" b="1" dirty="0" smtClean="0">
                <a:solidFill>
                  <a:srgbClr val="F1BDBE"/>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Por ello, Jesucristo en la cruz del calvario despojó y avergonzó públicamente a Satanás y todos sus demonios </a:t>
            </a:r>
            <a:r>
              <a:rPr lang="es-ES" sz="2400" b="1" dirty="0" err="1" smtClean="0">
                <a:solidFill>
                  <a:srgbClr val="F1BDBE"/>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jerarquicos</a:t>
            </a:r>
            <a:r>
              <a:rPr lang="es-ES" sz="2400" b="1" dirty="0" smtClean="0">
                <a:solidFill>
                  <a:srgbClr val="F1BDBE"/>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 y eso lo encontramos en Colosenses 2:15, que Jesucristo “despojando a los principados y las potestades, los EXHIBIÓ PÚBLICAMENTE, TRIUNFANDO SOBRE ELLOS EN LA CRUZ”.                                         En consecuencia, es una mentira y blasfemia lo que dice el papa Francisco de que la muerte de Jesucristo constituye el fracaso de Dios y de la cruz.</a:t>
            </a:r>
            <a:endParaRPr lang="es-PE" sz="2400" b="1" dirty="0">
              <a:solidFill>
                <a:srgbClr val="F1BDBE"/>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endParaRPr>
          </a:p>
        </p:txBody>
      </p:sp>
      <p:pic>
        <p:nvPicPr>
          <p:cNvPr id="10" name="Imagen 9"/>
          <p:cNvPicPr>
            <a:picLocks noChangeAspect="1"/>
          </p:cNvPicPr>
          <p:nvPr/>
        </p:nvPicPr>
        <p:blipFill>
          <a:blip r:embed="rId3"/>
          <a:stretch>
            <a:fillRect/>
          </a:stretch>
        </p:blipFill>
        <p:spPr>
          <a:xfrm>
            <a:off x="2657411" y="145664"/>
            <a:ext cx="6877178" cy="3438589"/>
          </a:xfrm>
          <a:prstGeom prst="rect">
            <a:avLst/>
          </a:prstGeom>
          <a:effectLst>
            <a:softEdge rad="63500"/>
          </a:effectLst>
        </p:spPr>
      </p:pic>
      <p:sp>
        <p:nvSpPr>
          <p:cNvPr id="6" name="CuadroTexto 5"/>
          <p:cNvSpPr txBox="1"/>
          <p:nvPr/>
        </p:nvSpPr>
        <p:spPr>
          <a:xfrm>
            <a:off x="10553902" y="6389975"/>
            <a:ext cx="1638098" cy="461665"/>
          </a:xfrm>
          <a:prstGeom prst="rect">
            <a:avLst/>
          </a:prstGeom>
          <a:noFill/>
        </p:spPr>
        <p:txBody>
          <a:bodyPr wrap="square" rtlCol="0">
            <a:spAutoFit/>
            <a:scene3d>
              <a:camera prst="obliqueBottomLeft"/>
              <a:lightRig rig="threePt" dir="t"/>
            </a:scene3d>
            <a:sp3d extrusionH="177800">
              <a:extrusionClr>
                <a:srgbClr val="3E0000"/>
              </a:extrusionClr>
            </a:sp3d>
          </a:bodyPr>
          <a:lstStyle/>
          <a:p>
            <a:pPr algn="ctr"/>
            <a:r>
              <a:rPr lang="es-ES" sz="2400" dirty="0" err="1" smtClean="0">
                <a:solidFill>
                  <a:srgbClr val="FFC5C5"/>
                </a:solidFill>
                <a:latin typeface="Brush Script Std" panose="03060802040607070404" pitchFamily="66" charset="0"/>
              </a:rPr>
              <a:t>Roby</a:t>
            </a:r>
            <a:endParaRPr lang="es-PE" sz="2400" dirty="0">
              <a:solidFill>
                <a:srgbClr val="FFC5C5"/>
              </a:solidFill>
              <a:latin typeface="Brush Script Std" panose="03060802040607070404" pitchFamily="66" charset="0"/>
            </a:endParaRPr>
          </a:p>
        </p:txBody>
      </p:sp>
    </p:spTree>
    <p:extLst>
      <p:ext uri="{BB962C8B-B14F-4D97-AF65-F5344CB8AC3E}">
        <p14:creationId xmlns:p14="http://schemas.microsoft.com/office/powerpoint/2010/main" val="38756312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1650" fill="hold"/>
                                        <p:tgtEl>
                                          <p:spTgt spid="12"/>
                                        </p:tgtEl>
                                        <p:attrNameLst>
                                          <p:attrName>ppt_w</p:attrName>
                                        </p:attrNameLst>
                                      </p:cBhvr>
                                      <p:tavLst>
                                        <p:tav tm="0">
                                          <p:val>
                                            <p:strVal val="4/3*#ppt_w"/>
                                          </p:val>
                                        </p:tav>
                                        <p:tav tm="100000">
                                          <p:val>
                                            <p:strVal val="#ppt_w"/>
                                          </p:val>
                                        </p:tav>
                                      </p:tavLst>
                                    </p:anim>
                                    <p:anim calcmode="lin" valueType="num">
                                      <p:cBhvr>
                                        <p:cTn id="8" dur="1650" fill="hold"/>
                                        <p:tgtEl>
                                          <p:spTgt spid="12"/>
                                        </p:tgtEl>
                                        <p:attrNameLst>
                                          <p:attrName>ppt_h</p:attrName>
                                        </p:attrNameLst>
                                      </p:cBhvr>
                                      <p:tavLst>
                                        <p:tav tm="0">
                                          <p:val>
                                            <p:strVal val="4/3*#ppt_h"/>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1800" fill="hold"/>
                                        <p:tgtEl>
                                          <p:spTgt spid="10"/>
                                        </p:tgtEl>
                                        <p:attrNameLst>
                                          <p:attrName>ppt_w</p:attrName>
                                        </p:attrNameLst>
                                      </p:cBhvr>
                                      <p:tavLst>
                                        <p:tav tm="0">
                                          <p:val>
                                            <p:fltVal val="0"/>
                                          </p:val>
                                        </p:tav>
                                        <p:tav tm="100000">
                                          <p:val>
                                            <p:strVal val="#ppt_w"/>
                                          </p:val>
                                        </p:tav>
                                      </p:tavLst>
                                    </p:anim>
                                    <p:anim calcmode="lin" valueType="num">
                                      <p:cBhvr>
                                        <p:cTn id="16" dur="1800" fill="hold"/>
                                        <p:tgtEl>
                                          <p:spTgt spid="10"/>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1800" fill="hold"/>
                                        <p:tgtEl>
                                          <p:spTgt spid="6"/>
                                        </p:tgtEl>
                                        <p:attrNameLst>
                                          <p:attrName>ppt_w</p:attrName>
                                        </p:attrNameLst>
                                      </p:cBhvr>
                                      <p:tavLst>
                                        <p:tav tm="0">
                                          <p:val>
                                            <p:fltVal val="0"/>
                                          </p:val>
                                        </p:tav>
                                        <p:tav tm="100000">
                                          <p:val>
                                            <p:strVal val="#ppt_w"/>
                                          </p:val>
                                        </p:tav>
                                      </p:tavLst>
                                    </p:anim>
                                    <p:anim calcmode="lin" valueType="num">
                                      <p:cBhvr>
                                        <p:cTn id="20" dur="1800" fill="hold"/>
                                        <p:tgtEl>
                                          <p:spTgt spid="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Botón de acción: Película 5">
            <a:hlinkClick r:id="rId3" highlightClick="1"/>
          </p:cNvPr>
          <p:cNvSpPr/>
          <p:nvPr/>
        </p:nvSpPr>
        <p:spPr>
          <a:xfrm>
            <a:off x="2148114" y="1422400"/>
            <a:ext cx="2641600" cy="272868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Botón de acción: Película 6">
            <a:hlinkClick r:id="rId4" highlightClick="1"/>
          </p:cNvPr>
          <p:cNvSpPr/>
          <p:nvPr/>
        </p:nvSpPr>
        <p:spPr>
          <a:xfrm>
            <a:off x="7170057" y="1422400"/>
            <a:ext cx="2641600" cy="272868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CuadroTexto 7"/>
          <p:cNvSpPr txBox="1"/>
          <p:nvPr/>
        </p:nvSpPr>
        <p:spPr>
          <a:xfrm>
            <a:off x="1441603" y="4267200"/>
            <a:ext cx="4117368" cy="2308324"/>
          </a:xfrm>
          <a:prstGeom prst="rect">
            <a:avLst/>
          </a:prstGeom>
          <a:noFill/>
        </p:spPr>
        <p:txBody>
          <a:bodyPr wrap="square" rtlCol="0">
            <a:spAutoFit/>
            <a:scene3d>
              <a:camera prst="obliqueBottomLeft"/>
              <a:lightRig rig="threePt" dir="t"/>
            </a:scene3d>
            <a:sp3d extrusionH="127000">
              <a:extrusionClr>
                <a:srgbClr val="022130"/>
              </a:extrusionClr>
            </a:sp3d>
          </a:bodyPr>
          <a:lstStyle/>
          <a:p>
            <a:pPr algn="ctr"/>
            <a:r>
              <a:rPr lang="es-ES" sz="2400" b="1" dirty="0" smtClean="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Vídeo de 2 minutos donde el papa Francisco blasfema de Jesucristo diciendo que por sus venas corre sangre pagana. </a:t>
            </a:r>
            <a:endParaRPr lang="es-PE" sz="2400" b="1" dirty="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endParaRPr>
          </a:p>
        </p:txBody>
      </p:sp>
      <p:sp>
        <p:nvSpPr>
          <p:cNvPr id="9" name="CuadroTexto 8"/>
          <p:cNvSpPr txBox="1"/>
          <p:nvPr/>
        </p:nvSpPr>
        <p:spPr>
          <a:xfrm>
            <a:off x="3834114" y="308927"/>
            <a:ext cx="4117368" cy="830997"/>
          </a:xfrm>
          <a:prstGeom prst="rect">
            <a:avLst/>
          </a:prstGeom>
          <a:noFill/>
        </p:spPr>
        <p:txBody>
          <a:bodyPr wrap="square" rtlCol="0">
            <a:spAutoFit/>
            <a:scene3d>
              <a:camera prst="obliqueBottomLeft"/>
              <a:lightRig rig="threePt" dir="t"/>
            </a:scene3d>
            <a:sp3d extrusionH="127000">
              <a:extrusionClr>
                <a:srgbClr val="022130"/>
              </a:extrusionClr>
            </a:sp3d>
          </a:bodyPr>
          <a:lstStyle/>
          <a:p>
            <a:pPr algn="ctr"/>
            <a:r>
              <a:rPr lang="es-ES" sz="2400" b="1" dirty="0" smtClean="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Dar clic en los iconos para ver los vídeos</a:t>
            </a:r>
            <a:endParaRPr lang="es-PE" sz="2400" b="1" dirty="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endParaRPr>
          </a:p>
        </p:txBody>
      </p:sp>
      <p:sp>
        <p:nvSpPr>
          <p:cNvPr id="11" name="CuadroTexto 10"/>
          <p:cNvSpPr txBox="1"/>
          <p:nvPr/>
        </p:nvSpPr>
        <p:spPr>
          <a:xfrm>
            <a:off x="6470803" y="4267200"/>
            <a:ext cx="4117368" cy="2308324"/>
          </a:xfrm>
          <a:prstGeom prst="rect">
            <a:avLst/>
          </a:prstGeom>
          <a:noFill/>
        </p:spPr>
        <p:txBody>
          <a:bodyPr wrap="square" rtlCol="0">
            <a:spAutoFit/>
            <a:scene3d>
              <a:camera prst="obliqueBottomLeft"/>
              <a:lightRig rig="threePt" dir="t"/>
            </a:scene3d>
            <a:sp3d extrusionH="127000">
              <a:extrusionClr>
                <a:srgbClr val="022130"/>
              </a:extrusionClr>
            </a:sp3d>
          </a:bodyPr>
          <a:lstStyle/>
          <a:p>
            <a:pPr algn="ctr"/>
            <a:r>
              <a:rPr lang="es-ES" sz="2400" b="1" dirty="0" smtClean="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rPr>
              <a:t>Vídeo de 3 minutos donde el papa Francisco blasfema de Jesucristo diciendo que su muerte fue el fracaso de Dios</a:t>
            </a:r>
            <a:endParaRPr lang="es-PE" sz="2400" b="1" dirty="0">
              <a:solidFill>
                <a:srgbClr val="A8DFFA"/>
              </a:solidFill>
              <a:effectLst>
                <a:glow rad="63500">
                  <a:srgbClr val="402E18">
                    <a:alpha val="95000"/>
                  </a:srgbClr>
                </a:glow>
                <a:outerShdw blurRad="38100" dist="38100" dir="2700000" algn="tl">
                  <a:srgbClr val="000000">
                    <a:alpha val="43137"/>
                  </a:srgbClr>
                </a:outerShdw>
              </a:effectLst>
              <a:latin typeface="Arial Black" panose="020B0A04020102020204" pitchFamily="34" charset="0"/>
            </a:endParaRPr>
          </a:p>
        </p:txBody>
      </p:sp>
    </p:spTree>
    <p:extLst>
      <p:ext uri="{BB962C8B-B14F-4D97-AF65-F5344CB8AC3E}">
        <p14:creationId xmlns:p14="http://schemas.microsoft.com/office/powerpoint/2010/main" val="1052576130"/>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90652" y="-220133"/>
            <a:ext cx="3168649" cy="2163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l="61370"/>
          <a:stretch/>
        </p:blipFill>
        <p:spPr bwMode="auto">
          <a:xfrm>
            <a:off x="10232570" y="5820124"/>
            <a:ext cx="1364947" cy="10378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80190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650" fill="hold"/>
                                        <p:tgtEl>
                                          <p:spTgt spid="2"/>
                                        </p:tgtEl>
                                        <p:attrNameLst>
                                          <p:attrName>ppt_w</p:attrName>
                                        </p:attrNameLst>
                                      </p:cBhvr>
                                      <p:tavLst>
                                        <p:tav tm="0">
                                          <p:val>
                                            <p:strVal val="4/3*#ppt_w"/>
                                          </p:val>
                                        </p:tav>
                                        <p:tav tm="100000">
                                          <p:val>
                                            <p:strVal val="#ppt_w"/>
                                          </p:val>
                                        </p:tav>
                                      </p:tavLst>
                                    </p:anim>
                                    <p:anim calcmode="lin" valueType="num">
                                      <p:cBhvr>
                                        <p:cTn id="8" dur="165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800" fill="hold"/>
                                        <p:tgtEl>
                                          <p:spTgt spid="1026"/>
                                        </p:tgtEl>
                                        <p:attrNameLst>
                                          <p:attrName>ppt_w</p:attrName>
                                        </p:attrNameLst>
                                      </p:cBhvr>
                                      <p:tavLst>
                                        <p:tav tm="0">
                                          <p:val>
                                            <p:fltVal val="0"/>
                                          </p:val>
                                        </p:tav>
                                        <p:tav tm="100000">
                                          <p:val>
                                            <p:strVal val="#ppt_w"/>
                                          </p:val>
                                        </p:tav>
                                      </p:tavLst>
                                    </p:anim>
                                    <p:anim calcmode="lin" valueType="num">
                                      <p:cBhvr>
                                        <p:cTn id="12" dur="1800" fill="hold"/>
                                        <p:tgtEl>
                                          <p:spTgt spid="1026"/>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p:cTn id="15" dur="1800" fill="hold"/>
                                        <p:tgtEl>
                                          <p:spTgt spid="1027"/>
                                        </p:tgtEl>
                                        <p:attrNameLst>
                                          <p:attrName>ppt_w</p:attrName>
                                        </p:attrNameLst>
                                      </p:cBhvr>
                                      <p:tavLst>
                                        <p:tav tm="0">
                                          <p:val>
                                            <p:fltVal val="0"/>
                                          </p:val>
                                        </p:tav>
                                        <p:tav tm="100000">
                                          <p:val>
                                            <p:strVal val="#ppt_w"/>
                                          </p:val>
                                        </p:tav>
                                      </p:tavLst>
                                    </p:anim>
                                    <p:anim calcmode="lin" valueType="num">
                                      <p:cBhvr>
                                        <p:cTn id="16" dur="1800" fill="hold"/>
                                        <p:tgtEl>
                                          <p:spTgt spid="102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a:solidFill>
                  <a:srgbClr val="000000"/>
                </a:solidFill>
                <a:latin typeface="Kristen ITC" pitchFamily="66" charset="0"/>
              </a:rPr>
              <a:t>¿Te ha gustado?</a:t>
            </a:r>
            <a:r>
              <a:rPr lang="es-ES" altLang="es-ES" sz="6400">
                <a:solidFill>
                  <a:srgbClr val="000000"/>
                </a:solidFill>
                <a:latin typeface="Kristen ITC" pitchFamily="66" charset="0"/>
              </a:rPr>
              <a:t> </a:t>
            </a:r>
            <a:br>
              <a:rPr lang="es-ES" altLang="es-ES" sz="6400">
                <a:solidFill>
                  <a:srgbClr val="000000"/>
                </a:solidFill>
                <a:latin typeface="Kristen ITC" pitchFamily="66" charset="0"/>
              </a:rPr>
            </a:br>
            <a:r>
              <a:rPr lang="es-ES" altLang="es-ES" sz="5867">
                <a:solidFill>
                  <a:srgbClr val="000000"/>
                </a:solidFill>
                <a:latin typeface="Kristen ITC" pitchFamily="66" charset="0"/>
              </a:rPr>
              <a:t>Puedes ver más entrando </a:t>
            </a:r>
            <a:br>
              <a:rPr lang="es-ES" altLang="es-ES" sz="5867">
                <a:solidFill>
                  <a:srgbClr val="000000"/>
                </a:solidFill>
                <a:latin typeface="Kristen ITC" pitchFamily="66" charset="0"/>
              </a:rPr>
            </a:br>
            <a:r>
              <a:rPr lang="es-ES" altLang="es-ES" sz="5867" b="1">
                <a:solidFill>
                  <a:srgbClr val="40F903"/>
                </a:solidFill>
                <a:latin typeface="Kristen ITC" pitchFamily="66" charset="0"/>
                <a:hlinkClick r:id="rId5"/>
              </a:rPr>
              <a:t>Aquí</a:t>
            </a:r>
            <a:endParaRPr lang="es-ES" altLang="es-ES" sz="5867" b="1">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0255195"/>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2609</TotalTime>
  <Words>3232</Words>
  <Application>Microsoft Office PowerPoint</Application>
  <PresentationFormat>Panorámica</PresentationFormat>
  <Paragraphs>85</Paragraphs>
  <Slides>56</Slides>
  <Notes>0</Notes>
  <HiddenSlides>0</HiddenSlides>
  <MMClips>1</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56</vt:i4>
      </vt:variant>
    </vt:vector>
  </HeadingPairs>
  <TitlesOfParts>
    <vt:vector size="64" baseType="lpstr">
      <vt:lpstr>Arial</vt:lpstr>
      <vt:lpstr>Arial Black</vt:lpstr>
      <vt:lpstr>Brush Script Std</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84</cp:revision>
  <dcterms:created xsi:type="dcterms:W3CDTF">2020-10-21T16:22:45Z</dcterms:created>
  <dcterms:modified xsi:type="dcterms:W3CDTF">2020-10-25T04:37:53Z</dcterms:modified>
</cp:coreProperties>
</file>