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59" r:id="rId5"/>
    <p:sldId id="369" r:id="rId6"/>
    <p:sldId id="327" r:id="rId7"/>
    <p:sldId id="258" r:id="rId8"/>
    <p:sldId id="257" r:id="rId9"/>
    <p:sldId id="261" r:id="rId10"/>
    <p:sldId id="262" r:id="rId11"/>
    <p:sldId id="326" r:id="rId12"/>
    <p:sldId id="264" r:id="rId13"/>
    <p:sldId id="263" r:id="rId14"/>
    <p:sldId id="265" r:id="rId15"/>
    <p:sldId id="267" r:id="rId16"/>
    <p:sldId id="268" r:id="rId17"/>
    <p:sldId id="269" r:id="rId18"/>
    <p:sldId id="329" r:id="rId19"/>
    <p:sldId id="330" r:id="rId20"/>
    <p:sldId id="331" r:id="rId21"/>
    <p:sldId id="332" r:id="rId22"/>
    <p:sldId id="333" r:id="rId23"/>
    <p:sldId id="334" r:id="rId24"/>
    <p:sldId id="335" r:id="rId25"/>
    <p:sldId id="336" r:id="rId26"/>
    <p:sldId id="337" r:id="rId27"/>
    <p:sldId id="338" r:id="rId28"/>
    <p:sldId id="270" r:id="rId29"/>
    <p:sldId id="328" r:id="rId30"/>
    <p:sldId id="271" r:id="rId31"/>
    <p:sldId id="272" r:id="rId32"/>
    <p:sldId id="273" r:id="rId33"/>
    <p:sldId id="274" r:id="rId34"/>
    <p:sldId id="276" r:id="rId35"/>
    <p:sldId id="277" r:id="rId36"/>
    <p:sldId id="339" r:id="rId37"/>
    <p:sldId id="340" r:id="rId38"/>
    <p:sldId id="345" r:id="rId39"/>
    <p:sldId id="346" r:id="rId40"/>
    <p:sldId id="279" r:id="rId41"/>
    <p:sldId id="343" r:id="rId42"/>
    <p:sldId id="344" r:id="rId43"/>
    <p:sldId id="280" r:id="rId44"/>
    <p:sldId id="341" r:id="rId45"/>
    <p:sldId id="347" r:id="rId46"/>
    <p:sldId id="342" r:id="rId47"/>
    <p:sldId id="356" r:id="rId48"/>
    <p:sldId id="357" r:id="rId49"/>
    <p:sldId id="275" r:id="rId50"/>
    <p:sldId id="290" r:id="rId51"/>
    <p:sldId id="358" r:id="rId52"/>
    <p:sldId id="359" r:id="rId53"/>
    <p:sldId id="283" r:id="rId54"/>
    <p:sldId id="360" r:id="rId55"/>
    <p:sldId id="291" r:id="rId56"/>
    <p:sldId id="287" r:id="rId57"/>
    <p:sldId id="361" r:id="rId58"/>
    <p:sldId id="362" r:id="rId59"/>
    <p:sldId id="288" r:id="rId60"/>
    <p:sldId id="348" r:id="rId61"/>
    <p:sldId id="363" r:id="rId62"/>
    <p:sldId id="285" r:id="rId63"/>
    <p:sldId id="364" r:id="rId64"/>
    <p:sldId id="365" r:id="rId65"/>
    <p:sldId id="366" r:id="rId66"/>
    <p:sldId id="367" r:id="rId67"/>
    <p:sldId id="368" r:id="rId68"/>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SgqLFaFAEh82U7L9r+zHg==" hashData="D43MVPBSnwCw2v5AP7/2LmX0Cq6Q6vTGLu5J++gMj+Dhb+sdSvGjFKaoR51PGR2zhcgfSMLmulunRJIFh36ao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B8B"/>
    <a:srgbClr val="545F50"/>
    <a:srgbClr val="1F251D"/>
    <a:srgbClr val="AAB9A4"/>
    <a:srgbClr val="3D4937"/>
    <a:srgbClr val="292523"/>
    <a:srgbClr val="91847B"/>
    <a:srgbClr val="CBCBCB"/>
    <a:srgbClr val="AEA49D"/>
    <a:srgbClr val="3415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1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318100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632494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1304725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752012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8" name="Marcador de pie de página 7"/>
          <p:cNvSpPr>
            <a:spLocks noGrp="1"/>
          </p:cNvSpPr>
          <p:nvPr>
            <p:ph type="ftr" sz="quarter" idx="11"/>
          </p:nvPr>
        </p:nvSpPr>
        <p:spPr/>
        <p:txBody>
          <a:bodyPr/>
          <a:lstStyle/>
          <a:p>
            <a:endParaRPr lang="es-PE" dirty="0"/>
          </a:p>
        </p:txBody>
      </p:sp>
      <p:sp>
        <p:nvSpPr>
          <p:cNvPr id="9" name="Marcador de número de diapositiva 8"/>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3316404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4" name="Marcador de pie de página 3"/>
          <p:cNvSpPr>
            <a:spLocks noGrp="1"/>
          </p:cNvSpPr>
          <p:nvPr>
            <p:ph type="ftr" sz="quarter" idx="11"/>
          </p:nvPr>
        </p:nvSpPr>
        <p:spPr/>
        <p:txBody>
          <a:bodyPr/>
          <a:lstStyle/>
          <a:p>
            <a:endParaRPr lang="es-PE" dirty="0"/>
          </a:p>
        </p:txBody>
      </p:sp>
      <p:sp>
        <p:nvSpPr>
          <p:cNvPr id="5" name="Marcador de número de diapositiva 4"/>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97180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3" name="Marcador de pie de página 2"/>
          <p:cNvSpPr>
            <a:spLocks noGrp="1"/>
          </p:cNvSpPr>
          <p:nvPr>
            <p:ph type="ftr" sz="quarter" idx="11"/>
          </p:nvPr>
        </p:nvSpPr>
        <p:spPr/>
        <p:txBody>
          <a:bodyPr/>
          <a:lstStyle/>
          <a:p>
            <a:endParaRPr lang="es-PE" dirty="0"/>
          </a:p>
        </p:txBody>
      </p:sp>
      <p:sp>
        <p:nvSpPr>
          <p:cNvPr id="4" name="Marcador de número de diapositiva 3"/>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3100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113105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3850368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23988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DF01E02B-553E-45B6-A75C-110997DE1B54}" type="slidenum">
              <a:rPr lang="es-PE" smtClean="0"/>
              <a:t>‹Nº›</a:t>
            </a:fld>
            <a:endParaRPr lang="es-PE" dirty="0"/>
          </a:p>
        </p:txBody>
      </p:sp>
    </p:spTree>
    <p:extLst>
      <p:ext uri="{BB962C8B-B14F-4D97-AF65-F5344CB8AC3E}">
        <p14:creationId xmlns:p14="http://schemas.microsoft.com/office/powerpoint/2010/main" val="2052389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462347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96FF9F-D5E5-4A0F-9A50-31671BFD9553}" type="datetimeFigureOut">
              <a:rPr lang="es-PE" smtClean="0"/>
              <a:t>31/10/2020</a:t>
            </a:fld>
            <a:endParaRPr lang="es-PE"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1E02B-553E-45B6-A75C-110997DE1B54}" type="slidenum">
              <a:rPr lang="es-PE" smtClean="0"/>
              <a:t>‹Nº›</a:t>
            </a:fld>
            <a:endParaRPr lang="es-PE" dirty="0"/>
          </a:p>
        </p:txBody>
      </p:sp>
    </p:spTree>
    <p:extLst>
      <p:ext uri="{BB962C8B-B14F-4D97-AF65-F5344CB8AC3E}">
        <p14:creationId xmlns:p14="http://schemas.microsoft.com/office/powerpoint/2010/main" val="1643110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2544391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veritasconexion.blogspot.com/2012/08/hexagrama-666.html" TargetMode="External"/><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hyperlink" Target="https://gosai.com/writings/satkona-star-of-david-or-star-of-goloka"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veritasconexion.blogspot.com/2012/08/hexagrama-666.html" TargetMode="External"/><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hyperlink" Target="https://gosai.com/writings/satkona-star-of-david-or-star-of-goloka"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hyperlink" Target="https://veritasconexion.blogspot.com/2012/08/hexagrama-666.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hyperlink" Target="http://sectasyverdades.blogspot.com/2014/01/el-hexagrama-la-estrella-de-troya-del.html" TargetMode="External"/><Relationship Id="rId4" Type="http://schemas.openxmlformats.org/officeDocument/2006/relationships/hyperlink" Target="https://narayanaoracle.com/?p=505"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veritasconexion.blogspot.com/2012/08/hexagrama-666.html" TargetMode="External"/><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hyperlink" Target="http://sectasyverdades.blogspot.com/2014/01/el-hexagrama-la-estrella-de-troya-del.html"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1.xml"/><Relationship Id="rId5" Type="http://schemas.openxmlformats.org/officeDocument/2006/relationships/hyperlink" Target="https://littleguyintheeye.files.wordpress.com/2010/01/star-of-david-kali.jpg" TargetMode="External"/><Relationship Id="rId4" Type="http://schemas.openxmlformats.org/officeDocument/2006/relationships/hyperlink" Target="https://veritasconexion.blogspot.com/2012/08/hexagrama-666.htm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hyperlink" Target="http://es.proswastika.org/news.php?default.811.290" TargetMode="External"/><Relationship Id="rId4" Type="http://schemas.openxmlformats.org/officeDocument/2006/relationships/hyperlink" Target="https://veritasconexion.blogspot.com/2012/08/hexagrama-666.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hyperlink" Target="http://star-of-david.blogspot.com/2007/02/ten-thousand-years-old-yantra.htm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hyperlink" Target="https://gosai.com/writings/satkona-star-of-david-or-star-of-goloka" TargetMode="External"/><Relationship Id="rId5" Type="http://schemas.openxmlformats.org/officeDocument/2006/relationships/image" Target="../media/image20.jpeg"/><Relationship Id="rId4" Type="http://schemas.openxmlformats.org/officeDocument/2006/relationships/hyperlink" Target="https://www.verpais.com/india/rajasthan/jaipur/foto/98108"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hyperlink" Target="https://gosai.com/writings/satkona-star-of-david-or-star-of-goloka" TargetMode="Externa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hyperlink" Target="https://www.pinterest.com/pin/351069733433639991/"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hyperlink" Target="https://veritasconexion.blogspot.com/2012/08/hexagrama-666.html"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hyperlink" Target="https://veritasconexion.blogspot.com/2012/08/hexagrama-666.html" TargetMode="External"/><Relationship Id="rId4" Type="http://schemas.openxmlformats.org/officeDocument/2006/relationships/hyperlink" Target="https://santuariodelalba.wordpress.com/2017/03/01/inanna-reina-de-los-cielo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veritasconexion.blogspot.com/2012/08/hexagrama-666.html" TargetMode="External"/><Relationship Id="rId4" Type="http://schemas.openxmlformats.org/officeDocument/2006/relationships/image" Target="../media/image35.jp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hyperlink" Target="https://veritasconexion.blogspot.com/2012/08/hexagrama-666.html"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s://veritasconexion.blogspot.com/2012/08/hexagrama-666.html" TargetMode="External"/><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hyperlink" Target="https://es.wikipedia.org/wiki/Hexagrama#/media/Archivo:Painted_19th_century_Tibetan_mandala_of_the_Naropa_tradition,_Vajrayogini_stands_in_the_center_of_two_crossed_red_triangles,_Rubin_Museum_of_Art.jp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hyperlink" Target="https://www.xataka.com/espacio/el-hexagono-de-saturno-un-poligono-unico-del-sistema-solar-que-aun-conocemos-muy-poco"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hyperlink" Target="https://observatorio.info/2006/11/un-huracan-sobre-el-polo-sur-de-saturno/"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3.jpeg"/></Relationships>
</file>

<file path=ppt/slides/_rels/slide5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image" Target="../media/image51.jpeg"/><Relationship Id="rId4" Type="http://schemas.openxmlformats.org/officeDocument/2006/relationships/image" Target="../media/image50.jpeg"/></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s://es.wikipedia.org/wiki/Moloch" TargetMode="External"/><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hyperlink" Target="https://www.ritualypropaganda.com/2017/08/el-cubo-negro-de-saturno-adoracion_8.html"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6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6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122" name="Picture 2" descr="estrella de davi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72269" y="2349305"/>
            <a:ext cx="4397298" cy="439729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349348" y="168201"/>
            <a:ext cx="1126822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4800" dirty="0" smtClean="0">
                <a:solidFill>
                  <a:srgbClr val="A5BBF9"/>
                </a:solidFill>
                <a:latin typeface="Arial Black" panose="020B0A04020102020204" pitchFamily="34" charset="0"/>
              </a:rPr>
              <a:t>¿ES LA ESTRELLA DE DAVID EL VERDADERO SÍMBOLO DEL JUDAÍSMO? </a:t>
            </a:r>
            <a:r>
              <a:rPr lang="es-PE" sz="4800" dirty="0" smtClean="0">
                <a:solidFill>
                  <a:srgbClr val="A5BBF9"/>
                </a:solidFill>
                <a:latin typeface="Arial Black" panose="020B0A04020102020204" pitchFamily="34" charset="0"/>
              </a:rPr>
              <a:t>  PARTE 1</a:t>
            </a:r>
            <a:endParaRPr lang="es-PE" sz="4800" dirty="0">
              <a:solidFill>
                <a:srgbClr val="A5BBF9"/>
              </a:solidFill>
              <a:latin typeface="Arial Black" panose="020B0A04020102020204" pitchFamily="34" charset="0"/>
            </a:endParaRPr>
          </a:p>
        </p:txBody>
      </p:sp>
      <p:sp>
        <p:nvSpPr>
          <p:cNvPr id="6" name="CuadroTexto 5"/>
          <p:cNvSpPr txBox="1"/>
          <p:nvPr/>
        </p:nvSpPr>
        <p:spPr>
          <a:xfrm>
            <a:off x="9745309" y="6202680"/>
            <a:ext cx="1996527" cy="523220"/>
          </a:xfrm>
          <a:prstGeom prst="rect">
            <a:avLst/>
          </a:prstGeom>
          <a:noFill/>
        </p:spPr>
        <p:txBody>
          <a:bodyPr wrap="square" rtlCol="0">
            <a:spAutoFit/>
            <a:scene3d>
              <a:camera prst="obliqueBottomLeft"/>
              <a:lightRig rig="threePt" dir="t"/>
            </a:scene3d>
            <a:sp3d extrusionH="177800">
              <a:extrusionClr>
                <a:srgbClr val="00123A"/>
              </a:extrusionClr>
            </a:sp3d>
          </a:bodyPr>
          <a:lstStyle/>
          <a:p>
            <a:pPr algn="r"/>
            <a:r>
              <a:rPr lang="es-ES" sz="2800" dirty="0" err="1" smtClean="0">
                <a:solidFill>
                  <a:srgbClr val="B4CBFF"/>
                </a:solidFill>
                <a:latin typeface="Brush Script Std" panose="03060802040607070404" pitchFamily="66" charset="0"/>
              </a:rPr>
              <a:t>Roby</a:t>
            </a:r>
            <a:endParaRPr lang="es-PE" sz="2800" dirty="0">
              <a:solidFill>
                <a:srgbClr val="B4CBFF"/>
              </a:solidFill>
              <a:latin typeface="Brush Script Std" panose="03060802040607070404" pitchFamily="66" charset="0"/>
            </a:endParaRPr>
          </a:p>
        </p:txBody>
      </p:sp>
    </p:spTree>
    <p:extLst>
      <p:ext uri="{BB962C8B-B14F-4D97-AF65-F5344CB8AC3E}">
        <p14:creationId xmlns:p14="http://schemas.microsoft.com/office/powerpoint/2010/main" val="3000601127"/>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EL RELOJ DEL FIN DEL MUNDO 40%.wav"/>
          </p:stSnd>
        </p:sndAc>
      </p:transition>
    </mc:Choice>
    <mc:Fallback>
      <p:transition spd="slow">
        <p:sndAc>
          <p:stSnd loop="1">
            <p:snd r:embed="rId2" name="EL RELOJ DEL FIN DEL MUNDO 4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1800" fill="hold"/>
                                        <p:tgtEl>
                                          <p:spTgt spid="5122"/>
                                        </p:tgtEl>
                                        <p:attrNameLst>
                                          <p:attrName>ppt_w</p:attrName>
                                        </p:attrNameLst>
                                      </p:cBhvr>
                                      <p:tavLst>
                                        <p:tav tm="0">
                                          <p:val>
                                            <p:fltVal val="0"/>
                                          </p:val>
                                        </p:tav>
                                        <p:tav tm="100000">
                                          <p:val>
                                            <p:strVal val="#ppt_w"/>
                                          </p:val>
                                        </p:tav>
                                      </p:tavLst>
                                    </p:anim>
                                    <p:anim calcmode="lin" valueType="num">
                                      <p:cBhvr>
                                        <p:cTn id="16" dur="1800" fill="hold"/>
                                        <p:tgtEl>
                                          <p:spTgt spid="512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2" descr="File:Star of David.s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926" y="161212"/>
            <a:ext cx="4613033" cy="532273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57553" y="5483942"/>
            <a:ext cx="11420621" cy="120032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Muchas personas creen que la “Estrella de David”, conocida también como hexagrama, es un símbolo representativo del judaísmo.</a:t>
            </a:r>
          </a:p>
        </p:txBody>
      </p:sp>
    </p:spTree>
    <p:extLst>
      <p:ext uri="{BB962C8B-B14F-4D97-AF65-F5344CB8AC3E}">
        <p14:creationId xmlns:p14="http://schemas.microsoft.com/office/powerpoint/2010/main" val="965109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sp>
        <p:nvSpPr>
          <p:cNvPr id="4" name="CuadroTexto 1"/>
          <p:cNvSpPr txBox="1"/>
          <p:nvPr/>
        </p:nvSpPr>
        <p:spPr>
          <a:xfrm>
            <a:off x="5730240" y="1219200"/>
            <a:ext cx="6017455" cy="4501232"/>
          </a:xfrm>
          <a:prstGeom prst="rect">
            <a:avLst/>
          </a:prstGeom>
          <a:noFill/>
        </p:spPr>
        <p:txBody>
          <a:bodyPr wrap="square" lIns="68580" tIns="34290" rIns="68580" bIns="34290" rtlCol="0">
            <a:spAutoFit/>
            <a:scene3d>
              <a:camera prst="obliqueBottomLeft"/>
              <a:lightRig rig="threePt" dir="t"/>
            </a:scene3d>
            <a:sp3d extrusionH="177800">
              <a:extrusionClr>
                <a:srgbClr val="29220D"/>
              </a:extrusionClr>
            </a:sp3d>
          </a:bodyPr>
          <a:lstStyle/>
          <a:p>
            <a:pPr algn="ctr"/>
            <a:r>
              <a:rPr lang="es-PE" sz="2400" b="1" dirty="0" smtClean="0">
                <a:solidFill>
                  <a:srgbClr val="C3BC8F"/>
                </a:solidFill>
                <a:latin typeface="Arial Black" panose="020B0A04020102020204" pitchFamily="34" charset="0"/>
              </a:rPr>
              <a:t>El </a:t>
            </a:r>
            <a:r>
              <a:rPr lang="es-PE" sz="2400" b="1" dirty="0">
                <a:solidFill>
                  <a:srgbClr val="C3BC8F"/>
                </a:solidFill>
                <a:latin typeface="Arial Black" panose="020B0A04020102020204" pitchFamily="34" charset="0"/>
              </a:rPr>
              <a:t>rey David vivió entre 1,040 y el 966 A.C.</a:t>
            </a:r>
          </a:p>
          <a:p>
            <a:pPr algn="ctr"/>
            <a:r>
              <a:rPr lang="es-PE" sz="2400" b="1" dirty="0">
                <a:solidFill>
                  <a:srgbClr val="C3BC8F"/>
                </a:solidFill>
                <a:latin typeface="Arial Black" panose="020B0A04020102020204" pitchFamily="34" charset="0"/>
              </a:rPr>
              <a:t>Para empezar, diremos que el Antiguo Testamento (la </a:t>
            </a:r>
            <a:r>
              <a:rPr lang="es-PE" sz="2400" b="1" dirty="0" err="1">
                <a:solidFill>
                  <a:srgbClr val="C3BC8F"/>
                </a:solidFill>
                <a:latin typeface="Arial Black" panose="020B0A04020102020204" pitchFamily="34" charset="0"/>
              </a:rPr>
              <a:t>tanaj</a:t>
            </a:r>
            <a:r>
              <a:rPr lang="es-PE" sz="2400" b="1" dirty="0">
                <a:solidFill>
                  <a:srgbClr val="C3BC8F"/>
                </a:solidFill>
                <a:latin typeface="Arial Black" panose="020B0A04020102020204" pitchFamily="34" charset="0"/>
              </a:rPr>
              <a:t> para los judíos) no dice textualmente que David la haya usado, ni mucho menos hay evidencia arqueológica que demuestre que el rey David la haya incorporado como símbolo de su reinado.</a:t>
            </a:r>
          </a:p>
          <a:p>
            <a:pPr algn="ctr"/>
            <a:r>
              <a:rPr lang="es-PE" sz="2400" b="1" dirty="0">
                <a:solidFill>
                  <a:srgbClr val="C3BC8F"/>
                </a:solidFill>
                <a:latin typeface="Arial Black" panose="020B0A04020102020204" pitchFamily="34" charset="0"/>
              </a:rPr>
              <a:t>Entonces ¿De dónde proviene ese símbolo</a:t>
            </a:r>
            <a:r>
              <a:rPr lang="es-PE" sz="2400" b="1" dirty="0" smtClean="0">
                <a:solidFill>
                  <a:srgbClr val="C3BC8F"/>
                </a:solidFill>
                <a:latin typeface="Arial Black" panose="020B0A04020102020204" pitchFamily="34" charset="0"/>
              </a:rPr>
              <a:t>?</a:t>
            </a:r>
            <a:endParaRPr lang="es-PE" sz="2400" b="1" dirty="0">
              <a:solidFill>
                <a:srgbClr val="C3BC8F"/>
              </a:solidFill>
              <a:latin typeface="Arial Black" panose="020B0A04020102020204" pitchFamily="34" charset="0"/>
            </a:endParaRPr>
          </a:p>
        </p:txBody>
      </p:sp>
      <p:pic>
        <p:nvPicPr>
          <p:cNvPr id="1028" name="Picture 4" descr="“El Rey David tocando el harpa”, de Gerard van Honthor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221" y="202622"/>
            <a:ext cx="5095371" cy="636581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350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sp>
        <p:nvSpPr>
          <p:cNvPr id="4" name="CuadroTexto 1"/>
          <p:cNvSpPr txBox="1"/>
          <p:nvPr/>
        </p:nvSpPr>
        <p:spPr>
          <a:xfrm>
            <a:off x="5730240" y="1219200"/>
            <a:ext cx="6017455" cy="4131900"/>
          </a:xfrm>
          <a:prstGeom prst="rect">
            <a:avLst/>
          </a:prstGeom>
          <a:noFill/>
        </p:spPr>
        <p:txBody>
          <a:bodyPr wrap="square" lIns="68580" tIns="34290" rIns="68580" bIns="34290" rtlCol="0">
            <a:spAutoFit/>
            <a:scene3d>
              <a:camera prst="obliqueBottomLeft"/>
              <a:lightRig rig="threePt" dir="t"/>
            </a:scene3d>
            <a:sp3d extrusionH="177800">
              <a:extrusionClr>
                <a:srgbClr val="29220D"/>
              </a:extrusionClr>
            </a:sp3d>
          </a:bodyPr>
          <a:lstStyle/>
          <a:p>
            <a:pPr algn="ctr"/>
            <a:r>
              <a:rPr lang="es-ES" sz="2400" b="1" dirty="0" smtClean="0">
                <a:solidFill>
                  <a:srgbClr val="C3BC8F"/>
                </a:solidFill>
                <a:latin typeface="Arial Black" panose="020B0A04020102020204" pitchFamily="34" charset="0"/>
              </a:rPr>
              <a:t>Dios dio al pueblo de Israel símbolos que ellos lo usaban de manera exclusiva, como por ejemplo, el candelabro o </a:t>
            </a:r>
            <a:r>
              <a:rPr lang="es-ES" sz="2400" b="1" dirty="0" err="1" smtClean="0">
                <a:solidFill>
                  <a:srgbClr val="C3BC8F"/>
                </a:solidFill>
                <a:latin typeface="Arial Black" panose="020B0A04020102020204" pitchFamily="34" charset="0"/>
              </a:rPr>
              <a:t>menorah</a:t>
            </a:r>
            <a:r>
              <a:rPr lang="es-ES" sz="2400" b="1" dirty="0" smtClean="0">
                <a:solidFill>
                  <a:srgbClr val="C3BC8F"/>
                </a:solidFill>
                <a:latin typeface="Arial Black" panose="020B0A04020102020204" pitchFamily="34" charset="0"/>
              </a:rPr>
              <a:t>. Sin embargo, en esta primera parte veremos que el hexagrama o estrella de 6 puntas, conocida como “estrella de David” en realidad también lo usaron varias culturas, incluso algunas de ellas anteriores a la hebrea.</a:t>
            </a:r>
            <a:endParaRPr lang="es-PE" sz="2400" b="1" dirty="0">
              <a:solidFill>
                <a:srgbClr val="C3BC8F"/>
              </a:solidFill>
              <a:latin typeface="Arial Black" panose="020B0A04020102020204" pitchFamily="34" charset="0"/>
            </a:endParaRPr>
          </a:p>
        </p:txBody>
      </p:sp>
      <p:pic>
        <p:nvPicPr>
          <p:cNvPr id="1028" name="Picture 4" descr="“El Rey David tocando el harpa”, de Gerard van Honthor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221" y="202622"/>
            <a:ext cx="5095371" cy="636581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44774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0" y="0"/>
            <a:ext cx="12192000" cy="6858000"/>
          </a:xfrm>
          <a:prstGeom prst="rect">
            <a:avLst/>
          </a:prstGeom>
          <a:solidFill>
            <a:srgbClr val="947EA4"/>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998" y="1221700"/>
            <a:ext cx="6278881" cy="5355885"/>
          </a:xfrm>
          <a:prstGeom prst="rect">
            <a:avLst/>
          </a:prstGeom>
          <a:effectLst>
            <a:softEdge rad="63500"/>
          </a:effectLst>
        </p:spPr>
      </p:pic>
      <p:sp>
        <p:nvSpPr>
          <p:cNvPr id="10" name="CuadroTexto 9"/>
          <p:cNvSpPr txBox="1"/>
          <p:nvPr/>
        </p:nvSpPr>
        <p:spPr>
          <a:xfrm>
            <a:off x="461889" y="396461"/>
            <a:ext cx="11268221" cy="584775"/>
          </a:xfrm>
          <a:prstGeom prst="rect">
            <a:avLst/>
          </a:prstGeom>
          <a:noFill/>
        </p:spPr>
        <p:txBody>
          <a:bodyPr wrap="square" rtlCol="0">
            <a:spAutoFit/>
            <a:scene3d>
              <a:camera prst="obliqueBottomLeft"/>
              <a:lightRig rig="threePt" dir="t"/>
            </a:scene3d>
            <a:sp3d extrusionH="177800">
              <a:extrusionClr>
                <a:srgbClr val="241D29"/>
              </a:extrusionClr>
            </a:sp3d>
          </a:bodyPr>
          <a:lstStyle/>
          <a:p>
            <a:pPr algn="ctr"/>
            <a:r>
              <a:rPr lang="es-PE" sz="3200" dirty="0" smtClean="0">
                <a:solidFill>
                  <a:srgbClr val="BEB3D5"/>
                </a:solidFill>
                <a:latin typeface="Arial Black" panose="020B0A04020102020204" pitchFamily="34" charset="0"/>
              </a:rPr>
              <a:t>EL HEXAGRAMA EN LA INDIA</a:t>
            </a:r>
            <a:endParaRPr lang="es-PE" sz="3200" dirty="0">
              <a:solidFill>
                <a:srgbClr val="BEB3D5"/>
              </a:solidFill>
              <a:latin typeface="Arial Black" panose="020B0A04020102020204" pitchFamily="34" charset="0"/>
            </a:endParaRPr>
          </a:p>
        </p:txBody>
      </p:sp>
    </p:spTree>
    <p:extLst>
      <p:ext uri="{BB962C8B-B14F-4D97-AF65-F5344CB8AC3E}">
        <p14:creationId xmlns:p14="http://schemas.microsoft.com/office/powerpoint/2010/main" val="683348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50" fill="hold"/>
                                        <p:tgtEl>
                                          <p:spTgt spid="9"/>
                                        </p:tgtEl>
                                        <p:attrNameLst>
                                          <p:attrName>ppt_w</p:attrName>
                                        </p:attrNameLst>
                                      </p:cBhvr>
                                      <p:tavLst>
                                        <p:tav tm="0">
                                          <p:val>
                                            <p:strVal val="4/3*#ppt_w"/>
                                          </p:val>
                                        </p:tav>
                                        <p:tav tm="100000">
                                          <p:val>
                                            <p:strVal val="#ppt_w"/>
                                          </p:val>
                                        </p:tav>
                                      </p:tavLst>
                                    </p:anim>
                                    <p:anim calcmode="lin" valueType="num">
                                      <p:cBhvr>
                                        <p:cTn id="8" dur="165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800" fill="hold"/>
                                        <p:tgtEl>
                                          <p:spTgt spid="10"/>
                                        </p:tgtEl>
                                        <p:attrNameLst>
                                          <p:attrName>ppt_w</p:attrName>
                                        </p:attrNameLst>
                                      </p:cBhvr>
                                      <p:tavLst>
                                        <p:tav tm="0">
                                          <p:val>
                                            <p:fltVal val="0"/>
                                          </p:val>
                                        </p:tav>
                                        <p:tav tm="100000">
                                          <p:val>
                                            <p:strVal val="#ppt_w"/>
                                          </p:val>
                                        </p:tav>
                                      </p:tavLst>
                                    </p:anim>
                                    <p:anim calcmode="lin" valueType="num">
                                      <p:cBhvr>
                                        <p:cTn id="12" dur="1800" fill="hold"/>
                                        <p:tgtEl>
                                          <p:spTgt spid="1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3C1721"/>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052" name="Picture 4" descr="http://littleguyintheeye.files.wordpress.com/2010/01/sat-kona.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053" y="174484"/>
            <a:ext cx="5237289" cy="477473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 name="Picture 4" descr="http://littleguyintheeye.files.wordpress.com/2010/01/sat-kona.jpg?w=593"/>
          <p:cNvPicPr>
            <a:picLocks noChangeAspect="1" noChangeArrowheads="1"/>
          </p:cNvPicPr>
          <p:nvPr/>
        </p:nvPicPr>
        <p:blipFill rotWithShape="1">
          <a:blip r:embed="rId2">
            <a:extLst>
              <a:ext uri="{28A0092B-C50C-407E-A947-70E740481C1C}">
                <a14:useLocalDpi xmlns:a14="http://schemas.microsoft.com/office/drawing/2010/main" val="0"/>
              </a:ext>
            </a:extLst>
          </a:blip>
          <a:srcRect l="36928" t="32083" r="36605" b="33303"/>
          <a:stretch/>
        </p:blipFill>
        <p:spPr bwMode="auto">
          <a:xfrm>
            <a:off x="7762568" y="1721915"/>
            <a:ext cx="1738515" cy="2072845"/>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385689" y="4832569"/>
            <a:ext cx="1142062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DEC3A5"/>
                </a:solidFill>
                <a:latin typeface="Arial Black" panose="020B0A04020102020204" pitchFamily="34" charset="0"/>
              </a:rPr>
              <a:t>Una de las evidencias </a:t>
            </a:r>
            <a:r>
              <a:rPr lang="es-PE" sz="2400" dirty="0">
                <a:solidFill>
                  <a:srgbClr val="DEC3A5"/>
                </a:solidFill>
                <a:latin typeface="Arial Black" panose="020B0A04020102020204" pitchFamily="34" charset="0"/>
              </a:rPr>
              <a:t>más </a:t>
            </a:r>
            <a:r>
              <a:rPr lang="es-PE" sz="2400" dirty="0" smtClean="0">
                <a:solidFill>
                  <a:srgbClr val="DEC3A5"/>
                </a:solidFill>
                <a:latin typeface="Arial Black" panose="020B0A04020102020204" pitchFamily="34" charset="0"/>
              </a:rPr>
              <a:t>antiguas </a:t>
            </a:r>
            <a:r>
              <a:rPr lang="es-PE" sz="2400" dirty="0">
                <a:solidFill>
                  <a:srgbClr val="DEC3A5"/>
                </a:solidFill>
                <a:latin typeface="Arial Black" panose="020B0A04020102020204" pitchFamily="34" charset="0"/>
              </a:rPr>
              <a:t>del hexagrama o </a:t>
            </a:r>
            <a:r>
              <a:rPr lang="es-PE" sz="2400" dirty="0" smtClean="0">
                <a:solidFill>
                  <a:srgbClr val="DEC3A5"/>
                </a:solidFill>
                <a:latin typeface="Arial Black" panose="020B0A04020102020204" pitchFamily="34" charset="0"/>
              </a:rPr>
              <a:t>la erróneamente </a:t>
            </a:r>
            <a:r>
              <a:rPr lang="es-PE" sz="2400" dirty="0">
                <a:solidFill>
                  <a:srgbClr val="DEC3A5"/>
                </a:solidFill>
                <a:latin typeface="Arial Black" panose="020B0A04020102020204" pitchFamily="34" charset="0"/>
              </a:rPr>
              <a:t>llamada estrella de David, tenemos que encontrarla en la India y </a:t>
            </a:r>
            <a:r>
              <a:rPr lang="es-PE" sz="2400" dirty="0" smtClean="0">
                <a:solidFill>
                  <a:srgbClr val="DEC3A5"/>
                </a:solidFill>
                <a:latin typeface="Arial Black" panose="020B0A04020102020204" pitchFamily="34" charset="0"/>
              </a:rPr>
              <a:t>Sri Lanka </a:t>
            </a:r>
            <a:r>
              <a:rPr lang="es-PE" sz="2400" dirty="0">
                <a:solidFill>
                  <a:srgbClr val="DEC3A5"/>
                </a:solidFill>
                <a:latin typeface="Arial Black" panose="020B0A04020102020204" pitchFamily="34" charset="0"/>
              </a:rPr>
              <a:t>a través de </a:t>
            </a:r>
            <a:r>
              <a:rPr lang="es-PE" sz="2400" dirty="0" smtClean="0">
                <a:solidFill>
                  <a:srgbClr val="DEC3A5"/>
                </a:solidFill>
                <a:latin typeface="Arial Black" panose="020B0A04020102020204" pitchFamily="34" charset="0"/>
              </a:rPr>
              <a:t>la </a:t>
            </a:r>
            <a:r>
              <a:rPr lang="es-PE" sz="2400" dirty="0">
                <a:solidFill>
                  <a:srgbClr val="DEC3A5"/>
                </a:solidFill>
                <a:latin typeface="Arial Black" panose="020B0A04020102020204" pitchFamily="34" charset="0"/>
              </a:rPr>
              <a:t>cultura de los Vedas, anterior a la religión hindú y que tiene una antigüedad de entre 3,000 a 2,000 A.C. </a:t>
            </a:r>
            <a:r>
              <a:rPr lang="es-PE" sz="2400" dirty="0" smtClean="0">
                <a:solidFill>
                  <a:srgbClr val="DEC3A5"/>
                </a:solidFill>
                <a:latin typeface="Arial Black" panose="020B0A04020102020204" pitchFamily="34" charset="0"/>
              </a:rPr>
              <a:t>                     </a:t>
            </a:r>
            <a:endParaRPr lang="es-PE" sz="2400" dirty="0">
              <a:solidFill>
                <a:srgbClr val="A5BBF9"/>
              </a:solidFill>
              <a:latin typeface="Arial Black" panose="020B0A04020102020204" pitchFamily="34" charset="0"/>
            </a:endParaRPr>
          </a:p>
        </p:txBody>
      </p:sp>
      <p:sp>
        <p:nvSpPr>
          <p:cNvPr id="8" name="Rectángulo 7">
            <a:hlinkClick r:id="rId3"/>
          </p:cNvPr>
          <p:cNvSpPr/>
          <p:nvPr/>
        </p:nvSpPr>
        <p:spPr>
          <a:xfrm>
            <a:off x="6777165" y="174484"/>
            <a:ext cx="5194780" cy="641200"/>
          </a:xfrm>
          <a:prstGeom prst="rect">
            <a:avLst/>
          </a:prstGeom>
        </p:spPr>
        <p:txBody>
          <a:bodyPr wrap="square">
            <a:spAutoFit/>
            <a:scene3d>
              <a:camera prst="obliqueBottomLeft"/>
              <a:lightRig rig="threePt" dir="t"/>
            </a:scene3d>
            <a:sp3d extrusionH="88900">
              <a:extrusionClr>
                <a:srgbClr val="431E03"/>
              </a:extrusionClr>
            </a:sp3d>
          </a:bodyPr>
          <a:lstStyle/>
          <a:p>
            <a:r>
              <a:rPr lang="es-PE" dirty="0" smtClean="0">
                <a:solidFill>
                  <a:srgbClr val="FBD2B3"/>
                </a:solidFill>
                <a:latin typeface="Arial Black" panose="020B0A04020102020204" pitchFamily="34" charset="0"/>
              </a:rPr>
              <a:t>https</a:t>
            </a:r>
            <a:r>
              <a:rPr lang="es-PE" dirty="0">
                <a:solidFill>
                  <a:srgbClr val="FBD2B3"/>
                </a:solidFill>
                <a:latin typeface="Arial Black" panose="020B0A04020102020204" pitchFamily="34" charset="0"/>
              </a:rPr>
              <a:t>://veritasconexion.blogspot.com/2012/08/hexagrama-666.html</a:t>
            </a:r>
          </a:p>
        </p:txBody>
      </p:sp>
      <p:sp>
        <p:nvSpPr>
          <p:cNvPr id="9" name="CuadroTexto 8"/>
          <p:cNvSpPr txBox="1"/>
          <p:nvPr/>
        </p:nvSpPr>
        <p:spPr>
          <a:xfrm>
            <a:off x="5491732" y="181328"/>
            <a:ext cx="1341120" cy="338554"/>
          </a:xfrm>
          <a:prstGeom prst="rect">
            <a:avLst/>
          </a:prstGeom>
          <a:noFill/>
        </p:spPr>
        <p:txBody>
          <a:bodyPr wrap="square" rtlCol="0">
            <a:spAutoFit/>
            <a:scene3d>
              <a:camera prst="obliqueBottomLeft"/>
              <a:lightRig rig="threePt" dir="t"/>
            </a:scene3d>
            <a:sp3d extrusionH="177800">
              <a:extrusionClr>
                <a:srgbClr val="431E03"/>
              </a:extrusionClr>
            </a:sp3d>
          </a:bodyPr>
          <a:lstStyle/>
          <a:p>
            <a:pPr algn="ctr"/>
            <a:r>
              <a:rPr lang="es-PE" sz="1600" dirty="0" smtClean="0">
                <a:solidFill>
                  <a:srgbClr val="FBD2B3"/>
                </a:solidFill>
                <a:latin typeface="Arial Black" panose="020B0A04020102020204" pitchFamily="34" charset="0"/>
              </a:rPr>
              <a:t>FUENTE 1</a:t>
            </a:r>
          </a:p>
        </p:txBody>
      </p:sp>
      <p:sp>
        <p:nvSpPr>
          <p:cNvPr id="10" name="Rectángulo 9">
            <a:hlinkClick r:id="rId4"/>
          </p:cNvPr>
          <p:cNvSpPr/>
          <p:nvPr/>
        </p:nvSpPr>
        <p:spPr>
          <a:xfrm>
            <a:off x="6812280" y="941941"/>
            <a:ext cx="5159665" cy="653717"/>
          </a:xfrm>
          <a:prstGeom prst="rect">
            <a:avLst/>
          </a:prstGeom>
        </p:spPr>
        <p:txBody>
          <a:bodyPr wrap="square">
            <a:spAutoFit/>
            <a:scene3d>
              <a:camera prst="obliqueBottomLeft"/>
              <a:lightRig rig="threePt" dir="t"/>
            </a:scene3d>
            <a:sp3d extrusionH="88900">
              <a:extrusionClr>
                <a:srgbClr val="431E03"/>
              </a:extrusionClr>
            </a:sp3d>
          </a:bodyPr>
          <a:lstStyle/>
          <a:p>
            <a:r>
              <a:rPr lang="es-PE" dirty="0" smtClean="0">
                <a:solidFill>
                  <a:srgbClr val="FBD2B3"/>
                </a:solidFill>
                <a:latin typeface="Arial Black" panose="020B0A04020102020204" pitchFamily="34" charset="0"/>
              </a:rPr>
              <a:t>https</a:t>
            </a:r>
            <a:r>
              <a:rPr lang="es-PE" dirty="0">
                <a:solidFill>
                  <a:srgbClr val="FBD2B3"/>
                </a:solidFill>
                <a:latin typeface="Arial Black" panose="020B0A04020102020204" pitchFamily="34" charset="0"/>
              </a:rPr>
              <a:t>://gosai.com/writings/satkona-star-of-david-or-star-of-goloka</a:t>
            </a:r>
          </a:p>
        </p:txBody>
      </p:sp>
      <p:sp>
        <p:nvSpPr>
          <p:cNvPr id="11" name="CuadroTexto 10"/>
          <p:cNvSpPr txBox="1"/>
          <p:nvPr/>
        </p:nvSpPr>
        <p:spPr>
          <a:xfrm>
            <a:off x="5499004" y="987831"/>
            <a:ext cx="1341120" cy="338554"/>
          </a:xfrm>
          <a:prstGeom prst="rect">
            <a:avLst/>
          </a:prstGeom>
          <a:noFill/>
        </p:spPr>
        <p:txBody>
          <a:bodyPr wrap="square" rtlCol="0">
            <a:spAutoFit/>
            <a:scene3d>
              <a:camera prst="obliqueBottomLeft"/>
              <a:lightRig rig="threePt" dir="t"/>
            </a:scene3d>
            <a:sp3d extrusionH="177800">
              <a:extrusionClr>
                <a:srgbClr val="431E03"/>
              </a:extrusionClr>
            </a:sp3d>
          </a:bodyPr>
          <a:lstStyle/>
          <a:p>
            <a:pPr algn="ctr"/>
            <a:r>
              <a:rPr lang="es-PE" sz="1600" dirty="0" smtClean="0">
                <a:solidFill>
                  <a:srgbClr val="FBD2B3"/>
                </a:solidFill>
                <a:latin typeface="Arial Black" panose="020B0A04020102020204" pitchFamily="34" charset="0"/>
              </a:rPr>
              <a:t>FUENTE 2</a:t>
            </a:r>
          </a:p>
        </p:txBody>
      </p:sp>
      <p:cxnSp>
        <p:nvCxnSpPr>
          <p:cNvPr id="12" name="Conector recto de flecha 11"/>
          <p:cNvCxnSpPr/>
          <p:nvPr/>
        </p:nvCxnSpPr>
        <p:spPr>
          <a:xfrm>
            <a:off x="3368040" y="2527187"/>
            <a:ext cx="4394528" cy="1524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34501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800" fill="hold"/>
                                        <p:tgtEl>
                                          <p:spTgt spid="11"/>
                                        </p:tgtEl>
                                        <p:attrNameLst>
                                          <p:attrName>ppt_w</p:attrName>
                                        </p:attrNameLst>
                                      </p:cBhvr>
                                      <p:tavLst>
                                        <p:tav tm="0">
                                          <p:val>
                                            <p:fltVal val="0"/>
                                          </p:val>
                                        </p:tav>
                                        <p:tav tm="100000">
                                          <p:val>
                                            <p:strVal val="#ppt_w"/>
                                          </p:val>
                                        </p:tav>
                                      </p:tavLst>
                                    </p:anim>
                                    <p:anim calcmode="lin" valueType="num">
                                      <p:cBhvr>
                                        <p:cTn id="20" dur="1800" fill="hold"/>
                                        <p:tgtEl>
                                          <p:spTgt spid="11"/>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800" fill="hold"/>
                                        <p:tgtEl>
                                          <p:spTgt spid="10"/>
                                        </p:tgtEl>
                                        <p:attrNameLst>
                                          <p:attrName>ppt_w</p:attrName>
                                        </p:attrNameLst>
                                      </p:cBhvr>
                                      <p:tavLst>
                                        <p:tav tm="0">
                                          <p:val>
                                            <p:fltVal val="0"/>
                                          </p:val>
                                        </p:tav>
                                        <p:tav tm="100000">
                                          <p:val>
                                            <p:strVal val="#ppt_w"/>
                                          </p:val>
                                        </p:tav>
                                      </p:tavLst>
                                    </p:anim>
                                    <p:anim calcmode="lin" valueType="num">
                                      <p:cBhvr>
                                        <p:cTn id="24" dur="1800" fill="hold"/>
                                        <p:tgtEl>
                                          <p:spTgt spid="10"/>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800" fill="hold"/>
                                        <p:tgtEl>
                                          <p:spTgt spid="12"/>
                                        </p:tgtEl>
                                        <p:attrNameLst>
                                          <p:attrName>ppt_w</p:attrName>
                                        </p:attrNameLst>
                                      </p:cBhvr>
                                      <p:tavLst>
                                        <p:tav tm="0">
                                          <p:val>
                                            <p:fltVal val="0"/>
                                          </p:val>
                                        </p:tav>
                                        <p:tav tm="100000">
                                          <p:val>
                                            <p:strVal val="#ppt_w"/>
                                          </p:val>
                                        </p:tav>
                                      </p:tavLst>
                                    </p:anim>
                                    <p:anim calcmode="lin" valueType="num">
                                      <p:cBhvr>
                                        <p:cTn id="28" dur="1800" fill="hold"/>
                                        <p:tgtEl>
                                          <p:spTgt spid="1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2052"/>
                                        </p:tgtEl>
                                        <p:attrNameLst>
                                          <p:attrName>style.visibility</p:attrName>
                                        </p:attrNameLst>
                                      </p:cBhvr>
                                      <p:to>
                                        <p:strVal val="visible"/>
                                      </p:to>
                                    </p:set>
                                    <p:anim calcmode="lin" valueType="num">
                                      <p:cBhvr>
                                        <p:cTn id="31" dur="1800" fill="hold"/>
                                        <p:tgtEl>
                                          <p:spTgt spid="2052"/>
                                        </p:tgtEl>
                                        <p:attrNameLst>
                                          <p:attrName>ppt_w</p:attrName>
                                        </p:attrNameLst>
                                      </p:cBhvr>
                                      <p:tavLst>
                                        <p:tav tm="0">
                                          <p:val>
                                            <p:fltVal val="0"/>
                                          </p:val>
                                        </p:tav>
                                        <p:tav tm="100000">
                                          <p:val>
                                            <p:strVal val="#ppt_w"/>
                                          </p:val>
                                        </p:tav>
                                      </p:tavLst>
                                    </p:anim>
                                    <p:anim calcmode="lin" valueType="num">
                                      <p:cBhvr>
                                        <p:cTn id="32" dur="1800" fill="hold"/>
                                        <p:tgtEl>
                                          <p:spTgt spid="2052"/>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800" fill="hold"/>
                                        <p:tgtEl>
                                          <p:spTgt spid="4"/>
                                        </p:tgtEl>
                                        <p:attrNameLst>
                                          <p:attrName>ppt_w</p:attrName>
                                        </p:attrNameLst>
                                      </p:cBhvr>
                                      <p:tavLst>
                                        <p:tav tm="0">
                                          <p:val>
                                            <p:fltVal val="0"/>
                                          </p:val>
                                        </p:tav>
                                        <p:tav tm="100000">
                                          <p:val>
                                            <p:strVal val="#ppt_w"/>
                                          </p:val>
                                        </p:tav>
                                      </p:tavLst>
                                    </p:anim>
                                    <p:anim calcmode="lin" valueType="num">
                                      <p:cBhvr>
                                        <p:cTn id="36" dur="1800" fill="hold"/>
                                        <p:tgtEl>
                                          <p:spTgt spid="4"/>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800" fill="hold"/>
                                        <p:tgtEl>
                                          <p:spTgt spid="7"/>
                                        </p:tgtEl>
                                        <p:attrNameLst>
                                          <p:attrName>ppt_w</p:attrName>
                                        </p:attrNameLst>
                                      </p:cBhvr>
                                      <p:tavLst>
                                        <p:tav tm="0">
                                          <p:val>
                                            <p:fltVal val="0"/>
                                          </p:val>
                                        </p:tav>
                                        <p:tav tm="100000">
                                          <p:val>
                                            <p:strVal val="#ppt_w"/>
                                          </p:val>
                                        </p:tav>
                                      </p:tavLst>
                                    </p:anim>
                                    <p:anim calcmode="lin" valueType="num">
                                      <p:cBhvr>
                                        <p:cTn id="40"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3C1721"/>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Picture 4" descr="http://littleguyintheeye.files.wordpress.com/2010/01/sat-kona.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054" y="174484"/>
            <a:ext cx="5051623" cy="460546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5" name="Picture 4" descr="http://littleguyintheeye.files.wordpress.com/2010/01/sat-kona.jpg?w=593"/>
          <p:cNvPicPr>
            <a:picLocks noChangeAspect="1" noChangeArrowheads="1"/>
          </p:cNvPicPr>
          <p:nvPr/>
        </p:nvPicPr>
        <p:blipFill rotWithShape="1">
          <a:blip r:embed="rId2">
            <a:extLst>
              <a:ext uri="{28A0092B-C50C-407E-A947-70E740481C1C}">
                <a14:useLocalDpi xmlns:a14="http://schemas.microsoft.com/office/drawing/2010/main" val="0"/>
              </a:ext>
            </a:extLst>
          </a:blip>
          <a:srcRect l="36928" t="32083" r="36605" b="33303"/>
          <a:stretch/>
        </p:blipFill>
        <p:spPr bwMode="auto">
          <a:xfrm>
            <a:off x="7762568" y="1721915"/>
            <a:ext cx="1738515" cy="2072845"/>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5402358" y="191820"/>
            <a:ext cx="1561175" cy="338554"/>
          </a:xfrm>
          <a:prstGeom prst="rect">
            <a:avLst/>
          </a:prstGeom>
          <a:noFill/>
        </p:spPr>
        <p:txBody>
          <a:bodyPr wrap="square" rtlCol="0">
            <a:spAutoFit/>
            <a:scene3d>
              <a:camera prst="obliqueBottomLeft"/>
              <a:lightRig rig="threePt" dir="t"/>
            </a:scene3d>
            <a:sp3d extrusionH="177800">
              <a:extrusionClr>
                <a:srgbClr val="431E03"/>
              </a:extrusionClr>
            </a:sp3d>
          </a:bodyPr>
          <a:lstStyle/>
          <a:p>
            <a:pPr algn="ctr"/>
            <a:r>
              <a:rPr lang="es-PE" sz="1600" dirty="0" smtClean="0">
                <a:solidFill>
                  <a:srgbClr val="FBD2B3"/>
                </a:solidFill>
                <a:latin typeface="Arial Black" panose="020B0A04020102020204" pitchFamily="34" charset="0"/>
              </a:rPr>
              <a:t>FUENTE 1:</a:t>
            </a:r>
          </a:p>
        </p:txBody>
      </p:sp>
      <p:sp>
        <p:nvSpPr>
          <p:cNvPr id="9" name="CuadroTexto 8"/>
          <p:cNvSpPr txBox="1"/>
          <p:nvPr/>
        </p:nvSpPr>
        <p:spPr>
          <a:xfrm>
            <a:off x="5395086" y="950346"/>
            <a:ext cx="1568447" cy="338554"/>
          </a:xfrm>
          <a:prstGeom prst="rect">
            <a:avLst/>
          </a:prstGeom>
          <a:noFill/>
        </p:spPr>
        <p:txBody>
          <a:bodyPr wrap="square" rtlCol="0">
            <a:spAutoFit/>
            <a:scene3d>
              <a:camera prst="obliqueBottomLeft"/>
              <a:lightRig rig="threePt" dir="t"/>
            </a:scene3d>
            <a:sp3d extrusionH="177800">
              <a:extrusionClr>
                <a:srgbClr val="431E03"/>
              </a:extrusionClr>
            </a:sp3d>
          </a:bodyPr>
          <a:lstStyle/>
          <a:p>
            <a:pPr algn="ctr"/>
            <a:r>
              <a:rPr lang="es-PE" sz="1600" dirty="0" smtClean="0">
                <a:solidFill>
                  <a:srgbClr val="FBD2B3"/>
                </a:solidFill>
                <a:latin typeface="Arial Black" panose="020B0A04020102020204" pitchFamily="34" charset="0"/>
              </a:rPr>
              <a:t>FUENTE 2:</a:t>
            </a:r>
          </a:p>
        </p:txBody>
      </p:sp>
      <p:cxnSp>
        <p:nvCxnSpPr>
          <p:cNvPr id="10" name="Conector recto de flecha 9"/>
          <p:cNvCxnSpPr/>
          <p:nvPr/>
        </p:nvCxnSpPr>
        <p:spPr>
          <a:xfrm>
            <a:off x="3200400" y="2403316"/>
            <a:ext cx="4562168" cy="1995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CuadroTexto 1"/>
          <p:cNvSpPr txBox="1"/>
          <p:nvPr/>
        </p:nvSpPr>
        <p:spPr>
          <a:xfrm>
            <a:off x="385689" y="4705028"/>
            <a:ext cx="1142062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DEC3A5"/>
                </a:solidFill>
                <a:latin typeface="Arial Black" panose="020B0A04020102020204" pitchFamily="34" charset="0"/>
              </a:rPr>
              <a:t>Los hindúes y sus antecesores los Vedas, llamaban a las representaciones geométricas con el nombre de </a:t>
            </a:r>
            <a:r>
              <a:rPr lang="es-PE" sz="2400" dirty="0" err="1" smtClean="0">
                <a:solidFill>
                  <a:srgbClr val="DEC3A5"/>
                </a:solidFill>
                <a:latin typeface="Arial Black" panose="020B0A04020102020204" pitchFamily="34" charset="0"/>
              </a:rPr>
              <a:t>Yantras</a:t>
            </a:r>
            <a:r>
              <a:rPr lang="es-PE" sz="2400" dirty="0">
                <a:solidFill>
                  <a:srgbClr val="DEC3A5"/>
                </a:solidFill>
                <a:latin typeface="Arial Black" panose="020B0A04020102020204" pitchFamily="34" charset="0"/>
              </a:rPr>
              <a:t>,</a:t>
            </a:r>
            <a:r>
              <a:rPr lang="es-PE" sz="2400" dirty="0" smtClean="0">
                <a:solidFill>
                  <a:srgbClr val="DEC3A5"/>
                </a:solidFill>
                <a:latin typeface="Arial Black" panose="020B0A04020102020204" pitchFamily="34" charset="0"/>
              </a:rPr>
              <a:t> los cuales tenían un profundo significado esotérico. Dicha </a:t>
            </a:r>
            <a:r>
              <a:rPr lang="es-PE" sz="2400" dirty="0">
                <a:solidFill>
                  <a:srgbClr val="DEC3A5"/>
                </a:solidFill>
                <a:latin typeface="Arial Black" panose="020B0A04020102020204" pitchFamily="34" charset="0"/>
              </a:rPr>
              <a:t>estrella de David en dichos lugares recibe el nombre de </a:t>
            </a:r>
            <a:r>
              <a:rPr lang="es-PE" sz="2400" dirty="0" err="1" smtClean="0">
                <a:solidFill>
                  <a:srgbClr val="DEC3A5"/>
                </a:solidFill>
                <a:latin typeface="Arial Black" panose="020B0A04020102020204" pitchFamily="34" charset="0"/>
              </a:rPr>
              <a:t>Yantra</a:t>
            </a:r>
            <a:r>
              <a:rPr lang="es-PE" sz="2400" dirty="0">
                <a:solidFill>
                  <a:srgbClr val="DEC3A5"/>
                </a:solidFill>
                <a:latin typeface="Arial Black" panose="020B0A04020102020204" pitchFamily="34" charset="0"/>
              </a:rPr>
              <a:t>,</a:t>
            </a:r>
            <a:r>
              <a:rPr lang="es-PE" sz="2400" dirty="0" smtClean="0">
                <a:solidFill>
                  <a:srgbClr val="DEC3A5"/>
                </a:solidFill>
                <a:latin typeface="Arial Black" panose="020B0A04020102020204" pitchFamily="34" charset="0"/>
              </a:rPr>
              <a:t> </a:t>
            </a:r>
            <a:r>
              <a:rPr lang="es-PE" sz="2400" dirty="0" err="1" smtClean="0">
                <a:solidFill>
                  <a:srgbClr val="DEC3A5"/>
                </a:solidFill>
                <a:latin typeface="Arial Black" panose="020B0A04020102020204" pitchFamily="34" charset="0"/>
              </a:rPr>
              <a:t>Satkona</a:t>
            </a:r>
            <a:r>
              <a:rPr lang="es-PE" sz="2400" dirty="0" smtClean="0">
                <a:solidFill>
                  <a:srgbClr val="DEC3A5"/>
                </a:solidFill>
                <a:latin typeface="Arial Black" panose="020B0A04020102020204" pitchFamily="34" charset="0"/>
              </a:rPr>
              <a:t> o estrella de </a:t>
            </a:r>
            <a:r>
              <a:rPr lang="es-PE" sz="2400" dirty="0" err="1" smtClean="0">
                <a:solidFill>
                  <a:srgbClr val="DEC3A5"/>
                </a:solidFill>
                <a:latin typeface="Arial Black" panose="020B0A04020102020204" pitchFamily="34" charset="0"/>
              </a:rPr>
              <a:t>Goloka</a:t>
            </a:r>
            <a:r>
              <a:rPr lang="es-PE" sz="2400" dirty="0" smtClean="0">
                <a:solidFill>
                  <a:srgbClr val="DEC3A5"/>
                </a:solidFill>
                <a:latin typeface="Arial Black" panose="020B0A04020102020204" pitchFamily="34" charset="0"/>
              </a:rPr>
              <a:t>. Y </a:t>
            </a:r>
            <a:r>
              <a:rPr lang="es-PE" sz="2400" dirty="0" err="1" smtClean="0">
                <a:solidFill>
                  <a:srgbClr val="DEC3A5"/>
                </a:solidFill>
                <a:latin typeface="Arial Black" panose="020B0A04020102020204" pitchFamily="34" charset="0"/>
              </a:rPr>
              <a:t>Goloka</a:t>
            </a:r>
            <a:r>
              <a:rPr lang="es-PE" sz="2400" dirty="0" smtClean="0">
                <a:solidFill>
                  <a:srgbClr val="DEC3A5"/>
                </a:solidFill>
                <a:latin typeface="Arial Black" panose="020B0A04020102020204" pitchFamily="34" charset="0"/>
              </a:rPr>
              <a:t> es la morada del dios Krisna</a:t>
            </a:r>
            <a:endParaRPr lang="es-PE" sz="2400" dirty="0">
              <a:solidFill>
                <a:srgbClr val="A5BBF9"/>
              </a:solidFill>
              <a:latin typeface="Arial Black" panose="020B0A04020102020204" pitchFamily="34" charset="0"/>
            </a:endParaRPr>
          </a:p>
        </p:txBody>
      </p:sp>
      <p:sp>
        <p:nvSpPr>
          <p:cNvPr id="11" name="Rectángulo 10">
            <a:hlinkClick r:id="rId3"/>
          </p:cNvPr>
          <p:cNvSpPr/>
          <p:nvPr/>
        </p:nvSpPr>
        <p:spPr>
          <a:xfrm>
            <a:off x="6777165" y="174484"/>
            <a:ext cx="5194780" cy="641200"/>
          </a:xfrm>
          <a:prstGeom prst="rect">
            <a:avLst/>
          </a:prstGeom>
        </p:spPr>
        <p:txBody>
          <a:bodyPr wrap="square">
            <a:spAutoFit/>
            <a:scene3d>
              <a:camera prst="obliqueBottomLeft"/>
              <a:lightRig rig="threePt" dir="t"/>
            </a:scene3d>
            <a:sp3d extrusionH="88900">
              <a:extrusionClr>
                <a:srgbClr val="431E03"/>
              </a:extrusionClr>
            </a:sp3d>
          </a:bodyPr>
          <a:lstStyle/>
          <a:p>
            <a:r>
              <a:rPr lang="es-PE" dirty="0" smtClean="0">
                <a:solidFill>
                  <a:srgbClr val="FBD2B3"/>
                </a:solidFill>
                <a:latin typeface="Arial Black" panose="020B0A04020102020204" pitchFamily="34" charset="0"/>
              </a:rPr>
              <a:t>https</a:t>
            </a:r>
            <a:r>
              <a:rPr lang="es-PE" dirty="0">
                <a:solidFill>
                  <a:srgbClr val="FBD2B3"/>
                </a:solidFill>
                <a:latin typeface="Arial Black" panose="020B0A04020102020204" pitchFamily="34" charset="0"/>
              </a:rPr>
              <a:t>://veritasconexion.blogspot.com/2012/08/hexagrama-666.html</a:t>
            </a:r>
          </a:p>
        </p:txBody>
      </p:sp>
      <p:sp>
        <p:nvSpPr>
          <p:cNvPr id="12" name="Rectángulo 11">
            <a:hlinkClick r:id="rId4"/>
          </p:cNvPr>
          <p:cNvSpPr/>
          <p:nvPr/>
        </p:nvSpPr>
        <p:spPr>
          <a:xfrm>
            <a:off x="6812280" y="941941"/>
            <a:ext cx="5159665" cy="653717"/>
          </a:xfrm>
          <a:prstGeom prst="rect">
            <a:avLst/>
          </a:prstGeom>
        </p:spPr>
        <p:txBody>
          <a:bodyPr wrap="square">
            <a:spAutoFit/>
            <a:scene3d>
              <a:camera prst="obliqueBottomLeft"/>
              <a:lightRig rig="threePt" dir="t"/>
            </a:scene3d>
            <a:sp3d extrusionH="88900">
              <a:extrusionClr>
                <a:srgbClr val="431E03"/>
              </a:extrusionClr>
            </a:sp3d>
          </a:bodyPr>
          <a:lstStyle/>
          <a:p>
            <a:r>
              <a:rPr lang="es-PE" dirty="0" smtClean="0">
                <a:solidFill>
                  <a:srgbClr val="FBD2B3"/>
                </a:solidFill>
                <a:latin typeface="Arial Black" panose="020B0A04020102020204" pitchFamily="34" charset="0"/>
              </a:rPr>
              <a:t>https</a:t>
            </a:r>
            <a:r>
              <a:rPr lang="es-PE" dirty="0">
                <a:solidFill>
                  <a:srgbClr val="FBD2B3"/>
                </a:solidFill>
                <a:latin typeface="Arial Black" panose="020B0A04020102020204" pitchFamily="34" charset="0"/>
              </a:rPr>
              <a:t>://gosai.com/writings/satkona-star-of-david-or-star-of-goloka</a:t>
            </a:r>
          </a:p>
        </p:txBody>
      </p:sp>
    </p:spTree>
    <p:extLst>
      <p:ext uri="{BB962C8B-B14F-4D97-AF65-F5344CB8AC3E}">
        <p14:creationId xmlns:p14="http://schemas.microsoft.com/office/powerpoint/2010/main" val="21760124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800" fill="hold"/>
                                        <p:tgtEl>
                                          <p:spTgt spid="9"/>
                                        </p:tgtEl>
                                        <p:attrNameLst>
                                          <p:attrName>ppt_w</p:attrName>
                                        </p:attrNameLst>
                                      </p:cBhvr>
                                      <p:tavLst>
                                        <p:tav tm="0">
                                          <p:val>
                                            <p:fltVal val="0"/>
                                          </p:val>
                                        </p:tav>
                                        <p:tav tm="100000">
                                          <p:val>
                                            <p:strVal val="#ppt_w"/>
                                          </p:val>
                                        </p:tav>
                                      </p:tavLst>
                                    </p:anim>
                                    <p:anim calcmode="lin" valueType="num">
                                      <p:cBhvr>
                                        <p:cTn id="20" dur="1800" fill="hold"/>
                                        <p:tgtEl>
                                          <p:spTgt spid="9"/>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800" fill="hold"/>
                                        <p:tgtEl>
                                          <p:spTgt spid="12"/>
                                        </p:tgtEl>
                                        <p:attrNameLst>
                                          <p:attrName>ppt_w</p:attrName>
                                        </p:attrNameLst>
                                      </p:cBhvr>
                                      <p:tavLst>
                                        <p:tav tm="0">
                                          <p:val>
                                            <p:fltVal val="0"/>
                                          </p:val>
                                        </p:tav>
                                        <p:tav tm="100000">
                                          <p:val>
                                            <p:strVal val="#ppt_w"/>
                                          </p:val>
                                        </p:tav>
                                      </p:tavLst>
                                    </p:anim>
                                    <p:anim calcmode="lin" valueType="num">
                                      <p:cBhvr>
                                        <p:cTn id="24" dur="1800" fill="hold"/>
                                        <p:tgtEl>
                                          <p:spTgt spid="12"/>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800" fill="hold"/>
                                        <p:tgtEl>
                                          <p:spTgt spid="5"/>
                                        </p:tgtEl>
                                        <p:attrNameLst>
                                          <p:attrName>ppt_w</p:attrName>
                                        </p:attrNameLst>
                                      </p:cBhvr>
                                      <p:tavLst>
                                        <p:tav tm="0">
                                          <p:val>
                                            <p:fltVal val="0"/>
                                          </p:val>
                                        </p:tav>
                                        <p:tav tm="100000">
                                          <p:val>
                                            <p:strVal val="#ppt_w"/>
                                          </p:val>
                                        </p:tav>
                                      </p:tavLst>
                                    </p:anim>
                                    <p:anim calcmode="lin" valueType="num">
                                      <p:cBhvr>
                                        <p:cTn id="28" dur="1800" fill="hold"/>
                                        <p:tgtEl>
                                          <p:spTgt spid="5"/>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800" fill="hold"/>
                                        <p:tgtEl>
                                          <p:spTgt spid="10"/>
                                        </p:tgtEl>
                                        <p:attrNameLst>
                                          <p:attrName>ppt_w</p:attrName>
                                        </p:attrNameLst>
                                      </p:cBhvr>
                                      <p:tavLst>
                                        <p:tav tm="0">
                                          <p:val>
                                            <p:fltVal val="0"/>
                                          </p:val>
                                        </p:tav>
                                        <p:tav tm="100000">
                                          <p:val>
                                            <p:strVal val="#ppt_w"/>
                                          </p:val>
                                        </p:tav>
                                      </p:tavLst>
                                    </p:anim>
                                    <p:anim calcmode="lin" valueType="num">
                                      <p:cBhvr>
                                        <p:cTn id="32" dur="1800" fill="hold"/>
                                        <p:tgtEl>
                                          <p:spTgt spid="10"/>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1800" fill="hold"/>
                                        <p:tgtEl>
                                          <p:spTgt spid="2"/>
                                        </p:tgtEl>
                                        <p:attrNameLst>
                                          <p:attrName>ppt_w</p:attrName>
                                        </p:attrNameLst>
                                      </p:cBhvr>
                                      <p:tavLst>
                                        <p:tav tm="0">
                                          <p:val>
                                            <p:fltVal val="0"/>
                                          </p:val>
                                        </p:tav>
                                        <p:tav tm="100000">
                                          <p:val>
                                            <p:strVal val="#ppt_w"/>
                                          </p:val>
                                        </p:tav>
                                      </p:tavLst>
                                    </p:anim>
                                    <p:anim calcmode="lin" valueType="num">
                                      <p:cBhvr>
                                        <p:cTn id="36" dur="1800" fill="hold"/>
                                        <p:tgtEl>
                                          <p:spTgt spid="2"/>
                                        </p:tgtEl>
                                        <p:attrNameLst>
                                          <p:attrName>ppt_h</p:attrName>
                                        </p:attrNameLst>
                                      </p:cBhvr>
                                      <p:tavLst>
                                        <p:tav tm="0">
                                          <p:val>
                                            <p:fltVal val="0"/>
                                          </p:val>
                                        </p:tav>
                                        <p:tav tm="100000">
                                          <p:val>
                                            <p:strVal val="#ppt_h"/>
                                          </p:val>
                                        </p:tav>
                                      </p:tavLst>
                                    </p:anim>
                                  </p:childTnLst>
                                </p:cTn>
                              </p:par>
                              <p:par>
                                <p:cTn id="37" presetID="23" presetClass="entr" presetSubtype="288"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1650" fill="hold"/>
                                        <p:tgtEl>
                                          <p:spTgt spid="3"/>
                                        </p:tgtEl>
                                        <p:attrNameLst>
                                          <p:attrName>ppt_w</p:attrName>
                                        </p:attrNameLst>
                                      </p:cBhvr>
                                      <p:tavLst>
                                        <p:tav tm="0">
                                          <p:val>
                                            <p:strVal val="4/3*#ppt_w"/>
                                          </p:val>
                                        </p:tav>
                                        <p:tav tm="100000">
                                          <p:val>
                                            <p:strVal val="#ppt_w"/>
                                          </p:val>
                                        </p:tav>
                                      </p:tavLst>
                                    </p:anim>
                                    <p:anim calcmode="lin" valueType="num">
                                      <p:cBhvr>
                                        <p:cTn id="40" dur="165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9" grpId="0"/>
      <p:bldP spid="2"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684520" y="398319"/>
            <a:ext cx="6156960" cy="5239896"/>
          </a:xfrm>
          <a:prstGeom prst="rect">
            <a:avLst/>
          </a:prstGeom>
          <a:noFill/>
        </p:spPr>
        <p:txBody>
          <a:bodyPr wrap="square" lIns="68580" tIns="34290" rIns="68580" bIns="34290" rtlCol="0">
            <a:spAutoFit/>
            <a:scene3d>
              <a:camera prst="obliqueBottomLeft"/>
              <a:lightRig rig="threePt" dir="t"/>
            </a:scene3d>
            <a:sp3d extrusionH="177800">
              <a:extrusionClr>
                <a:srgbClr val="21140D"/>
              </a:extrusionClr>
            </a:sp3d>
          </a:bodyPr>
          <a:lstStyle/>
          <a:p>
            <a:pPr algn="ctr"/>
            <a:r>
              <a:rPr lang="es-PE" sz="2400" b="1" dirty="0" smtClean="0">
                <a:solidFill>
                  <a:srgbClr val="D8B3A0"/>
                </a:solidFill>
                <a:latin typeface="Arial Black" panose="020B0A04020102020204" pitchFamily="34" charset="0"/>
              </a:rPr>
              <a:t>En </a:t>
            </a:r>
            <a:r>
              <a:rPr lang="es-PE" sz="2400" b="1" dirty="0">
                <a:solidFill>
                  <a:srgbClr val="D8B3A0"/>
                </a:solidFill>
                <a:latin typeface="Arial Black" panose="020B0A04020102020204" pitchFamily="34" charset="0"/>
              </a:rPr>
              <a:t>la India la estrella de seis picos es conocida como “</a:t>
            </a:r>
            <a:r>
              <a:rPr lang="es-PE" sz="2400" b="1" dirty="0" err="1">
                <a:solidFill>
                  <a:srgbClr val="D8B3A0"/>
                </a:solidFill>
                <a:latin typeface="Arial Black" panose="020B0A04020102020204" pitchFamily="34" charset="0"/>
              </a:rPr>
              <a:t>Surya</a:t>
            </a:r>
            <a:r>
              <a:rPr lang="es-PE" sz="2400" b="1" dirty="0">
                <a:solidFill>
                  <a:srgbClr val="D8B3A0"/>
                </a:solidFill>
                <a:latin typeface="Arial Black" panose="020B0A04020102020204" pitchFamily="34" charset="0"/>
              </a:rPr>
              <a:t> </a:t>
            </a:r>
            <a:r>
              <a:rPr lang="es-PE" sz="2400" b="1" dirty="0" err="1">
                <a:solidFill>
                  <a:srgbClr val="D8B3A0"/>
                </a:solidFill>
                <a:latin typeface="Arial Black" panose="020B0A04020102020204" pitchFamily="34" charset="0"/>
              </a:rPr>
              <a:t>Yantra</a:t>
            </a:r>
            <a:r>
              <a:rPr lang="es-PE" sz="2400" b="1" dirty="0">
                <a:solidFill>
                  <a:srgbClr val="D8B3A0"/>
                </a:solidFill>
                <a:latin typeface="Arial Black" panose="020B0A04020102020204" pitchFamily="34" charset="0"/>
              </a:rPr>
              <a:t>”.  </a:t>
            </a:r>
            <a:r>
              <a:rPr lang="es-PE" sz="2400" b="1" dirty="0" smtClean="0">
                <a:solidFill>
                  <a:srgbClr val="D8B3A0"/>
                </a:solidFill>
                <a:latin typeface="Arial Black" panose="020B0A04020102020204" pitchFamily="34" charset="0"/>
              </a:rPr>
              <a:t>En </a:t>
            </a:r>
            <a:r>
              <a:rPr lang="es-PE" sz="2400" b="1" dirty="0">
                <a:solidFill>
                  <a:srgbClr val="D8B3A0"/>
                </a:solidFill>
                <a:latin typeface="Arial Black" panose="020B0A04020102020204" pitchFamily="34" charset="0"/>
              </a:rPr>
              <a:t>el hinduismo “</a:t>
            </a:r>
            <a:r>
              <a:rPr lang="es-PE" sz="2400" b="1" dirty="0" err="1">
                <a:solidFill>
                  <a:srgbClr val="D8B3A0"/>
                </a:solidFill>
                <a:latin typeface="Arial Black" panose="020B0A04020102020204" pitchFamily="34" charset="0"/>
              </a:rPr>
              <a:t>Surya</a:t>
            </a:r>
            <a:r>
              <a:rPr lang="es-PE" sz="2400" b="1" dirty="0">
                <a:solidFill>
                  <a:srgbClr val="D8B3A0"/>
                </a:solidFill>
                <a:latin typeface="Arial Black" panose="020B0A04020102020204" pitchFamily="34" charset="0"/>
              </a:rPr>
              <a:t>” </a:t>
            </a:r>
            <a:r>
              <a:rPr lang="es-PE" sz="2400" b="1" dirty="0" smtClean="0">
                <a:solidFill>
                  <a:srgbClr val="D8B3A0"/>
                </a:solidFill>
                <a:latin typeface="Arial Black" panose="020B0A04020102020204" pitchFamily="34" charset="0"/>
              </a:rPr>
              <a:t>es el dios sol y significa </a:t>
            </a:r>
            <a:r>
              <a:rPr lang="es-PE" sz="2400" b="1" dirty="0">
                <a:solidFill>
                  <a:srgbClr val="D8B3A0"/>
                </a:solidFill>
                <a:latin typeface="Arial Black" panose="020B0A04020102020204" pitchFamily="34" charset="0"/>
              </a:rPr>
              <a:t>“La Luz Suprema” </a:t>
            </a:r>
            <a:r>
              <a:rPr lang="es-PE" sz="2400" b="1" dirty="0" smtClean="0">
                <a:solidFill>
                  <a:srgbClr val="D8B3A0"/>
                </a:solidFill>
                <a:latin typeface="Arial Black" panose="020B0A04020102020204" pitchFamily="34" charset="0"/>
              </a:rPr>
              <a:t>y hay que recordar que Lucifer (Satanás) es llamado el “Portador de la luz”. </a:t>
            </a:r>
            <a:r>
              <a:rPr lang="es-PE" sz="2400" b="1" dirty="0">
                <a:solidFill>
                  <a:srgbClr val="D8B3A0"/>
                </a:solidFill>
                <a:latin typeface="Arial Black" panose="020B0A04020102020204" pitchFamily="34" charset="0"/>
              </a:rPr>
              <a:t>A</a:t>
            </a:r>
            <a:r>
              <a:rPr lang="es-PE" sz="2400" b="1" dirty="0" smtClean="0">
                <a:solidFill>
                  <a:srgbClr val="D8B3A0"/>
                </a:solidFill>
                <a:latin typeface="Arial Black" panose="020B0A04020102020204" pitchFamily="34" charset="0"/>
              </a:rPr>
              <a:t> </a:t>
            </a:r>
            <a:r>
              <a:rPr lang="es-PE" sz="2400" b="1" dirty="0">
                <a:solidFill>
                  <a:srgbClr val="D8B3A0"/>
                </a:solidFill>
                <a:latin typeface="Arial Black" panose="020B0A04020102020204" pitchFamily="34" charset="0"/>
              </a:rPr>
              <a:t>su vez, “</a:t>
            </a:r>
            <a:r>
              <a:rPr lang="es-PE" sz="2400" b="1" dirty="0" err="1">
                <a:solidFill>
                  <a:srgbClr val="D8B3A0"/>
                </a:solidFill>
                <a:latin typeface="Arial Black" panose="020B0A04020102020204" pitchFamily="34" charset="0"/>
              </a:rPr>
              <a:t>Yantra</a:t>
            </a:r>
            <a:r>
              <a:rPr lang="es-PE" sz="2400" b="1" dirty="0">
                <a:solidFill>
                  <a:srgbClr val="D8B3A0"/>
                </a:solidFill>
                <a:latin typeface="Arial Black" panose="020B0A04020102020204" pitchFamily="34" charset="0"/>
              </a:rPr>
              <a:t>” </a:t>
            </a:r>
            <a:r>
              <a:rPr lang="es-PE" sz="2400" b="1" dirty="0" smtClean="0">
                <a:solidFill>
                  <a:srgbClr val="D8B3A0"/>
                </a:solidFill>
                <a:latin typeface="Arial Black" panose="020B0A04020102020204" pitchFamily="34" charset="0"/>
              </a:rPr>
              <a:t>significa</a:t>
            </a:r>
            <a:r>
              <a:rPr lang="es-PE" sz="2400" b="1" dirty="0">
                <a:solidFill>
                  <a:srgbClr val="D8B3A0"/>
                </a:solidFill>
                <a:latin typeface="Arial Black" panose="020B0A04020102020204" pitchFamily="34" charset="0"/>
              </a:rPr>
              <a:t>: “Instrumento” o “Maquina”. </a:t>
            </a:r>
            <a:r>
              <a:rPr lang="es-PE" sz="2400" b="1" dirty="0" smtClean="0">
                <a:solidFill>
                  <a:srgbClr val="D8B3A0"/>
                </a:solidFill>
                <a:latin typeface="Arial Black" panose="020B0A04020102020204" pitchFamily="34" charset="0"/>
              </a:rPr>
              <a:t>Por </a:t>
            </a:r>
            <a:r>
              <a:rPr lang="es-PE" sz="2400" b="1" dirty="0">
                <a:solidFill>
                  <a:srgbClr val="D8B3A0"/>
                </a:solidFill>
                <a:latin typeface="Arial Black" panose="020B0A04020102020204" pitchFamily="34" charset="0"/>
              </a:rPr>
              <a:t>lo </a:t>
            </a:r>
            <a:r>
              <a:rPr lang="es-PE" sz="2400" b="1" dirty="0" smtClean="0">
                <a:solidFill>
                  <a:srgbClr val="D8B3A0"/>
                </a:solidFill>
                <a:latin typeface="Arial Black" panose="020B0A04020102020204" pitchFamily="34" charset="0"/>
              </a:rPr>
              <a:t>cual, </a:t>
            </a:r>
            <a:r>
              <a:rPr lang="es-PE" sz="2400" b="1" dirty="0" err="1">
                <a:solidFill>
                  <a:srgbClr val="D8B3A0"/>
                </a:solidFill>
                <a:latin typeface="Arial Black" panose="020B0A04020102020204" pitchFamily="34" charset="0"/>
              </a:rPr>
              <a:t>Surya</a:t>
            </a:r>
            <a:r>
              <a:rPr lang="es-PE" sz="2400" b="1" dirty="0">
                <a:solidFill>
                  <a:srgbClr val="D8B3A0"/>
                </a:solidFill>
                <a:latin typeface="Arial Black" panose="020B0A04020102020204" pitchFamily="34" charset="0"/>
              </a:rPr>
              <a:t> </a:t>
            </a:r>
            <a:r>
              <a:rPr lang="es-PE" sz="2400" b="1" dirty="0" err="1">
                <a:solidFill>
                  <a:srgbClr val="D8B3A0"/>
                </a:solidFill>
                <a:latin typeface="Arial Black" panose="020B0A04020102020204" pitchFamily="34" charset="0"/>
              </a:rPr>
              <a:t>Yantra</a:t>
            </a:r>
            <a:r>
              <a:rPr lang="es-PE" sz="2400" b="1" dirty="0">
                <a:solidFill>
                  <a:srgbClr val="D8B3A0"/>
                </a:solidFill>
                <a:latin typeface="Arial Black" panose="020B0A04020102020204" pitchFamily="34" charset="0"/>
              </a:rPr>
              <a:t> </a:t>
            </a:r>
            <a:r>
              <a:rPr lang="es-PE" sz="2400" b="1" dirty="0" smtClean="0">
                <a:solidFill>
                  <a:srgbClr val="D8B3A0"/>
                </a:solidFill>
                <a:latin typeface="Arial Black" panose="020B0A04020102020204" pitchFamily="34" charset="0"/>
              </a:rPr>
              <a:t>significa: </a:t>
            </a:r>
            <a:r>
              <a:rPr lang="es-PE" sz="2400" b="1" dirty="0">
                <a:solidFill>
                  <a:srgbClr val="D8B3A0"/>
                </a:solidFill>
                <a:latin typeface="Arial Black" panose="020B0A04020102020204" pitchFamily="34" charset="0"/>
              </a:rPr>
              <a:t>“Instrumento de La Luz Suprema</a:t>
            </a:r>
            <a:r>
              <a:rPr lang="es-PE" sz="2400" b="1" dirty="0" smtClean="0">
                <a:solidFill>
                  <a:srgbClr val="D8B3A0"/>
                </a:solidFill>
                <a:latin typeface="Arial Black" panose="020B0A04020102020204" pitchFamily="34" charset="0"/>
              </a:rPr>
              <a:t>”, en </a:t>
            </a:r>
            <a:r>
              <a:rPr lang="es-PE" sz="2400" b="1" dirty="0">
                <a:solidFill>
                  <a:srgbClr val="D8B3A0"/>
                </a:solidFill>
                <a:latin typeface="Arial Black" panose="020B0A04020102020204" pitchFamily="34" charset="0"/>
              </a:rPr>
              <a:t>otras </a:t>
            </a:r>
            <a:r>
              <a:rPr lang="es-PE" sz="2400" b="1" dirty="0" smtClean="0">
                <a:solidFill>
                  <a:srgbClr val="D8B3A0"/>
                </a:solidFill>
                <a:latin typeface="Arial Black" panose="020B0A04020102020204" pitchFamily="34" charset="0"/>
              </a:rPr>
              <a:t>palabras significa: </a:t>
            </a:r>
            <a:r>
              <a:rPr lang="es-PE" sz="2400" b="1" dirty="0">
                <a:solidFill>
                  <a:srgbClr val="D8B3A0"/>
                </a:solidFill>
                <a:latin typeface="Arial Black" panose="020B0A04020102020204" pitchFamily="34" charset="0"/>
              </a:rPr>
              <a:t>“Instrumento de Satanás” </a:t>
            </a:r>
            <a:r>
              <a:rPr lang="es-PE" sz="2400" b="1" dirty="0" smtClean="0">
                <a:solidFill>
                  <a:srgbClr val="D8B3A0"/>
                </a:solidFill>
                <a:latin typeface="Arial Black" panose="020B0A04020102020204" pitchFamily="34" charset="0"/>
              </a:rPr>
              <a:t>¿</a:t>
            </a:r>
            <a:r>
              <a:rPr lang="es-PE" sz="2400" b="1" dirty="0">
                <a:solidFill>
                  <a:srgbClr val="D8B3A0"/>
                </a:solidFill>
                <a:latin typeface="Arial Black" panose="020B0A04020102020204" pitchFamily="34" charset="0"/>
              </a:rPr>
              <a:t>Puede un instrumento de Satanás </a:t>
            </a:r>
            <a:r>
              <a:rPr lang="es-PE" sz="2400" b="1" dirty="0" smtClean="0">
                <a:solidFill>
                  <a:srgbClr val="D8B3A0"/>
                </a:solidFill>
                <a:latin typeface="Arial Black" panose="020B0A04020102020204" pitchFamily="34" charset="0"/>
              </a:rPr>
              <a:t>ser </a:t>
            </a:r>
            <a:r>
              <a:rPr lang="es-PE" sz="2400" b="1" dirty="0">
                <a:solidFill>
                  <a:srgbClr val="D8B3A0"/>
                </a:solidFill>
                <a:latin typeface="Arial Black" panose="020B0A04020102020204" pitchFamily="34" charset="0"/>
              </a:rPr>
              <a:t>dado por </a:t>
            </a:r>
            <a:r>
              <a:rPr lang="es-PE" sz="2400" b="1" dirty="0" err="1" smtClean="0">
                <a:solidFill>
                  <a:srgbClr val="D8B3A0"/>
                </a:solidFill>
                <a:latin typeface="Arial Black" panose="020B0A04020102020204" pitchFamily="34" charset="0"/>
              </a:rPr>
              <a:t>Yahweh</a:t>
            </a:r>
            <a:r>
              <a:rPr lang="es-PE" sz="2400" b="1" dirty="0" smtClean="0">
                <a:solidFill>
                  <a:srgbClr val="D8B3A0"/>
                </a:solidFill>
                <a:latin typeface="Arial Black" panose="020B0A04020102020204" pitchFamily="34" charset="0"/>
              </a:rPr>
              <a:t>? </a:t>
            </a:r>
            <a:endParaRPr lang="es-PE" sz="2400" b="1" dirty="0">
              <a:solidFill>
                <a:srgbClr val="D8B3A0"/>
              </a:solidFill>
              <a:latin typeface="Arial Black" panose="020B0A04020102020204" pitchFamily="34" charset="0"/>
            </a:endParaRPr>
          </a:p>
        </p:txBody>
      </p:sp>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5726" t="7783" r="8548" b="2738"/>
          <a:stretch/>
        </p:blipFill>
        <p:spPr>
          <a:xfrm>
            <a:off x="167640" y="218038"/>
            <a:ext cx="5516881" cy="6639962"/>
          </a:xfrm>
          <a:prstGeom prst="rect">
            <a:avLst/>
          </a:prstGeom>
        </p:spPr>
      </p:pic>
      <p:cxnSp>
        <p:nvCxnSpPr>
          <p:cNvPr id="6" name="Conector recto 5"/>
          <p:cNvCxnSpPr/>
          <p:nvPr/>
        </p:nvCxnSpPr>
        <p:spPr>
          <a:xfrm>
            <a:off x="418513" y="4648200"/>
            <a:ext cx="8440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Conector recto 7"/>
          <p:cNvCxnSpPr/>
          <p:nvPr/>
        </p:nvCxnSpPr>
        <p:spPr>
          <a:xfrm flipH="1">
            <a:off x="502920" y="960120"/>
            <a:ext cx="2423160" cy="36880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Conector recto 17"/>
          <p:cNvCxnSpPr/>
          <p:nvPr/>
        </p:nvCxnSpPr>
        <p:spPr>
          <a:xfrm>
            <a:off x="2926080" y="960119"/>
            <a:ext cx="2331720" cy="368808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p:nvPr/>
        </p:nvCxnSpPr>
        <p:spPr>
          <a:xfrm flipH="1">
            <a:off x="2865119" y="2468880"/>
            <a:ext cx="2392683" cy="368807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a:off x="549520" y="2468880"/>
            <a:ext cx="202369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3234105" y="2468880"/>
            <a:ext cx="202369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548640" y="2468879"/>
            <a:ext cx="2316477" cy="36880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Conector recto 36"/>
          <p:cNvCxnSpPr/>
          <p:nvPr/>
        </p:nvCxnSpPr>
        <p:spPr>
          <a:xfrm>
            <a:off x="549520" y="4648200"/>
            <a:ext cx="214796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Conector recto 37"/>
          <p:cNvCxnSpPr/>
          <p:nvPr/>
        </p:nvCxnSpPr>
        <p:spPr>
          <a:xfrm flipV="1">
            <a:off x="2926080" y="4632960"/>
            <a:ext cx="2331719" cy="152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7" name="CuadroTexto 46">
            <a:hlinkClick r:id="rId4"/>
          </p:cNvPr>
          <p:cNvSpPr txBox="1"/>
          <p:nvPr/>
        </p:nvSpPr>
        <p:spPr>
          <a:xfrm>
            <a:off x="6111239" y="6028748"/>
            <a:ext cx="5654043" cy="623248"/>
          </a:xfrm>
          <a:prstGeom prst="rect">
            <a:avLst/>
          </a:prstGeom>
          <a:noFill/>
        </p:spPr>
        <p:txBody>
          <a:bodyPr wrap="square" lIns="68580" tIns="34290" rIns="68580" bIns="34290" rtlCol="0">
            <a:spAutoFit/>
            <a:scene3d>
              <a:camera prst="obliqueBottomLeft"/>
              <a:lightRig rig="threePt" dir="t"/>
            </a:scene3d>
            <a:sp3d extrusionH="177800">
              <a:extrusionClr>
                <a:srgbClr val="21140D"/>
              </a:extrusionClr>
            </a:sp3d>
          </a:bodyPr>
          <a:lstStyle/>
          <a:p>
            <a:pPr algn="ctr"/>
            <a:r>
              <a:rPr lang="es-PE" b="1" dirty="0" smtClean="0">
                <a:solidFill>
                  <a:srgbClr val="D8B3A0"/>
                </a:solidFill>
                <a:latin typeface="Arial Black" panose="020B0A04020102020204" pitchFamily="34" charset="0"/>
              </a:rPr>
              <a:t>https</a:t>
            </a:r>
            <a:r>
              <a:rPr lang="es-PE" b="1" dirty="0">
                <a:solidFill>
                  <a:srgbClr val="D8B3A0"/>
                </a:solidFill>
                <a:latin typeface="Arial Black" panose="020B0A04020102020204" pitchFamily="34" charset="0"/>
              </a:rPr>
              <a:t>://</a:t>
            </a:r>
            <a:r>
              <a:rPr lang="es-PE" b="1" dirty="0" smtClean="0">
                <a:solidFill>
                  <a:srgbClr val="D8B3A0"/>
                </a:solidFill>
                <a:latin typeface="Arial Black" panose="020B0A04020102020204" pitchFamily="34" charset="0"/>
              </a:rPr>
              <a:t>veritasconexion.blogspot.com/2012/08/hexagrama-666.html</a:t>
            </a:r>
            <a:endParaRPr lang="es-PE" b="1" dirty="0">
              <a:solidFill>
                <a:srgbClr val="D8B3A0"/>
              </a:solidFill>
              <a:latin typeface="Arial Black" panose="020B0A04020102020204" pitchFamily="34" charset="0"/>
            </a:endParaRPr>
          </a:p>
        </p:txBody>
      </p:sp>
      <p:sp>
        <p:nvSpPr>
          <p:cNvPr id="48" name="CuadroTexto 47"/>
          <p:cNvSpPr txBox="1"/>
          <p:nvPr/>
        </p:nvSpPr>
        <p:spPr>
          <a:xfrm>
            <a:off x="4732022" y="6028748"/>
            <a:ext cx="1600201" cy="346249"/>
          </a:xfrm>
          <a:prstGeom prst="rect">
            <a:avLst/>
          </a:prstGeom>
          <a:noFill/>
        </p:spPr>
        <p:txBody>
          <a:bodyPr wrap="square" lIns="68580" tIns="34290" rIns="68580" bIns="34290" rtlCol="0">
            <a:spAutoFit/>
            <a:scene3d>
              <a:camera prst="obliqueBottomLeft"/>
              <a:lightRig rig="threePt" dir="t"/>
            </a:scene3d>
            <a:sp3d extrusionH="177800">
              <a:extrusionClr>
                <a:srgbClr val="21140D"/>
              </a:extrusionClr>
            </a:sp3d>
          </a:bodyPr>
          <a:lstStyle/>
          <a:p>
            <a:pPr algn="ctr"/>
            <a:r>
              <a:rPr lang="es-PE" b="1" dirty="0" smtClean="0">
                <a:solidFill>
                  <a:srgbClr val="D8B3A0"/>
                </a:solidFill>
                <a:latin typeface="Arial Black" panose="020B0A04020102020204" pitchFamily="34" charset="0"/>
              </a:rPr>
              <a:t>Fuente: </a:t>
            </a:r>
          </a:p>
        </p:txBody>
      </p:sp>
    </p:spTree>
    <p:extLst>
      <p:ext uri="{BB962C8B-B14F-4D97-AF65-F5344CB8AC3E}">
        <p14:creationId xmlns:p14="http://schemas.microsoft.com/office/powerpoint/2010/main" val="104101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p:cTn id="19" dur="1800" fill="hold"/>
                                        <p:tgtEl>
                                          <p:spTgt spid="48"/>
                                        </p:tgtEl>
                                        <p:attrNameLst>
                                          <p:attrName>ppt_w</p:attrName>
                                        </p:attrNameLst>
                                      </p:cBhvr>
                                      <p:tavLst>
                                        <p:tav tm="0">
                                          <p:val>
                                            <p:fltVal val="0"/>
                                          </p:val>
                                        </p:tav>
                                        <p:tav tm="100000">
                                          <p:val>
                                            <p:strVal val="#ppt_w"/>
                                          </p:val>
                                        </p:tav>
                                      </p:tavLst>
                                    </p:anim>
                                    <p:anim calcmode="lin" valueType="num">
                                      <p:cBhvr>
                                        <p:cTn id="20" dur="1800" fill="hold"/>
                                        <p:tgtEl>
                                          <p:spTgt spid="4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800" fill="hold"/>
                                        <p:tgtEl>
                                          <p:spTgt spid="47"/>
                                        </p:tgtEl>
                                        <p:attrNameLst>
                                          <p:attrName>ppt_w</p:attrName>
                                        </p:attrNameLst>
                                      </p:cBhvr>
                                      <p:tavLst>
                                        <p:tav tm="0">
                                          <p:val>
                                            <p:fltVal val="0"/>
                                          </p:val>
                                        </p:tav>
                                        <p:tav tm="100000">
                                          <p:val>
                                            <p:strVal val="#ppt_w"/>
                                          </p:val>
                                        </p:tav>
                                      </p:tavLst>
                                    </p:anim>
                                    <p:anim calcmode="lin" valueType="num">
                                      <p:cBhvr>
                                        <p:cTn id="24" dur="1800" fill="hold"/>
                                        <p:tgtEl>
                                          <p:spTgt spid="47"/>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1800" fill="hold"/>
                                        <p:tgtEl>
                                          <p:spTgt spid="30"/>
                                        </p:tgtEl>
                                        <p:attrNameLst>
                                          <p:attrName>ppt_w</p:attrName>
                                        </p:attrNameLst>
                                      </p:cBhvr>
                                      <p:tavLst>
                                        <p:tav tm="0">
                                          <p:val>
                                            <p:fltVal val="0"/>
                                          </p:val>
                                        </p:tav>
                                        <p:tav tm="100000">
                                          <p:val>
                                            <p:strVal val="#ppt_w"/>
                                          </p:val>
                                        </p:tav>
                                      </p:tavLst>
                                    </p:anim>
                                    <p:anim calcmode="lin" valueType="num">
                                      <p:cBhvr>
                                        <p:cTn id="32" dur="1800" fill="hold"/>
                                        <p:tgtEl>
                                          <p:spTgt spid="30"/>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1800" fill="hold"/>
                                        <p:tgtEl>
                                          <p:spTgt spid="34"/>
                                        </p:tgtEl>
                                        <p:attrNameLst>
                                          <p:attrName>ppt_w</p:attrName>
                                        </p:attrNameLst>
                                      </p:cBhvr>
                                      <p:tavLst>
                                        <p:tav tm="0">
                                          <p:val>
                                            <p:fltVal val="0"/>
                                          </p:val>
                                        </p:tav>
                                        <p:tav tm="100000">
                                          <p:val>
                                            <p:strVal val="#ppt_w"/>
                                          </p:val>
                                        </p:tav>
                                      </p:tavLst>
                                    </p:anim>
                                    <p:anim calcmode="lin" valueType="num">
                                      <p:cBhvr>
                                        <p:cTn id="36" dur="1800" fill="hold"/>
                                        <p:tgtEl>
                                          <p:spTgt spid="34"/>
                                        </p:tgtEl>
                                        <p:attrNameLst>
                                          <p:attrName>ppt_h</p:attrName>
                                        </p:attrNameLst>
                                      </p:cBhvr>
                                      <p:tavLst>
                                        <p:tav tm="0">
                                          <p:val>
                                            <p:fltVal val="0"/>
                                          </p:val>
                                        </p:tav>
                                        <p:tav tm="100000">
                                          <p:val>
                                            <p:strVal val="#ppt_h"/>
                                          </p:val>
                                        </p:tav>
                                      </p:tavLst>
                                    </p:anim>
                                  </p:childTnLst>
                                </p:cTn>
                              </p:par>
                              <p:par>
                                <p:cTn id="37" presetID="23" presetClass="entr" presetSubtype="16"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1800" fill="hold"/>
                                        <p:tgtEl>
                                          <p:spTgt spid="35"/>
                                        </p:tgtEl>
                                        <p:attrNameLst>
                                          <p:attrName>ppt_w</p:attrName>
                                        </p:attrNameLst>
                                      </p:cBhvr>
                                      <p:tavLst>
                                        <p:tav tm="0">
                                          <p:val>
                                            <p:fltVal val="0"/>
                                          </p:val>
                                        </p:tav>
                                        <p:tav tm="100000">
                                          <p:val>
                                            <p:strVal val="#ppt_w"/>
                                          </p:val>
                                        </p:tav>
                                      </p:tavLst>
                                    </p:anim>
                                    <p:anim calcmode="lin" valueType="num">
                                      <p:cBhvr>
                                        <p:cTn id="40" dur="1800" fill="hold"/>
                                        <p:tgtEl>
                                          <p:spTgt spid="35"/>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1800" fill="hold"/>
                                        <p:tgtEl>
                                          <p:spTgt spid="38"/>
                                        </p:tgtEl>
                                        <p:attrNameLst>
                                          <p:attrName>ppt_w</p:attrName>
                                        </p:attrNameLst>
                                      </p:cBhvr>
                                      <p:tavLst>
                                        <p:tav tm="0">
                                          <p:val>
                                            <p:fltVal val="0"/>
                                          </p:val>
                                        </p:tav>
                                        <p:tav tm="100000">
                                          <p:val>
                                            <p:strVal val="#ppt_w"/>
                                          </p:val>
                                        </p:tav>
                                      </p:tavLst>
                                    </p:anim>
                                    <p:anim calcmode="lin" valueType="num">
                                      <p:cBhvr>
                                        <p:cTn id="44" dur="1800" fill="hold"/>
                                        <p:tgtEl>
                                          <p:spTgt spid="38"/>
                                        </p:tgtEl>
                                        <p:attrNameLst>
                                          <p:attrName>ppt_h</p:attrName>
                                        </p:attrNameLst>
                                      </p:cBhvr>
                                      <p:tavLst>
                                        <p:tav tm="0">
                                          <p:val>
                                            <p:fltVal val="0"/>
                                          </p:val>
                                        </p:tav>
                                        <p:tav tm="100000">
                                          <p:val>
                                            <p:strVal val="#ppt_h"/>
                                          </p:val>
                                        </p:tav>
                                      </p:tavLst>
                                    </p:anim>
                                  </p:childTnLst>
                                </p:cTn>
                              </p:par>
                              <p:par>
                                <p:cTn id="45" presetID="23" presetClass="entr" presetSubtype="16"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1800" fill="hold"/>
                                        <p:tgtEl>
                                          <p:spTgt spid="21"/>
                                        </p:tgtEl>
                                        <p:attrNameLst>
                                          <p:attrName>ppt_w</p:attrName>
                                        </p:attrNameLst>
                                      </p:cBhvr>
                                      <p:tavLst>
                                        <p:tav tm="0">
                                          <p:val>
                                            <p:fltVal val="0"/>
                                          </p:val>
                                        </p:tav>
                                        <p:tav tm="100000">
                                          <p:val>
                                            <p:strVal val="#ppt_w"/>
                                          </p:val>
                                        </p:tav>
                                      </p:tavLst>
                                    </p:anim>
                                    <p:anim calcmode="lin" valueType="num">
                                      <p:cBhvr>
                                        <p:cTn id="48" dur="1800" fill="hold"/>
                                        <p:tgtEl>
                                          <p:spTgt spid="21"/>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1800" fill="hold"/>
                                        <p:tgtEl>
                                          <p:spTgt spid="18"/>
                                        </p:tgtEl>
                                        <p:attrNameLst>
                                          <p:attrName>ppt_w</p:attrName>
                                        </p:attrNameLst>
                                      </p:cBhvr>
                                      <p:tavLst>
                                        <p:tav tm="0">
                                          <p:val>
                                            <p:fltVal val="0"/>
                                          </p:val>
                                        </p:tav>
                                        <p:tav tm="100000">
                                          <p:val>
                                            <p:strVal val="#ppt_w"/>
                                          </p:val>
                                        </p:tav>
                                      </p:tavLst>
                                    </p:anim>
                                    <p:anim calcmode="lin" valueType="num">
                                      <p:cBhvr>
                                        <p:cTn id="52" dur="1800" fill="hold"/>
                                        <p:tgtEl>
                                          <p:spTgt spid="18"/>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1800" fill="hold"/>
                                        <p:tgtEl>
                                          <p:spTgt spid="37"/>
                                        </p:tgtEl>
                                        <p:attrNameLst>
                                          <p:attrName>ppt_w</p:attrName>
                                        </p:attrNameLst>
                                      </p:cBhvr>
                                      <p:tavLst>
                                        <p:tav tm="0">
                                          <p:val>
                                            <p:fltVal val="0"/>
                                          </p:val>
                                        </p:tav>
                                        <p:tav tm="100000">
                                          <p:val>
                                            <p:strVal val="#ppt_w"/>
                                          </p:val>
                                        </p:tav>
                                      </p:tavLst>
                                    </p:anim>
                                    <p:anim calcmode="lin" valueType="num">
                                      <p:cBhvr>
                                        <p:cTn id="56" dur="18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146" name="Picture 2" descr="user upload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95300"/>
            <a:ext cx="5867400" cy="58674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6276243" y="221430"/>
            <a:ext cx="5633817" cy="5262979"/>
          </a:xfrm>
          <a:prstGeom prst="rect">
            <a:avLst/>
          </a:prstGeom>
          <a:noFill/>
        </p:spPr>
        <p:txBody>
          <a:bodyPr wrap="square" rtlCol="0">
            <a:spAutoFit/>
            <a:scene3d>
              <a:camera prst="obliqueBottomLeft"/>
              <a:lightRig rig="threePt" dir="t"/>
            </a:scene3d>
            <a:sp3d extrusionH="177800">
              <a:extrusionClr>
                <a:srgbClr val="1C3303"/>
              </a:extrusionClr>
            </a:sp3d>
          </a:bodyPr>
          <a:lstStyle/>
          <a:p>
            <a:pPr algn="ctr"/>
            <a:r>
              <a:rPr lang="es-PE" sz="2400" dirty="0" smtClean="0">
                <a:solidFill>
                  <a:srgbClr val="B1F666"/>
                </a:solidFill>
                <a:latin typeface="Arial Black" panose="020B0A04020102020204" pitchFamily="34" charset="0"/>
              </a:rPr>
              <a:t>Una estrella de 6 puntas, llamada </a:t>
            </a:r>
            <a:r>
              <a:rPr lang="es-PE" sz="2400" dirty="0" err="1" smtClean="0">
                <a:solidFill>
                  <a:srgbClr val="B1F666"/>
                </a:solidFill>
                <a:latin typeface="Arial Black" panose="020B0A04020102020204" pitchFamily="34" charset="0"/>
              </a:rPr>
              <a:t>satkona</a:t>
            </a:r>
            <a:r>
              <a:rPr lang="es-PE" sz="2400" dirty="0" smtClean="0">
                <a:solidFill>
                  <a:srgbClr val="B1F666"/>
                </a:solidFill>
                <a:latin typeface="Arial Black" panose="020B0A04020102020204" pitchFamily="34" charset="0"/>
              </a:rPr>
              <a:t> o </a:t>
            </a:r>
            <a:r>
              <a:rPr lang="es-PE" sz="2400" dirty="0" err="1" smtClean="0">
                <a:solidFill>
                  <a:srgbClr val="B1F666"/>
                </a:solidFill>
                <a:latin typeface="Arial Black" panose="020B0A04020102020204" pitchFamily="34" charset="0"/>
              </a:rPr>
              <a:t>surya</a:t>
            </a:r>
            <a:r>
              <a:rPr lang="es-PE" sz="2400" dirty="0" smtClean="0">
                <a:solidFill>
                  <a:srgbClr val="B1F666"/>
                </a:solidFill>
                <a:latin typeface="Arial Black" panose="020B0A04020102020204" pitchFamily="34" charset="0"/>
              </a:rPr>
              <a:t> </a:t>
            </a:r>
            <a:r>
              <a:rPr lang="es-PE" sz="2400" dirty="0" err="1" smtClean="0">
                <a:solidFill>
                  <a:srgbClr val="B1F666"/>
                </a:solidFill>
                <a:latin typeface="Arial Black" panose="020B0A04020102020204" pitchFamily="34" charset="0"/>
              </a:rPr>
              <a:t>yantra</a:t>
            </a:r>
            <a:r>
              <a:rPr lang="es-PE" sz="2400" dirty="0" smtClean="0">
                <a:solidFill>
                  <a:srgbClr val="B1F666"/>
                </a:solidFill>
                <a:latin typeface="Arial Black" panose="020B0A04020102020204" pitchFamily="34" charset="0"/>
              </a:rPr>
              <a:t>, </a:t>
            </a:r>
            <a:r>
              <a:rPr lang="es-PE" sz="2400" dirty="0">
                <a:solidFill>
                  <a:srgbClr val="B1F666"/>
                </a:solidFill>
                <a:latin typeface="Arial Black" panose="020B0A04020102020204" pitchFamily="34" charset="0"/>
              </a:rPr>
              <a:t>son dos triángulos entrelazados; el superior representa </a:t>
            </a:r>
            <a:r>
              <a:rPr lang="es-PE" sz="2400" dirty="0" smtClean="0">
                <a:solidFill>
                  <a:srgbClr val="B1F666"/>
                </a:solidFill>
                <a:latin typeface="Arial Black" panose="020B0A04020102020204" pitchFamily="34" charset="0"/>
              </a:rPr>
              <a:t>a Shiva</a:t>
            </a:r>
            <a:r>
              <a:rPr lang="es-PE" sz="2400" dirty="0">
                <a:solidFill>
                  <a:srgbClr val="B1F666"/>
                </a:solidFill>
                <a:latin typeface="Arial Black" panose="020B0A04020102020204" pitchFamily="34" charset="0"/>
              </a:rPr>
              <a:t>, </a:t>
            </a:r>
            <a:r>
              <a:rPr lang="es-PE" sz="2400" dirty="0" err="1">
                <a:solidFill>
                  <a:srgbClr val="B1F666"/>
                </a:solidFill>
                <a:latin typeface="Arial Black" panose="020B0A04020102020204" pitchFamily="34" charset="0"/>
              </a:rPr>
              <a:t>purusha</a:t>
            </a:r>
            <a:r>
              <a:rPr lang="es-PE" sz="2400" dirty="0">
                <a:solidFill>
                  <a:srgbClr val="B1F666"/>
                </a:solidFill>
                <a:latin typeface="Arial Black" panose="020B0A04020102020204" pitchFamily="34" charset="0"/>
              </a:rPr>
              <a:t> y fuego, el inferior para </a:t>
            </a:r>
            <a:r>
              <a:rPr lang="es-PE" sz="2400" dirty="0" err="1" smtClean="0">
                <a:solidFill>
                  <a:srgbClr val="B1F666"/>
                </a:solidFill>
                <a:latin typeface="Arial Black" panose="020B0A04020102020204" pitchFamily="34" charset="0"/>
              </a:rPr>
              <a:t>Shakti</a:t>
            </a:r>
            <a:r>
              <a:rPr lang="es-PE" sz="2400" dirty="0" smtClean="0">
                <a:solidFill>
                  <a:srgbClr val="B1F666"/>
                </a:solidFill>
                <a:latin typeface="Arial Black" panose="020B0A04020102020204" pitchFamily="34" charset="0"/>
              </a:rPr>
              <a:t> (llamada también </a:t>
            </a:r>
            <a:r>
              <a:rPr lang="es-PE" sz="2400" dirty="0" err="1" smtClean="0">
                <a:solidFill>
                  <a:srgbClr val="B1F666"/>
                </a:solidFill>
                <a:latin typeface="Arial Black" panose="020B0A04020102020204" pitchFamily="34" charset="0"/>
              </a:rPr>
              <a:t>Kali</a:t>
            </a:r>
            <a:r>
              <a:rPr lang="es-PE" sz="2400" dirty="0" smtClean="0">
                <a:solidFill>
                  <a:srgbClr val="B1F666"/>
                </a:solidFill>
                <a:latin typeface="Arial Black" panose="020B0A04020102020204" pitchFamily="34" charset="0"/>
              </a:rPr>
              <a:t>), </a:t>
            </a:r>
            <a:r>
              <a:rPr lang="es-PE" sz="2400" dirty="0" err="1">
                <a:solidFill>
                  <a:srgbClr val="B1F666"/>
                </a:solidFill>
                <a:latin typeface="Arial Black" panose="020B0A04020102020204" pitchFamily="34" charset="0"/>
              </a:rPr>
              <a:t>prakriti</a:t>
            </a:r>
            <a:r>
              <a:rPr lang="es-PE" sz="2400" dirty="0">
                <a:solidFill>
                  <a:srgbClr val="B1F666"/>
                </a:solidFill>
                <a:latin typeface="Arial Black" panose="020B0A04020102020204" pitchFamily="34" charset="0"/>
              </a:rPr>
              <a:t> y agua</a:t>
            </a:r>
            <a:r>
              <a:rPr lang="es-PE" sz="2400" dirty="0" smtClean="0">
                <a:solidFill>
                  <a:srgbClr val="B1F666"/>
                </a:solidFill>
                <a:latin typeface="Arial Black" panose="020B0A04020102020204" pitchFamily="34" charset="0"/>
              </a:rPr>
              <a:t>. En realidad, los dos triángulos representan las dos trinidades hindúes</a:t>
            </a:r>
            <a:r>
              <a:rPr lang="es-PE" sz="2400" dirty="0">
                <a:solidFill>
                  <a:srgbClr val="B1F666"/>
                </a:solidFill>
                <a:latin typeface="Arial Black" panose="020B0A04020102020204" pitchFamily="34" charset="0"/>
              </a:rPr>
              <a:t>. </a:t>
            </a:r>
            <a:r>
              <a:rPr lang="es-PE" sz="2400" dirty="0" smtClean="0">
                <a:solidFill>
                  <a:srgbClr val="B1F666"/>
                </a:solidFill>
                <a:latin typeface="Arial Black" panose="020B0A04020102020204" pitchFamily="34" charset="0"/>
              </a:rPr>
              <a:t>                    Allí</a:t>
            </a:r>
            <a:r>
              <a:rPr lang="es-PE" sz="2400" dirty="0">
                <a:solidFill>
                  <a:srgbClr val="B1F666"/>
                </a:solidFill>
                <a:latin typeface="Arial Black" panose="020B0A04020102020204" pitchFamily="34" charset="0"/>
              </a:rPr>
              <a:t>, se considera un símbolo de la armonía entre el espíritu y la </a:t>
            </a:r>
            <a:r>
              <a:rPr lang="es-PE" sz="2400" dirty="0" smtClean="0">
                <a:solidFill>
                  <a:srgbClr val="B1F666"/>
                </a:solidFill>
                <a:latin typeface="Arial Black" panose="020B0A04020102020204" pitchFamily="34" charset="0"/>
              </a:rPr>
              <a:t>materia</a:t>
            </a:r>
            <a:r>
              <a:rPr lang="es-PE" sz="2400" dirty="0">
                <a:solidFill>
                  <a:srgbClr val="B1F666"/>
                </a:solidFill>
                <a:latin typeface="Arial Black" panose="020B0A04020102020204" pitchFamily="34" charset="0"/>
              </a:rPr>
              <a:t> </a:t>
            </a:r>
            <a:r>
              <a:rPr lang="es-PE" sz="2400" dirty="0" smtClean="0">
                <a:solidFill>
                  <a:srgbClr val="B1F666"/>
                </a:solidFill>
                <a:latin typeface="Arial Black" panose="020B0A04020102020204" pitchFamily="34" charset="0"/>
              </a:rPr>
              <a:t>(tal como ocurre en la masonería y que lo veremos más adelante)</a:t>
            </a:r>
            <a:endParaRPr lang="es-PE" sz="2400" dirty="0">
              <a:solidFill>
                <a:srgbClr val="B1F666"/>
              </a:solidFill>
              <a:latin typeface="Arial Black" panose="020B0A04020102020204" pitchFamily="34" charset="0"/>
            </a:endParaRPr>
          </a:p>
        </p:txBody>
      </p:sp>
      <p:sp>
        <p:nvSpPr>
          <p:cNvPr id="8" name="CuadroTexto 7"/>
          <p:cNvSpPr txBox="1"/>
          <p:nvPr/>
        </p:nvSpPr>
        <p:spPr>
          <a:xfrm>
            <a:off x="5989320" y="5453633"/>
            <a:ext cx="1452927" cy="338554"/>
          </a:xfrm>
          <a:prstGeom prst="rect">
            <a:avLst/>
          </a:prstGeom>
          <a:noFill/>
        </p:spPr>
        <p:txBody>
          <a:bodyPr wrap="square" rtlCol="0">
            <a:spAutoFit/>
            <a:scene3d>
              <a:camera prst="obliqueBottomLeft"/>
              <a:lightRig rig="threePt" dir="t"/>
            </a:scene3d>
            <a:sp3d extrusionH="177800">
              <a:extrusionClr>
                <a:srgbClr val="1C3303"/>
              </a:extrusionClr>
            </a:sp3d>
          </a:bodyPr>
          <a:lstStyle/>
          <a:p>
            <a:pPr algn="ctr"/>
            <a:r>
              <a:rPr lang="es-PE" sz="1600" dirty="0" smtClean="0">
                <a:solidFill>
                  <a:srgbClr val="B1F666"/>
                </a:solidFill>
                <a:latin typeface="Arial Black" panose="020B0A04020102020204" pitchFamily="34" charset="0"/>
              </a:rPr>
              <a:t>FUENTE 1: </a:t>
            </a:r>
            <a:endParaRPr lang="es-PE" sz="1600" dirty="0">
              <a:solidFill>
                <a:srgbClr val="B1F666"/>
              </a:solidFill>
              <a:latin typeface="Arial Black" panose="020B0A04020102020204" pitchFamily="34" charset="0"/>
            </a:endParaRPr>
          </a:p>
        </p:txBody>
      </p:sp>
      <p:sp>
        <p:nvSpPr>
          <p:cNvPr id="10" name="CuadroTexto 9">
            <a:hlinkClick r:id="rId4"/>
          </p:cNvPr>
          <p:cNvSpPr txBox="1"/>
          <p:nvPr/>
        </p:nvSpPr>
        <p:spPr>
          <a:xfrm>
            <a:off x="7254240" y="5453632"/>
            <a:ext cx="4709160" cy="369331"/>
          </a:xfrm>
          <a:prstGeom prst="rect">
            <a:avLst/>
          </a:prstGeom>
          <a:noFill/>
        </p:spPr>
        <p:txBody>
          <a:bodyPr wrap="square" rtlCol="0">
            <a:spAutoFit/>
            <a:scene3d>
              <a:camera prst="obliqueBottomLeft"/>
              <a:lightRig rig="threePt" dir="t"/>
            </a:scene3d>
            <a:sp3d extrusionH="177800">
              <a:extrusionClr>
                <a:srgbClr val="1C3303"/>
              </a:extrusionClr>
            </a:sp3d>
          </a:bodyPr>
          <a:lstStyle/>
          <a:p>
            <a:pPr algn="ctr"/>
            <a:r>
              <a:rPr lang="es-PE" dirty="0" smtClean="0">
                <a:solidFill>
                  <a:srgbClr val="B1F666"/>
                </a:solidFill>
                <a:latin typeface="Arial Black" panose="020B0A04020102020204" pitchFamily="34" charset="0"/>
              </a:rPr>
              <a:t>https://narayanaoracle.com/?p=505</a:t>
            </a:r>
          </a:p>
        </p:txBody>
      </p:sp>
      <p:sp>
        <p:nvSpPr>
          <p:cNvPr id="11" name="CuadroTexto 10"/>
          <p:cNvSpPr txBox="1"/>
          <p:nvPr/>
        </p:nvSpPr>
        <p:spPr>
          <a:xfrm>
            <a:off x="5989320" y="5804061"/>
            <a:ext cx="1452927" cy="338554"/>
          </a:xfrm>
          <a:prstGeom prst="rect">
            <a:avLst/>
          </a:prstGeom>
          <a:noFill/>
        </p:spPr>
        <p:txBody>
          <a:bodyPr wrap="square" rtlCol="0">
            <a:spAutoFit/>
            <a:scene3d>
              <a:camera prst="obliqueBottomLeft"/>
              <a:lightRig rig="threePt" dir="t"/>
            </a:scene3d>
            <a:sp3d extrusionH="177800">
              <a:extrusionClr>
                <a:srgbClr val="1C3303"/>
              </a:extrusionClr>
            </a:sp3d>
          </a:bodyPr>
          <a:lstStyle/>
          <a:p>
            <a:pPr algn="ctr"/>
            <a:r>
              <a:rPr lang="es-PE" sz="1600" dirty="0" smtClean="0">
                <a:solidFill>
                  <a:srgbClr val="B1F666"/>
                </a:solidFill>
                <a:latin typeface="Arial Black" panose="020B0A04020102020204" pitchFamily="34" charset="0"/>
              </a:rPr>
              <a:t>FUENTE 2: </a:t>
            </a:r>
            <a:endParaRPr lang="es-PE" sz="1600" dirty="0">
              <a:solidFill>
                <a:srgbClr val="B1F666"/>
              </a:solidFill>
              <a:latin typeface="Arial Black" panose="020B0A04020102020204" pitchFamily="34" charset="0"/>
            </a:endParaRPr>
          </a:p>
        </p:txBody>
      </p:sp>
      <p:sp>
        <p:nvSpPr>
          <p:cNvPr id="12" name="CuadroTexto 11">
            <a:hlinkClick r:id="rId5"/>
          </p:cNvPr>
          <p:cNvSpPr txBox="1"/>
          <p:nvPr/>
        </p:nvSpPr>
        <p:spPr>
          <a:xfrm>
            <a:off x="7307580" y="5792187"/>
            <a:ext cx="4602480" cy="923330"/>
          </a:xfrm>
          <a:prstGeom prst="rect">
            <a:avLst/>
          </a:prstGeom>
          <a:noFill/>
        </p:spPr>
        <p:txBody>
          <a:bodyPr wrap="square" rtlCol="0">
            <a:spAutoFit/>
            <a:scene3d>
              <a:camera prst="obliqueBottomLeft"/>
              <a:lightRig rig="threePt" dir="t"/>
            </a:scene3d>
            <a:sp3d extrusionH="177800">
              <a:extrusionClr>
                <a:srgbClr val="1C3303"/>
              </a:extrusionClr>
            </a:sp3d>
          </a:bodyPr>
          <a:lstStyle/>
          <a:p>
            <a:pPr algn="ctr"/>
            <a:r>
              <a:rPr lang="es-PE" dirty="0">
                <a:solidFill>
                  <a:srgbClr val="B1F666"/>
                </a:solidFill>
                <a:latin typeface="Arial Black" panose="020B0A04020102020204" pitchFamily="34" charset="0"/>
              </a:rPr>
              <a:t>http://sectasyverdades.blogspot.com/2014/01/el-hexagrama-la-estrella-de-troya-del.html</a:t>
            </a:r>
            <a:endParaRPr lang="es-PE" dirty="0" smtClean="0">
              <a:solidFill>
                <a:srgbClr val="B1F666"/>
              </a:solidFill>
              <a:latin typeface="Arial Black" panose="020B0A04020102020204" pitchFamily="34" charset="0"/>
            </a:endParaRPr>
          </a:p>
        </p:txBody>
      </p:sp>
    </p:spTree>
    <p:extLst>
      <p:ext uri="{BB962C8B-B14F-4D97-AF65-F5344CB8AC3E}">
        <p14:creationId xmlns:p14="http://schemas.microsoft.com/office/powerpoint/2010/main" val="2101418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800" fill="hold"/>
                                        <p:tgtEl>
                                          <p:spTgt spid="10"/>
                                        </p:tgtEl>
                                        <p:attrNameLst>
                                          <p:attrName>ppt_w</p:attrName>
                                        </p:attrNameLst>
                                      </p:cBhvr>
                                      <p:tavLst>
                                        <p:tav tm="0">
                                          <p:val>
                                            <p:fltVal val="0"/>
                                          </p:val>
                                        </p:tav>
                                        <p:tav tm="100000">
                                          <p:val>
                                            <p:strVal val="#ppt_w"/>
                                          </p:val>
                                        </p:tav>
                                      </p:tavLst>
                                    </p:anim>
                                    <p:anim calcmode="lin" valueType="num">
                                      <p:cBhvr>
                                        <p:cTn id="24" dur="1800" fill="hold"/>
                                        <p:tgtEl>
                                          <p:spTgt spid="1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1800" fill="hold"/>
                                        <p:tgtEl>
                                          <p:spTgt spid="11"/>
                                        </p:tgtEl>
                                        <p:attrNameLst>
                                          <p:attrName>ppt_w</p:attrName>
                                        </p:attrNameLst>
                                      </p:cBhvr>
                                      <p:tavLst>
                                        <p:tav tm="0">
                                          <p:val>
                                            <p:fltVal val="0"/>
                                          </p:val>
                                        </p:tav>
                                        <p:tav tm="100000">
                                          <p:val>
                                            <p:strVal val="#ppt_w"/>
                                          </p:val>
                                        </p:tav>
                                      </p:tavLst>
                                    </p:anim>
                                    <p:anim calcmode="lin" valueType="num">
                                      <p:cBhvr>
                                        <p:cTn id="28" dur="1800" fill="hold"/>
                                        <p:tgtEl>
                                          <p:spTgt spid="11"/>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800" fill="hold"/>
                                        <p:tgtEl>
                                          <p:spTgt spid="12"/>
                                        </p:tgtEl>
                                        <p:attrNameLst>
                                          <p:attrName>ppt_w</p:attrName>
                                        </p:attrNameLst>
                                      </p:cBhvr>
                                      <p:tavLst>
                                        <p:tav tm="0">
                                          <p:val>
                                            <p:fltVal val="0"/>
                                          </p:val>
                                        </p:tav>
                                        <p:tav tm="100000">
                                          <p:val>
                                            <p:strVal val="#ppt_w"/>
                                          </p:val>
                                        </p:tav>
                                      </p:tavLst>
                                    </p:anim>
                                    <p:anim calcmode="lin" valueType="num">
                                      <p:cBhvr>
                                        <p:cTn id="32" dur="18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6303572" y="243512"/>
            <a:ext cx="5633817" cy="6370975"/>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ES" sz="2400" dirty="0" smtClean="0">
                <a:solidFill>
                  <a:srgbClr val="FFBDBD"/>
                </a:solidFill>
                <a:latin typeface="Arial Black" panose="020B0A04020102020204" pitchFamily="34" charset="0"/>
              </a:rPr>
              <a:t>La Estrella también simboliza </a:t>
            </a:r>
            <a:r>
              <a:rPr lang="es-PE" sz="2400" dirty="0" smtClean="0">
                <a:solidFill>
                  <a:srgbClr val="FFBDBD"/>
                </a:solidFill>
                <a:latin typeface="Arial Black" panose="020B0A04020102020204" pitchFamily="34" charset="0"/>
              </a:rPr>
              <a:t>en </a:t>
            </a:r>
            <a:r>
              <a:rPr lang="es-PE" sz="2400" dirty="0">
                <a:solidFill>
                  <a:srgbClr val="FFBDBD"/>
                </a:solidFill>
                <a:latin typeface="Arial Black" panose="020B0A04020102020204" pitchFamily="34" charset="0"/>
              </a:rPr>
              <a:t>la enseñanza tántrica, </a:t>
            </a:r>
            <a:r>
              <a:rPr lang="es-PE" sz="2400" dirty="0" smtClean="0">
                <a:solidFill>
                  <a:srgbClr val="FFBDBD"/>
                </a:solidFill>
                <a:latin typeface="Arial Black" panose="020B0A04020102020204" pitchFamily="34" charset="0"/>
              </a:rPr>
              <a:t>la </a:t>
            </a:r>
            <a:r>
              <a:rPr lang="es-PE" sz="2400" dirty="0">
                <a:solidFill>
                  <a:srgbClr val="FFBDBD"/>
                </a:solidFill>
                <a:latin typeface="Arial Black" panose="020B0A04020102020204" pitchFamily="34" charset="0"/>
              </a:rPr>
              <a:t>relación entre el hombre y esposa. </a:t>
            </a:r>
            <a:r>
              <a:rPr lang="es-PE" sz="2400" dirty="0" smtClean="0">
                <a:solidFill>
                  <a:srgbClr val="FFBDBD"/>
                </a:solidFill>
                <a:latin typeface="Arial Black" panose="020B0A04020102020204" pitchFamily="34" charset="0"/>
              </a:rPr>
              <a:t>                                 Wayne </a:t>
            </a:r>
            <a:r>
              <a:rPr lang="es-PE" sz="2400" dirty="0">
                <a:solidFill>
                  <a:srgbClr val="FFBDBD"/>
                </a:solidFill>
                <a:latin typeface="Arial Black" panose="020B0A04020102020204" pitchFamily="34" charset="0"/>
              </a:rPr>
              <a:t>B. Chandler dijo que la más temprana aparición de la estrella de seis picos en la India data del 3000 antes de nuestra era y pronto fue tratada como un símbolo filosófico. </a:t>
            </a:r>
            <a:r>
              <a:rPr lang="es-PE" sz="2400" dirty="0" smtClean="0">
                <a:solidFill>
                  <a:srgbClr val="FFBDBD"/>
                </a:solidFill>
                <a:latin typeface="Arial Black" panose="020B0A04020102020204" pitchFamily="34" charset="0"/>
              </a:rPr>
              <a:t>Sería </a:t>
            </a:r>
            <a:r>
              <a:rPr lang="es-PE" sz="2400" dirty="0">
                <a:solidFill>
                  <a:srgbClr val="FFBDBD"/>
                </a:solidFill>
                <a:latin typeface="Arial Black" panose="020B0A04020102020204" pitchFamily="34" charset="0"/>
              </a:rPr>
              <a:t>usada después por los </a:t>
            </a:r>
            <a:r>
              <a:rPr lang="es-PE" sz="2400" dirty="0" err="1">
                <a:solidFill>
                  <a:srgbClr val="FFBDBD"/>
                </a:solidFill>
                <a:latin typeface="Arial Black" panose="020B0A04020102020204" pitchFamily="34" charset="0"/>
              </a:rPr>
              <a:t>tantricos</a:t>
            </a:r>
            <a:r>
              <a:rPr lang="es-PE" sz="2400" dirty="0">
                <a:solidFill>
                  <a:srgbClr val="FFBDBD"/>
                </a:solidFill>
                <a:latin typeface="Arial Black" panose="020B0A04020102020204" pitchFamily="34" charset="0"/>
              </a:rPr>
              <a:t> y budistas como para simbolizar la unión divina. </a:t>
            </a:r>
            <a:r>
              <a:rPr lang="es-PE" sz="2400" dirty="0" smtClean="0">
                <a:solidFill>
                  <a:srgbClr val="FFBDBD"/>
                </a:solidFill>
                <a:latin typeface="Arial Black" panose="020B0A04020102020204" pitchFamily="34" charset="0"/>
              </a:rPr>
              <a:t>Actualmente </a:t>
            </a:r>
            <a:r>
              <a:rPr lang="es-PE" sz="2400" dirty="0">
                <a:solidFill>
                  <a:srgbClr val="FFBDBD"/>
                </a:solidFill>
                <a:latin typeface="Arial Black" panose="020B0A04020102020204" pitchFamily="34" charset="0"/>
              </a:rPr>
              <a:t>la estrella de seis picos es llamada “La Estrella de </a:t>
            </a:r>
            <a:r>
              <a:rPr lang="es-PE" sz="2400" dirty="0" err="1">
                <a:solidFill>
                  <a:srgbClr val="FFBDBD"/>
                </a:solidFill>
                <a:latin typeface="Arial Black" panose="020B0A04020102020204" pitchFamily="34" charset="0"/>
              </a:rPr>
              <a:t>Vishnu</a:t>
            </a:r>
            <a:r>
              <a:rPr lang="es-PE" sz="2400" dirty="0">
                <a:solidFill>
                  <a:srgbClr val="FFBDBD"/>
                </a:solidFill>
                <a:latin typeface="Arial Black" panose="020B0A04020102020204" pitchFamily="34" charset="0"/>
              </a:rPr>
              <a:t>”, reflejando unión cósmica entra </a:t>
            </a:r>
            <a:r>
              <a:rPr lang="es-PE" sz="2400" dirty="0" err="1">
                <a:solidFill>
                  <a:srgbClr val="FFBDBD"/>
                </a:solidFill>
                <a:latin typeface="Arial Black" panose="020B0A04020102020204" pitchFamily="34" charset="0"/>
              </a:rPr>
              <a:t>Kali</a:t>
            </a:r>
            <a:r>
              <a:rPr lang="es-PE" sz="2400" dirty="0">
                <a:solidFill>
                  <a:srgbClr val="FFBDBD"/>
                </a:solidFill>
                <a:latin typeface="Arial Black" panose="020B0A04020102020204" pitchFamily="34" charset="0"/>
              </a:rPr>
              <a:t> y Shiva.</a:t>
            </a:r>
          </a:p>
        </p:txBody>
      </p:sp>
      <p:sp>
        <p:nvSpPr>
          <p:cNvPr id="8" name="CuadroTexto 7"/>
          <p:cNvSpPr txBox="1"/>
          <p:nvPr/>
        </p:nvSpPr>
        <p:spPr>
          <a:xfrm>
            <a:off x="89161" y="6148059"/>
            <a:ext cx="1452927" cy="338554"/>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PE" sz="1600" dirty="0" smtClean="0">
                <a:solidFill>
                  <a:srgbClr val="FFBDBD"/>
                </a:solidFill>
                <a:latin typeface="Arial Black" panose="020B0A04020102020204" pitchFamily="34" charset="0"/>
              </a:rPr>
              <a:t>FUENTE 2: </a:t>
            </a:r>
            <a:endParaRPr lang="es-PE" sz="1600" dirty="0">
              <a:solidFill>
                <a:srgbClr val="FFBDBD"/>
              </a:solidFill>
              <a:latin typeface="Arial Black" panose="020B0A04020102020204" pitchFamily="34" charset="0"/>
            </a:endParaRPr>
          </a:p>
        </p:txBody>
      </p:sp>
      <p:sp>
        <p:nvSpPr>
          <p:cNvPr id="10" name="CuadroTexto 9">
            <a:hlinkClick r:id="rId3"/>
          </p:cNvPr>
          <p:cNvSpPr txBox="1"/>
          <p:nvPr/>
        </p:nvSpPr>
        <p:spPr>
          <a:xfrm>
            <a:off x="1446482" y="6135203"/>
            <a:ext cx="5215001" cy="646331"/>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PE" dirty="0" smtClean="0">
                <a:solidFill>
                  <a:srgbClr val="FFBDBD"/>
                </a:solidFill>
                <a:latin typeface="Arial Black" panose="020B0A04020102020204" pitchFamily="34" charset="0"/>
              </a:rPr>
              <a:t>https</a:t>
            </a:r>
            <a:r>
              <a:rPr lang="es-PE" dirty="0">
                <a:solidFill>
                  <a:srgbClr val="FFBDBD"/>
                </a:solidFill>
                <a:latin typeface="Arial Black" panose="020B0A04020102020204" pitchFamily="34" charset="0"/>
              </a:rPr>
              <a:t>://veritasconexion.blogspot.com/2012/08/hexagrama-666.html </a:t>
            </a:r>
            <a:endParaRPr lang="es-PE" dirty="0" smtClean="0">
              <a:solidFill>
                <a:srgbClr val="FFBDBD"/>
              </a:solidFill>
              <a:latin typeface="Arial Black" panose="020B0A04020102020204" pitchFamily="34" charset="0"/>
            </a:endParaRPr>
          </a:p>
        </p:txBody>
      </p:sp>
      <p:sp>
        <p:nvSpPr>
          <p:cNvPr id="11" name="CuadroTexto 10"/>
          <p:cNvSpPr txBox="1"/>
          <p:nvPr/>
        </p:nvSpPr>
        <p:spPr>
          <a:xfrm>
            <a:off x="113055" y="5280521"/>
            <a:ext cx="1452927" cy="338554"/>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PE" sz="1600" dirty="0" smtClean="0">
                <a:solidFill>
                  <a:srgbClr val="FFBDBD"/>
                </a:solidFill>
                <a:latin typeface="Arial Black" panose="020B0A04020102020204" pitchFamily="34" charset="0"/>
              </a:rPr>
              <a:t>FUENTE 1: </a:t>
            </a:r>
            <a:endParaRPr lang="es-PE" sz="1600" dirty="0">
              <a:solidFill>
                <a:srgbClr val="FFBDBD"/>
              </a:solidFill>
              <a:latin typeface="Arial Black" panose="020B0A04020102020204" pitchFamily="34" charset="0"/>
            </a:endParaRPr>
          </a:p>
        </p:txBody>
      </p:sp>
      <p:sp>
        <p:nvSpPr>
          <p:cNvPr id="12" name="CuadroTexto 11">
            <a:hlinkClick r:id="rId4"/>
          </p:cNvPr>
          <p:cNvSpPr txBox="1"/>
          <p:nvPr/>
        </p:nvSpPr>
        <p:spPr>
          <a:xfrm>
            <a:off x="1446482" y="5274104"/>
            <a:ext cx="4602480" cy="923330"/>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PE" dirty="0">
                <a:solidFill>
                  <a:srgbClr val="FFBDBD"/>
                </a:solidFill>
                <a:latin typeface="Arial Black" panose="020B0A04020102020204" pitchFamily="34" charset="0"/>
              </a:rPr>
              <a:t>http://sectasyverdades.blogspot.com/2014/01/el-hexagrama-la-estrella-de-troya-del.html</a:t>
            </a:r>
            <a:endParaRPr lang="es-PE" dirty="0" smtClean="0">
              <a:solidFill>
                <a:srgbClr val="FFBDBD"/>
              </a:solidFill>
              <a:latin typeface="Arial Black" panose="020B0A04020102020204" pitchFamily="34" charset="0"/>
            </a:endParaRPr>
          </a:p>
        </p:txBody>
      </p:sp>
      <p:pic>
        <p:nvPicPr>
          <p:cNvPr id="9" name="Imagen 8"/>
          <p:cNvPicPr>
            <a:picLocks noChangeAspect="1"/>
          </p:cNvPicPr>
          <p:nvPr/>
        </p:nvPicPr>
        <p:blipFill rotWithShape="1">
          <a:blip r:embed="rId5"/>
          <a:srcRect l="62874" t="16889" r="9501" b="17778"/>
          <a:stretch/>
        </p:blipFill>
        <p:spPr>
          <a:xfrm>
            <a:off x="2194560" y="111211"/>
            <a:ext cx="3901440" cy="5190151"/>
          </a:xfrm>
          <a:prstGeom prst="rect">
            <a:avLst/>
          </a:prstGeom>
          <a:effectLst>
            <a:softEdge rad="127000"/>
          </a:effectLst>
        </p:spPr>
      </p:pic>
      <p:cxnSp>
        <p:nvCxnSpPr>
          <p:cNvPr id="13" name="Conector recto de flecha 12"/>
          <p:cNvCxnSpPr/>
          <p:nvPr/>
        </p:nvCxnSpPr>
        <p:spPr>
          <a:xfrm flipV="1">
            <a:off x="1892858" y="2485412"/>
            <a:ext cx="1897397" cy="1394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CuadroTexto 1"/>
          <p:cNvSpPr txBox="1"/>
          <p:nvPr/>
        </p:nvSpPr>
        <p:spPr>
          <a:xfrm>
            <a:off x="60223" y="2340462"/>
            <a:ext cx="1954094" cy="346249"/>
          </a:xfrm>
          <a:prstGeom prst="rect">
            <a:avLst/>
          </a:prstGeom>
          <a:noFill/>
        </p:spPr>
        <p:txBody>
          <a:bodyPr wrap="square" lIns="68580" tIns="34290" rIns="68580" bIns="34290" rtlCol="0">
            <a:spAutoFit/>
            <a:scene3d>
              <a:camera prst="obliqueBottomLeft"/>
              <a:lightRig rig="threePt" dir="t"/>
            </a:scene3d>
            <a:sp3d extrusionH="50800">
              <a:extrusionClr>
                <a:schemeClr val="tx1">
                  <a:lumMod val="85000"/>
                  <a:lumOff val="15000"/>
                </a:schemeClr>
              </a:extrusionClr>
            </a:sp3d>
          </a:bodyPr>
          <a:lstStyle/>
          <a:p>
            <a:pPr algn="ctr"/>
            <a:r>
              <a:rPr lang="es-PE" b="1" dirty="0" smtClean="0">
                <a:solidFill>
                  <a:schemeClr val="bg1"/>
                </a:solidFill>
                <a:latin typeface="Arial Black" panose="020B0A04020102020204" pitchFamily="34" charset="0"/>
              </a:rPr>
              <a:t>ESVÁSTICA</a:t>
            </a:r>
            <a:endParaRPr lang="es-ES"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214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650" fill="hold"/>
                                        <p:tgtEl>
                                          <p:spTgt spid="19"/>
                                        </p:tgtEl>
                                        <p:attrNameLst>
                                          <p:attrName>ppt_w</p:attrName>
                                        </p:attrNameLst>
                                      </p:cBhvr>
                                      <p:tavLst>
                                        <p:tav tm="0">
                                          <p:val>
                                            <p:strVal val="4/3*#ppt_w"/>
                                          </p:val>
                                        </p:tav>
                                        <p:tav tm="100000">
                                          <p:val>
                                            <p:strVal val="#ppt_w"/>
                                          </p:val>
                                        </p:tav>
                                      </p:tavLst>
                                    </p:anim>
                                    <p:anim calcmode="lin" valueType="num">
                                      <p:cBhvr>
                                        <p:cTn id="8" dur="1650" fill="hold"/>
                                        <p:tgtEl>
                                          <p:spTgt spid="19"/>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1800" fill="hold"/>
                                        <p:tgtEl>
                                          <p:spTgt spid="21"/>
                                        </p:tgtEl>
                                        <p:attrNameLst>
                                          <p:attrName>ppt_w</p:attrName>
                                        </p:attrNameLst>
                                      </p:cBhvr>
                                      <p:tavLst>
                                        <p:tav tm="0">
                                          <p:val>
                                            <p:fltVal val="0"/>
                                          </p:val>
                                        </p:tav>
                                        <p:tav tm="100000">
                                          <p:val>
                                            <p:strVal val="#ppt_w"/>
                                          </p:val>
                                        </p:tav>
                                      </p:tavLst>
                                    </p:anim>
                                    <p:anim calcmode="lin" valueType="num">
                                      <p:cBhvr>
                                        <p:cTn id="16" dur="1800" fill="hold"/>
                                        <p:tgtEl>
                                          <p:spTgt spid="21"/>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800" fill="hold"/>
                                        <p:tgtEl>
                                          <p:spTgt spid="13"/>
                                        </p:tgtEl>
                                        <p:attrNameLst>
                                          <p:attrName>ppt_w</p:attrName>
                                        </p:attrNameLst>
                                      </p:cBhvr>
                                      <p:tavLst>
                                        <p:tav tm="0">
                                          <p:val>
                                            <p:fltVal val="0"/>
                                          </p:val>
                                        </p:tav>
                                        <p:tav tm="100000">
                                          <p:val>
                                            <p:strVal val="#ppt_w"/>
                                          </p:val>
                                        </p:tav>
                                      </p:tavLst>
                                    </p:anim>
                                    <p:anim calcmode="lin" valueType="num">
                                      <p:cBhvr>
                                        <p:cTn id="20" dur="1800" fill="hold"/>
                                        <p:tgtEl>
                                          <p:spTgt spid="1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1800" fill="hold"/>
                                        <p:tgtEl>
                                          <p:spTgt spid="11"/>
                                        </p:tgtEl>
                                        <p:attrNameLst>
                                          <p:attrName>ppt_w</p:attrName>
                                        </p:attrNameLst>
                                      </p:cBhvr>
                                      <p:tavLst>
                                        <p:tav tm="0">
                                          <p:val>
                                            <p:fltVal val="0"/>
                                          </p:val>
                                        </p:tav>
                                        <p:tav tm="100000">
                                          <p:val>
                                            <p:strVal val="#ppt_w"/>
                                          </p:val>
                                        </p:tav>
                                      </p:tavLst>
                                    </p:anim>
                                    <p:anim calcmode="lin" valueType="num">
                                      <p:cBhvr>
                                        <p:cTn id="28" dur="1800" fill="hold"/>
                                        <p:tgtEl>
                                          <p:spTgt spid="11"/>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800" fill="hold"/>
                                        <p:tgtEl>
                                          <p:spTgt spid="12"/>
                                        </p:tgtEl>
                                        <p:attrNameLst>
                                          <p:attrName>ppt_w</p:attrName>
                                        </p:attrNameLst>
                                      </p:cBhvr>
                                      <p:tavLst>
                                        <p:tav tm="0">
                                          <p:val>
                                            <p:fltVal val="0"/>
                                          </p:val>
                                        </p:tav>
                                        <p:tav tm="100000">
                                          <p:val>
                                            <p:strVal val="#ppt_w"/>
                                          </p:val>
                                        </p:tav>
                                      </p:tavLst>
                                    </p:anim>
                                    <p:anim calcmode="lin" valueType="num">
                                      <p:cBhvr>
                                        <p:cTn id="32" dur="1800" fill="hold"/>
                                        <p:tgtEl>
                                          <p:spTgt spid="12"/>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800" fill="hold"/>
                                        <p:tgtEl>
                                          <p:spTgt spid="8"/>
                                        </p:tgtEl>
                                        <p:attrNameLst>
                                          <p:attrName>ppt_w</p:attrName>
                                        </p:attrNameLst>
                                      </p:cBhvr>
                                      <p:tavLst>
                                        <p:tav tm="0">
                                          <p:val>
                                            <p:fltVal val="0"/>
                                          </p:val>
                                        </p:tav>
                                        <p:tav tm="100000">
                                          <p:val>
                                            <p:strVal val="#ppt_w"/>
                                          </p:val>
                                        </p:tav>
                                      </p:tavLst>
                                    </p:anim>
                                    <p:anim calcmode="lin" valueType="num">
                                      <p:cBhvr>
                                        <p:cTn id="36" dur="1800" fill="hold"/>
                                        <p:tgtEl>
                                          <p:spTgt spid="8"/>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800" fill="hold"/>
                                        <p:tgtEl>
                                          <p:spTgt spid="10"/>
                                        </p:tgtEl>
                                        <p:attrNameLst>
                                          <p:attrName>ppt_w</p:attrName>
                                        </p:attrNameLst>
                                      </p:cBhvr>
                                      <p:tavLst>
                                        <p:tav tm="0">
                                          <p:val>
                                            <p:fltVal val="0"/>
                                          </p:val>
                                        </p:tav>
                                        <p:tav tm="100000">
                                          <p:val>
                                            <p:strVal val="#ppt_w"/>
                                          </p:val>
                                        </p:tav>
                                      </p:tavLst>
                                    </p:anim>
                                    <p:anim calcmode="lin" valueType="num">
                                      <p:cBhvr>
                                        <p:cTn id="40"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1" grpId="0"/>
      <p:bldP spid="12" grpId="0"/>
      <p:bldP spid="2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pic>
        <p:nvPicPr>
          <p:cNvPr id="8194" name="Picture 2" descr="http://littleguyintheeye.files.wordpress.com/2010/01/star-of-david-kali.jpg?w=59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73" y="130492"/>
            <a:ext cx="7704832" cy="426267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461888" y="4393167"/>
            <a:ext cx="11268221" cy="2308324"/>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err="1" smtClean="0">
                <a:solidFill>
                  <a:srgbClr val="FFBC97"/>
                </a:solidFill>
                <a:latin typeface="Arial Black" panose="020B0A04020102020204" pitchFamily="34" charset="0"/>
              </a:rPr>
              <a:t>Swami</a:t>
            </a:r>
            <a:r>
              <a:rPr lang="es-PE" sz="2400" dirty="0" smtClean="0">
                <a:solidFill>
                  <a:srgbClr val="FFBC97"/>
                </a:solidFill>
                <a:latin typeface="Arial Black" panose="020B0A04020102020204" pitchFamily="34" charset="0"/>
              </a:rPr>
              <a:t> </a:t>
            </a:r>
            <a:r>
              <a:rPr lang="es-PE" sz="2400" dirty="0">
                <a:solidFill>
                  <a:srgbClr val="FFBC97"/>
                </a:solidFill>
                <a:latin typeface="Arial Black" panose="020B0A04020102020204" pitchFamily="34" charset="0"/>
              </a:rPr>
              <a:t>B. G. </a:t>
            </a:r>
            <a:r>
              <a:rPr lang="es-PE" sz="2400" dirty="0" err="1">
                <a:solidFill>
                  <a:srgbClr val="FFBC97"/>
                </a:solidFill>
                <a:latin typeface="Arial Black" panose="020B0A04020102020204" pitchFamily="34" charset="0"/>
              </a:rPr>
              <a:t>Narasingha</a:t>
            </a:r>
            <a:r>
              <a:rPr lang="es-PE" sz="2400" dirty="0">
                <a:solidFill>
                  <a:srgbClr val="FFBC97"/>
                </a:solidFill>
                <a:latin typeface="Arial Black" panose="020B0A04020102020204" pitchFamily="34" charset="0"/>
              </a:rPr>
              <a:t> un seguidor de la deidad hindú Krishna, durante una visita a Jerusalén compro “una estrella de </a:t>
            </a:r>
            <a:r>
              <a:rPr lang="es-PE" sz="2400" dirty="0" smtClean="0">
                <a:solidFill>
                  <a:srgbClr val="FFBC97"/>
                </a:solidFill>
                <a:latin typeface="Arial Black" panose="020B0A04020102020204" pitchFamily="34" charset="0"/>
              </a:rPr>
              <a:t>David</a:t>
            </a:r>
            <a:r>
              <a:rPr lang="es-PE" sz="2400" dirty="0">
                <a:solidFill>
                  <a:srgbClr val="FFBC97"/>
                </a:solidFill>
                <a:latin typeface="Arial Black" panose="020B0A04020102020204" pitchFamily="34" charset="0"/>
              </a:rPr>
              <a:t>” y se la puso alrededor de su cuello y le preguntaron: “¿Por qué estas usando un símbolo judío?” a </a:t>
            </a:r>
            <a:r>
              <a:rPr lang="es-PE" sz="2400" dirty="0" smtClean="0">
                <a:solidFill>
                  <a:srgbClr val="FFBC97"/>
                </a:solidFill>
                <a:latin typeface="Arial Black" panose="020B0A04020102020204" pitchFamily="34" charset="0"/>
              </a:rPr>
              <a:t>esto, él </a:t>
            </a:r>
            <a:r>
              <a:rPr lang="es-PE" sz="2400" dirty="0">
                <a:solidFill>
                  <a:srgbClr val="FFBC97"/>
                </a:solidFill>
                <a:latin typeface="Arial Black" panose="020B0A04020102020204" pitchFamily="34" charset="0"/>
              </a:rPr>
              <a:t>replico: “Esta [estrella de seis picos] es </a:t>
            </a:r>
            <a:r>
              <a:rPr lang="es-PE" sz="2400" dirty="0" err="1" smtClean="0">
                <a:solidFill>
                  <a:srgbClr val="FFBC97"/>
                </a:solidFill>
                <a:latin typeface="Arial Black" panose="020B0A04020102020204" pitchFamily="34" charset="0"/>
              </a:rPr>
              <a:t>Satkona</a:t>
            </a:r>
            <a:r>
              <a:rPr lang="es-PE" sz="2400" dirty="0">
                <a:solidFill>
                  <a:srgbClr val="FFBC97"/>
                </a:solidFill>
                <a:latin typeface="Arial Black" panose="020B0A04020102020204" pitchFamily="34" charset="0"/>
              </a:rPr>
              <a:t>, el símbolo de </a:t>
            </a:r>
            <a:r>
              <a:rPr lang="es-PE" sz="2400" dirty="0" err="1">
                <a:solidFill>
                  <a:srgbClr val="FFBC97"/>
                </a:solidFill>
                <a:latin typeface="Arial Black" panose="020B0A04020102020204" pitchFamily="34" charset="0"/>
              </a:rPr>
              <a:t>Goloka</a:t>
            </a:r>
            <a:r>
              <a:rPr lang="es-PE" sz="2400" dirty="0">
                <a:solidFill>
                  <a:srgbClr val="FFBC97"/>
                </a:solidFill>
                <a:latin typeface="Arial Black" panose="020B0A04020102020204" pitchFamily="34" charset="0"/>
              </a:rPr>
              <a:t>, el superior de Krishna”. </a:t>
            </a:r>
          </a:p>
        </p:txBody>
      </p:sp>
      <p:cxnSp>
        <p:nvCxnSpPr>
          <p:cNvPr id="7" name="Conector recto de flecha 6"/>
          <p:cNvCxnSpPr/>
          <p:nvPr/>
        </p:nvCxnSpPr>
        <p:spPr>
          <a:xfrm>
            <a:off x="2980007" y="2817055"/>
            <a:ext cx="2667000" cy="3048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CuadroTexto 7">
            <a:hlinkClick r:id="rId4"/>
          </p:cNvPr>
          <p:cNvSpPr txBox="1"/>
          <p:nvPr/>
        </p:nvSpPr>
        <p:spPr>
          <a:xfrm>
            <a:off x="8113754" y="1135135"/>
            <a:ext cx="3948333" cy="923330"/>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https</a:t>
            </a:r>
            <a:r>
              <a:rPr lang="es-PE" dirty="0">
                <a:solidFill>
                  <a:srgbClr val="FFBC97"/>
                </a:solidFill>
                <a:latin typeface="Arial Black" panose="020B0A04020102020204" pitchFamily="34" charset="0"/>
              </a:rPr>
              <a:t>://veritasconexion.blogspot.com/2012/08/hexagrama-666.html  </a:t>
            </a:r>
          </a:p>
        </p:txBody>
      </p:sp>
      <p:sp>
        <p:nvSpPr>
          <p:cNvPr id="2" name="Rectángulo 1"/>
          <p:cNvSpPr/>
          <p:nvPr/>
        </p:nvSpPr>
        <p:spPr>
          <a:xfrm>
            <a:off x="3048000" y="3105835"/>
            <a:ext cx="6096000" cy="369332"/>
          </a:xfrm>
          <a:prstGeom prst="rect">
            <a:avLst/>
          </a:prstGeom>
        </p:spPr>
        <p:txBody>
          <a:bodyPr>
            <a:spAutoFit/>
          </a:bodyPr>
          <a:lstStyle/>
          <a:p>
            <a:endParaRPr lang="es-PE" dirty="0"/>
          </a:p>
        </p:txBody>
      </p:sp>
      <p:sp>
        <p:nvSpPr>
          <p:cNvPr id="9" name="CuadroTexto 8">
            <a:hlinkClick r:id="rId5"/>
          </p:cNvPr>
          <p:cNvSpPr txBox="1"/>
          <p:nvPr/>
        </p:nvSpPr>
        <p:spPr>
          <a:xfrm>
            <a:off x="8113754" y="2157438"/>
            <a:ext cx="3948333" cy="948397"/>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https</a:t>
            </a:r>
            <a:r>
              <a:rPr lang="es-PE" dirty="0">
                <a:solidFill>
                  <a:srgbClr val="FFBC97"/>
                </a:solidFill>
                <a:latin typeface="Arial Black" panose="020B0A04020102020204" pitchFamily="34" charset="0"/>
              </a:rPr>
              <a:t>://</a:t>
            </a:r>
            <a:r>
              <a:rPr lang="es-PE" dirty="0" smtClean="0">
                <a:solidFill>
                  <a:srgbClr val="FFBC97"/>
                </a:solidFill>
                <a:latin typeface="Arial Black" panose="020B0A04020102020204" pitchFamily="34" charset="0"/>
              </a:rPr>
              <a:t>littleguyintheeye.files.wordpress.com/2010/01/star-of-david-kali.jpg</a:t>
            </a:r>
            <a:endParaRPr lang="es-PE" dirty="0">
              <a:solidFill>
                <a:srgbClr val="FFBC97"/>
              </a:solidFill>
              <a:latin typeface="Arial Black" panose="020B0A04020102020204" pitchFamily="34" charset="0"/>
            </a:endParaRPr>
          </a:p>
        </p:txBody>
      </p:sp>
      <p:sp>
        <p:nvSpPr>
          <p:cNvPr id="10" name="CuadroTexto 9"/>
          <p:cNvSpPr txBox="1"/>
          <p:nvPr/>
        </p:nvSpPr>
        <p:spPr>
          <a:xfrm>
            <a:off x="7826535" y="716317"/>
            <a:ext cx="2016371" cy="369332"/>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 FUENTES:</a:t>
            </a:r>
            <a:endParaRPr lang="es-PE" dirty="0">
              <a:solidFill>
                <a:srgbClr val="FFBC97"/>
              </a:solidFill>
              <a:latin typeface="Arial Black" panose="020B0A04020102020204" pitchFamily="34" charset="0"/>
            </a:endParaRPr>
          </a:p>
        </p:txBody>
      </p:sp>
    </p:spTree>
    <p:extLst>
      <p:ext uri="{BB962C8B-B14F-4D97-AF65-F5344CB8AC3E}">
        <p14:creationId xmlns:p14="http://schemas.microsoft.com/office/powerpoint/2010/main" val="2122128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1800" fill="hold"/>
                                        <p:tgtEl>
                                          <p:spTgt spid="8194"/>
                                        </p:tgtEl>
                                        <p:attrNameLst>
                                          <p:attrName>ppt_w</p:attrName>
                                        </p:attrNameLst>
                                      </p:cBhvr>
                                      <p:tavLst>
                                        <p:tav tm="0">
                                          <p:val>
                                            <p:fltVal val="0"/>
                                          </p:val>
                                        </p:tav>
                                        <p:tav tm="100000">
                                          <p:val>
                                            <p:strVal val="#ppt_w"/>
                                          </p:val>
                                        </p:tav>
                                      </p:tavLst>
                                    </p:anim>
                                    <p:anim calcmode="lin" valueType="num">
                                      <p:cBhvr>
                                        <p:cTn id="12" dur="1800" fill="hold"/>
                                        <p:tgtEl>
                                          <p:spTgt spid="819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800" fill="hold"/>
                                        <p:tgtEl>
                                          <p:spTgt spid="10"/>
                                        </p:tgtEl>
                                        <p:attrNameLst>
                                          <p:attrName>ppt_w</p:attrName>
                                        </p:attrNameLst>
                                      </p:cBhvr>
                                      <p:tavLst>
                                        <p:tav tm="0">
                                          <p:val>
                                            <p:fltVal val="0"/>
                                          </p:val>
                                        </p:tav>
                                        <p:tav tm="100000">
                                          <p:val>
                                            <p:strVal val="#ppt_w"/>
                                          </p:val>
                                        </p:tav>
                                      </p:tavLst>
                                    </p:anim>
                                    <p:anim calcmode="lin" valueType="num">
                                      <p:cBhvr>
                                        <p:cTn id="16" dur="1800" fill="hold"/>
                                        <p:tgtEl>
                                          <p:spTgt spid="1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800" fill="hold"/>
                                        <p:tgtEl>
                                          <p:spTgt spid="9"/>
                                        </p:tgtEl>
                                        <p:attrNameLst>
                                          <p:attrName>ppt_w</p:attrName>
                                        </p:attrNameLst>
                                      </p:cBhvr>
                                      <p:tavLst>
                                        <p:tav tm="0">
                                          <p:val>
                                            <p:fltVal val="0"/>
                                          </p:val>
                                        </p:tav>
                                        <p:tav tm="100000">
                                          <p:val>
                                            <p:strVal val="#ppt_w"/>
                                          </p:val>
                                        </p:tav>
                                      </p:tavLst>
                                    </p:anim>
                                    <p:anim calcmode="lin" valueType="num">
                                      <p:cBhvr>
                                        <p:cTn id="24" dur="18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800" fill="hold"/>
                                        <p:tgtEl>
                                          <p:spTgt spid="6"/>
                                        </p:tgtEl>
                                        <p:attrNameLst>
                                          <p:attrName>ppt_w</p:attrName>
                                        </p:attrNameLst>
                                      </p:cBhvr>
                                      <p:tavLst>
                                        <p:tav tm="0">
                                          <p:val>
                                            <p:fltVal val="0"/>
                                          </p:val>
                                        </p:tav>
                                        <p:tav tm="100000">
                                          <p:val>
                                            <p:strVal val="#ppt_w"/>
                                          </p:val>
                                        </p:tav>
                                      </p:tavLst>
                                    </p:anim>
                                    <p:anim calcmode="lin" valueType="num">
                                      <p:cBhvr>
                                        <p:cTn id="28" dur="1800" fill="hold"/>
                                        <p:tgtEl>
                                          <p:spTgt spid="6"/>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800" fill="hold"/>
                                        <p:tgtEl>
                                          <p:spTgt spid="7"/>
                                        </p:tgtEl>
                                        <p:attrNameLst>
                                          <p:attrName>ppt_w</p:attrName>
                                        </p:attrNameLst>
                                      </p:cBhvr>
                                      <p:tavLst>
                                        <p:tav tm="0">
                                          <p:val>
                                            <p:fltVal val="0"/>
                                          </p:val>
                                        </p:tav>
                                        <p:tav tm="100000">
                                          <p:val>
                                            <p:strVal val="#ppt_w"/>
                                          </p:val>
                                        </p:tav>
                                      </p:tavLst>
                                    </p:anim>
                                    <p:anim calcmode="lin" valueType="num">
                                      <p:cBhvr>
                                        <p:cTn id="3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170" name="Picture 2" descr="http://es.proswastika.org/e107_images/newspost_images/europe_france_lehning_book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76" y="136842"/>
            <a:ext cx="5905500" cy="5819776"/>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1"/>
          <p:cNvSpPr txBox="1"/>
          <p:nvPr/>
        </p:nvSpPr>
        <p:spPr>
          <a:xfrm>
            <a:off x="6353651" y="809052"/>
            <a:ext cx="5628005" cy="4870564"/>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err="1">
                <a:solidFill>
                  <a:srgbClr val="C3BC8F"/>
                </a:solidFill>
                <a:latin typeface="Arial Black" panose="020B0A04020102020204" pitchFamily="34" charset="0"/>
              </a:rPr>
              <a:t>Swami</a:t>
            </a:r>
            <a:r>
              <a:rPr lang="es-PE" sz="2400" b="1" dirty="0">
                <a:solidFill>
                  <a:srgbClr val="C3BC8F"/>
                </a:solidFill>
                <a:latin typeface="Arial Black" panose="020B0A04020102020204" pitchFamily="34" charset="0"/>
              </a:rPr>
              <a:t> B. G. </a:t>
            </a:r>
            <a:r>
              <a:rPr lang="es-PE" sz="2400" b="1" dirty="0" err="1">
                <a:solidFill>
                  <a:srgbClr val="C3BC8F"/>
                </a:solidFill>
                <a:latin typeface="Arial Black" panose="020B0A04020102020204" pitchFamily="34" charset="0"/>
              </a:rPr>
              <a:t>Narasingha</a:t>
            </a:r>
            <a:r>
              <a:rPr lang="es-PE" sz="2400" b="1" dirty="0">
                <a:solidFill>
                  <a:srgbClr val="C3BC8F"/>
                </a:solidFill>
                <a:latin typeface="Arial Black" panose="020B0A04020102020204" pitchFamily="34" charset="0"/>
              </a:rPr>
              <a:t> escribió un artículo sobre </a:t>
            </a:r>
            <a:r>
              <a:rPr lang="es-PE" sz="2400" b="1" dirty="0" err="1" smtClean="0">
                <a:solidFill>
                  <a:srgbClr val="C3BC8F"/>
                </a:solidFill>
                <a:latin typeface="Arial Black" panose="020B0A04020102020204" pitchFamily="34" charset="0"/>
              </a:rPr>
              <a:t>Satkona</a:t>
            </a:r>
            <a:r>
              <a:rPr lang="es-PE" sz="2400" b="1" dirty="0" smtClean="0">
                <a:solidFill>
                  <a:srgbClr val="C3BC8F"/>
                </a:solidFill>
                <a:latin typeface="Arial Black" panose="020B0A04020102020204" pitchFamily="34" charset="0"/>
              </a:rPr>
              <a:t> </a:t>
            </a:r>
            <a:r>
              <a:rPr lang="es-PE" sz="2400" b="1" dirty="0">
                <a:solidFill>
                  <a:srgbClr val="C3BC8F"/>
                </a:solidFill>
                <a:latin typeface="Arial Black" panose="020B0A04020102020204" pitchFamily="34" charset="0"/>
              </a:rPr>
              <a:t>o la estrella de seis picos diciendo: “Este articulo es sobre los orígenes de </a:t>
            </a:r>
            <a:r>
              <a:rPr lang="es-PE" sz="2400" b="1" dirty="0" err="1" smtClean="0">
                <a:solidFill>
                  <a:srgbClr val="C3BC8F"/>
                </a:solidFill>
                <a:latin typeface="Arial Black" panose="020B0A04020102020204" pitchFamily="34" charset="0"/>
              </a:rPr>
              <a:t>Satkona</a:t>
            </a:r>
            <a:r>
              <a:rPr lang="es-PE" sz="2400" b="1" dirty="0" smtClean="0">
                <a:solidFill>
                  <a:srgbClr val="C3BC8F"/>
                </a:solidFill>
                <a:latin typeface="Arial Black" panose="020B0A04020102020204" pitchFamily="34" charset="0"/>
              </a:rPr>
              <a:t> </a:t>
            </a:r>
            <a:r>
              <a:rPr lang="es-PE" sz="2400" b="1" dirty="0">
                <a:solidFill>
                  <a:srgbClr val="C3BC8F"/>
                </a:solidFill>
                <a:latin typeface="Arial Black" panose="020B0A04020102020204" pitchFamily="34" charset="0"/>
              </a:rPr>
              <a:t>[La estrella de </a:t>
            </a:r>
            <a:r>
              <a:rPr lang="es-PE" sz="2400" b="1" dirty="0" err="1">
                <a:solidFill>
                  <a:srgbClr val="C3BC8F"/>
                </a:solidFill>
                <a:latin typeface="Arial Black" panose="020B0A04020102020204" pitchFamily="34" charset="0"/>
              </a:rPr>
              <a:t>Goloka</a:t>
            </a:r>
            <a:r>
              <a:rPr lang="es-PE" sz="2400" b="1" dirty="0">
                <a:solidFill>
                  <a:srgbClr val="C3BC8F"/>
                </a:solidFill>
                <a:latin typeface="Arial Black" panose="020B0A04020102020204" pitchFamily="34" charset="0"/>
              </a:rPr>
              <a:t> o el </a:t>
            </a:r>
            <a:r>
              <a:rPr lang="es-PE" sz="2400" b="1" dirty="0" err="1">
                <a:solidFill>
                  <a:srgbClr val="C3BC8F"/>
                </a:solidFill>
                <a:latin typeface="Arial Black" panose="020B0A04020102020204" pitchFamily="34" charset="0"/>
              </a:rPr>
              <a:t>Yantra</a:t>
            </a:r>
            <a:r>
              <a:rPr lang="es-PE" sz="2400" b="1" dirty="0">
                <a:solidFill>
                  <a:srgbClr val="C3BC8F"/>
                </a:solidFill>
                <a:latin typeface="Arial Black" panose="020B0A04020102020204" pitchFamily="34" charset="0"/>
              </a:rPr>
              <a:t> de </a:t>
            </a:r>
            <a:r>
              <a:rPr lang="es-PE" sz="2400" b="1" dirty="0" err="1">
                <a:solidFill>
                  <a:srgbClr val="C3BC8F"/>
                </a:solidFill>
                <a:latin typeface="Arial Black" panose="020B0A04020102020204" pitchFamily="34" charset="0"/>
              </a:rPr>
              <a:t>Goloka</a:t>
            </a:r>
            <a:r>
              <a:rPr lang="es-PE" sz="2400" b="1" dirty="0">
                <a:solidFill>
                  <a:srgbClr val="C3BC8F"/>
                </a:solidFill>
                <a:latin typeface="Arial Black" panose="020B0A04020102020204" pitchFamily="34" charset="0"/>
              </a:rPr>
              <a:t>] su trascendental significado, su uso histórico en los Vedas y otras </a:t>
            </a:r>
            <a:r>
              <a:rPr lang="es-PE" sz="2400" b="1" dirty="0" smtClean="0">
                <a:solidFill>
                  <a:srgbClr val="C3BC8F"/>
                </a:solidFill>
                <a:latin typeface="Arial Black" panose="020B0A04020102020204" pitchFamily="34" charset="0"/>
              </a:rPr>
              <a:t>antiguas </a:t>
            </a:r>
            <a:r>
              <a:rPr lang="es-PE" sz="2400" b="1" dirty="0">
                <a:solidFill>
                  <a:srgbClr val="C3BC8F"/>
                </a:solidFill>
                <a:latin typeface="Arial Black" panose="020B0A04020102020204" pitchFamily="34" charset="0"/>
              </a:rPr>
              <a:t>culturas, su uso en la Cristiandad e Islam, y su eventual adopción en el judaísmo en el siglo 17 como un símbolo popular del judaísmo.” </a:t>
            </a:r>
            <a:endParaRPr lang="es-ES" sz="2400" b="1" dirty="0">
              <a:solidFill>
                <a:srgbClr val="C3BC8F"/>
              </a:solidFill>
              <a:latin typeface="Arial Black" panose="020B0A04020102020204" pitchFamily="34" charset="0"/>
            </a:endParaRPr>
          </a:p>
        </p:txBody>
      </p:sp>
      <p:sp>
        <p:nvSpPr>
          <p:cNvPr id="3" name="Elipse 2"/>
          <p:cNvSpPr/>
          <p:nvPr/>
        </p:nvSpPr>
        <p:spPr>
          <a:xfrm>
            <a:off x="3672840" y="1130995"/>
            <a:ext cx="853440" cy="76200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6" name="Conector recto de flecha 5"/>
          <p:cNvCxnSpPr>
            <a:endCxn id="13" idx="1"/>
          </p:cNvCxnSpPr>
          <p:nvPr/>
        </p:nvCxnSpPr>
        <p:spPr>
          <a:xfrm flipV="1">
            <a:off x="4526280" y="448466"/>
            <a:ext cx="2418435" cy="92668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CuadroTexto 1">
            <a:hlinkClick r:id="rId4"/>
          </p:cNvPr>
          <p:cNvSpPr txBox="1"/>
          <p:nvPr/>
        </p:nvSpPr>
        <p:spPr>
          <a:xfrm>
            <a:off x="6332019" y="6038829"/>
            <a:ext cx="5628005"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https</a:t>
            </a:r>
            <a:r>
              <a:rPr lang="es-PE" b="1" dirty="0">
                <a:solidFill>
                  <a:srgbClr val="C3BC8F"/>
                </a:solidFill>
                <a:latin typeface="Arial Black" panose="020B0A04020102020204" pitchFamily="34" charset="0"/>
              </a:rPr>
              <a:t>://veritasconexion.blogspot.com/2012/08/hexagrama-666.html </a:t>
            </a:r>
          </a:p>
        </p:txBody>
      </p:sp>
      <p:sp>
        <p:nvSpPr>
          <p:cNvPr id="12" name="CuadroTexto 1"/>
          <p:cNvSpPr txBox="1"/>
          <p:nvPr/>
        </p:nvSpPr>
        <p:spPr>
          <a:xfrm>
            <a:off x="6315069" y="5671532"/>
            <a:ext cx="1559639" cy="34624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 FUENTES:</a:t>
            </a:r>
            <a:endParaRPr lang="es-ES" b="1" dirty="0">
              <a:solidFill>
                <a:srgbClr val="C3BC8F"/>
              </a:solidFill>
              <a:latin typeface="Arial Black" panose="020B0A04020102020204" pitchFamily="34" charset="0"/>
            </a:endParaRPr>
          </a:p>
        </p:txBody>
      </p:sp>
      <p:sp>
        <p:nvSpPr>
          <p:cNvPr id="13" name="CuadroTexto 1"/>
          <p:cNvSpPr txBox="1"/>
          <p:nvPr/>
        </p:nvSpPr>
        <p:spPr>
          <a:xfrm>
            <a:off x="6944715" y="136842"/>
            <a:ext cx="4835805" cy="623248"/>
          </a:xfrm>
          <a:prstGeom prst="rect">
            <a:avLst/>
          </a:prstGeom>
          <a:noFill/>
        </p:spPr>
        <p:txBody>
          <a:bodyPr wrap="square" lIns="68580" tIns="34290" rIns="68580" bIns="34290" rtlCol="0">
            <a:spAutoFit/>
            <a:scene3d>
              <a:camera prst="obliqueBottomLeft"/>
              <a:lightRig rig="threePt" dir="t"/>
            </a:scene3d>
            <a:sp3d extrusionH="50800">
              <a:extrusionClr>
                <a:srgbClr val="2E0000"/>
              </a:extrusionClr>
            </a:sp3d>
          </a:bodyPr>
          <a:lstStyle/>
          <a:p>
            <a:pPr algn="ctr"/>
            <a:r>
              <a:rPr lang="es-PE" b="1" dirty="0">
                <a:solidFill>
                  <a:srgbClr val="FF0000"/>
                </a:solidFill>
                <a:latin typeface="Arial Black" panose="020B0A04020102020204" pitchFamily="34" charset="0"/>
              </a:rPr>
              <a:t>La </a:t>
            </a:r>
            <a:r>
              <a:rPr lang="es-PE" b="1" dirty="0" smtClean="0">
                <a:solidFill>
                  <a:srgbClr val="FF0000"/>
                </a:solidFill>
                <a:latin typeface="Arial Black" panose="020B0A04020102020204" pitchFamily="34" charset="0"/>
              </a:rPr>
              <a:t>Esvástica no es un símbolo del nazismo sino que proviene de la India </a:t>
            </a:r>
            <a:endParaRPr lang="es-ES" b="1" dirty="0">
              <a:solidFill>
                <a:srgbClr val="FF0000"/>
              </a:solidFill>
              <a:latin typeface="Arial Black" panose="020B0A04020102020204" pitchFamily="34" charset="0"/>
            </a:endParaRPr>
          </a:p>
        </p:txBody>
      </p:sp>
      <p:sp>
        <p:nvSpPr>
          <p:cNvPr id="10" name="CuadroTexto 1">
            <a:hlinkClick r:id="rId5"/>
          </p:cNvPr>
          <p:cNvSpPr txBox="1"/>
          <p:nvPr/>
        </p:nvSpPr>
        <p:spPr>
          <a:xfrm>
            <a:off x="447229" y="6093460"/>
            <a:ext cx="5320525"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a:t>
            </a:r>
            <a:r>
              <a:rPr lang="es-PE" b="1" dirty="0">
                <a:solidFill>
                  <a:srgbClr val="C3BC8F"/>
                </a:solidFill>
                <a:latin typeface="Arial Black" panose="020B0A04020102020204" pitchFamily="34" charset="0"/>
              </a:rPr>
              <a:t>://es.proswastika.org/news.php?default.811.290  </a:t>
            </a:r>
            <a:endParaRPr lang="es-ES"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38658252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800" fill="hold"/>
                                        <p:tgtEl>
                                          <p:spTgt spid="13"/>
                                        </p:tgtEl>
                                        <p:attrNameLst>
                                          <p:attrName>ppt_w</p:attrName>
                                        </p:attrNameLst>
                                      </p:cBhvr>
                                      <p:tavLst>
                                        <p:tav tm="0">
                                          <p:val>
                                            <p:fltVal val="0"/>
                                          </p:val>
                                        </p:tav>
                                        <p:tav tm="100000">
                                          <p:val>
                                            <p:strVal val="#ppt_w"/>
                                          </p:val>
                                        </p:tav>
                                      </p:tavLst>
                                    </p:anim>
                                    <p:anim calcmode="lin" valueType="num">
                                      <p:cBhvr>
                                        <p:cTn id="16" dur="1800" fill="hold"/>
                                        <p:tgtEl>
                                          <p:spTgt spid="13"/>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1800" fill="hold"/>
                                        <p:tgtEl>
                                          <p:spTgt spid="7170"/>
                                        </p:tgtEl>
                                        <p:attrNameLst>
                                          <p:attrName>ppt_w</p:attrName>
                                        </p:attrNameLst>
                                      </p:cBhvr>
                                      <p:tavLst>
                                        <p:tav tm="0">
                                          <p:val>
                                            <p:fltVal val="0"/>
                                          </p:val>
                                        </p:tav>
                                        <p:tav tm="100000">
                                          <p:val>
                                            <p:strVal val="#ppt_w"/>
                                          </p:val>
                                        </p:tav>
                                      </p:tavLst>
                                    </p:anim>
                                    <p:anim calcmode="lin" valueType="num">
                                      <p:cBhvr>
                                        <p:cTn id="24" dur="1800" fill="hold"/>
                                        <p:tgtEl>
                                          <p:spTgt spid="717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800" fill="hold"/>
                                        <p:tgtEl>
                                          <p:spTgt spid="3"/>
                                        </p:tgtEl>
                                        <p:attrNameLst>
                                          <p:attrName>ppt_w</p:attrName>
                                        </p:attrNameLst>
                                      </p:cBhvr>
                                      <p:tavLst>
                                        <p:tav tm="0">
                                          <p:val>
                                            <p:fltVal val="0"/>
                                          </p:val>
                                        </p:tav>
                                        <p:tav tm="100000">
                                          <p:val>
                                            <p:strVal val="#ppt_w"/>
                                          </p:val>
                                        </p:tav>
                                      </p:tavLst>
                                    </p:anim>
                                    <p:anim calcmode="lin" valueType="num">
                                      <p:cBhvr>
                                        <p:cTn id="28" dur="1800" fill="hold"/>
                                        <p:tgtEl>
                                          <p:spTgt spid="3"/>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800" fill="hold"/>
                                        <p:tgtEl>
                                          <p:spTgt spid="10"/>
                                        </p:tgtEl>
                                        <p:attrNameLst>
                                          <p:attrName>ppt_w</p:attrName>
                                        </p:attrNameLst>
                                      </p:cBhvr>
                                      <p:tavLst>
                                        <p:tav tm="0">
                                          <p:val>
                                            <p:fltVal val="0"/>
                                          </p:val>
                                        </p:tav>
                                        <p:tav tm="100000">
                                          <p:val>
                                            <p:strVal val="#ppt_w"/>
                                          </p:val>
                                        </p:tav>
                                      </p:tavLst>
                                    </p:anim>
                                    <p:anim calcmode="lin" valueType="num">
                                      <p:cBhvr>
                                        <p:cTn id="32" dur="1800" fill="hold"/>
                                        <p:tgtEl>
                                          <p:spTgt spid="10"/>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800" fill="hold"/>
                                        <p:tgtEl>
                                          <p:spTgt spid="12"/>
                                        </p:tgtEl>
                                        <p:attrNameLst>
                                          <p:attrName>ppt_w</p:attrName>
                                        </p:attrNameLst>
                                      </p:cBhvr>
                                      <p:tavLst>
                                        <p:tav tm="0">
                                          <p:val>
                                            <p:fltVal val="0"/>
                                          </p:val>
                                        </p:tav>
                                        <p:tav tm="100000">
                                          <p:val>
                                            <p:strVal val="#ppt_w"/>
                                          </p:val>
                                        </p:tav>
                                      </p:tavLst>
                                    </p:anim>
                                    <p:anim calcmode="lin" valueType="num">
                                      <p:cBhvr>
                                        <p:cTn id="36" dur="1800" fill="hold"/>
                                        <p:tgtEl>
                                          <p:spTgt spid="12"/>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800" fill="hold"/>
                                        <p:tgtEl>
                                          <p:spTgt spid="11"/>
                                        </p:tgtEl>
                                        <p:attrNameLst>
                                          <p:attrName>ppt_w</p:attrName>
                                        </p:attrNameLst>
                                      </p:cBhvr>
                                      <p:tavLst>
                                        <p:tav tm="0">
                                          <p:val>
                                            <p:fltVal val="0"/>
                                          </p:val>
                                        </p:tav>
                                        <p:tav tm="100000">
                                          <p:val>
                                            <p:strVal val="#ppt_w"/>
                                          </p:val>
                                        </p:tav>
                                      </p:tavLst>
                                    </p:anim>
                                    <p:anim calcmode="lin" valueType="num">
                                      <p:cBhvr>
                                        <p:cTn id="40"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animBg="1"/>
      <p:bldP spid="11" grpId="0"/>
      <p:bldP spid="12" grpId="0"/>
      <p:bldP spid="13"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3" name="Imagen 2"/>
          <p:cNvPicPr>
            <a:picLocks noChangeAspect="1"/>
          </p:cNvPicPr>
          <p:nvPr/>
        </p:nvPicPr>
        <p:blipFill rotWithShape="1">
          <a:blip r:embed="rId3"/>
          <a:srcRect l="33125" t="13778" r="33125"/>
          <a:stretch/>
        </p:blipFill>
        <p:spPr>
          <a:xfrm>
            <a:off x="533400" y="220585"/>
            <a:ext cx="4465320" cy="6416830"/>
          </a:xfrm>
          <a:prstGeom prst="rect">
            <a:avLst/>
          </a:prstGeom>
        </p:spPr>
      </p:pic>
      <p:sp>
        <p:nvSpPr>
          <p:cNvPr id="5" name="CuadroTexto 4"/>
          <p:cNvSpPr txBox="1"/>
          <p:nvPr/>
        </p:nvSpPr>
        <p:spPr>
          <a:xfrm>
            <a:off x="5265420" y="1615440"/>
            <a:ext cx="6324600"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En la imagen vemos a un antiguo </a:t>
            </a:r>
            <a:r>
              <a:rPr lang="es-PE" sz="2400" dirty="0" err="1" smtClean="0">
                <a:solidFill>
                  <a:schemeClr val="bg1"/>
                </a:solidFill>
                <a:latin typeface="Arial Black" panose="020B0A04020102020204" pitchFamily="34" charset="0"/>
              </a:rPr>
              <a:t>yantra</a:t>
            </a:r>
            <a:r>
              <a:rPr lang="es-PE" sz="2400" dirty="0" smtClean="0">
                <a:solidFill>
                  <a:schemeClr val="bg1"/>
                </a:solidFill>
                <a:latin typeface="Arial Black" panose="020B0A04020102020204" pitchFamily="34" charset="0"/>
              </a:rPr>
              <a:t> encontrado en Sri Lanka que tendría 10,000 años de antigüedad, según este enlace </a:t>
            </a:r>
          </a:p>
        </p:txBody>
      </p:sp>
      <p:sp>
        <p:nvSpPr>
          <p:cNvPr id="6" name="CuadroTexto 5">
            <a:hlinkClick r:id="rId4"/>
          </p:cNvPr>
          <p:cNvSpPr txBox="1"/>
          <p:nvPr/>
        </p:nvSpPr>
        <p:spPr>
          <a:xfrm>
            <a:off x="5265420" y="3429000"/>
            <a:ext cx="6324600" cy="646331"/>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dirty="0" smtClean="0">
                <a:solidFill>
                  <a:schemeClr val="bg1"/>
                </a:solidFill>
                <a:latin typeface="Arial Black" panose="020B0A04020102020204" pitchFamily="34" charset="0"/>
              </a:rPr>
              <a:t>http</a:t>
            </a:r>
            <a:r>
              <a:rPr lang="es-PE" dirty="0">
                <a:solidFill>
                  <a:schemeClr val="bg1"/>
                </a:solidFill>
                <a:latin typeface="Arial Black" panose="020B0A04020102020204" pitchFamily="34" charset="0"/>
              </a:rPr>
              <a:t>://</a:t>
            </a:r>
            <a:r>
              <a:rPr lang="es-PE" dirty="0" smtClean="0">
                <a:solidFill>
                  <a:schemeClr val="bg1"/>
                </a:solidFill>
                <a:latin typeface="Arial Black" panose="020B0A04020102020204" pitchFamily="34" charset="0"/>
              </a:rPr>
              <a:t>star-of-david.blogspot.com/2007/02/ten-thousand-years-old-yantra.html</a:t>
            </a:r>
          </a:p>
        </p:txBody>
      </p:sp>
    </p:spTree>
    <p:extLst>
      <p:ext uri="{BB962C8B-B14F-4D97-AF65-F5344CB8AC3E}">
        <p14:creationId xmlns:p14="http://schemas.microsoft.com/office/powerpoint/2010/main" val="23006504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406" y="682330"/>
            <a:ext cx="7063739" cy="5297804"/>
          </a:xfrm>
          <a:prstGeom prst="rect">
            <a:avLst/>
          </a:prstGeom>
          <a:effectLst>
            <a:softEdge rad="63500"/>
          </a:effectLst>
        </p:spPr>
      </p:pic>
      <p:sp>
        <p:nvSpPr>
          <p:cNvPr id="5" name="CuadroTexto 4">
            <a:hlinkClick r:id="rId4"/>
          </p:cNvPr>
          <p:cNvSpPr txBox="1"/>
          <p:nvPr/>
        </p:nvSpPr>
        <p:spPr>
          <a:xfrm>
            <a:off x="2384679" y="6024518"/>
            <a:ext cx="7962315" cy="369332"/>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a:solidFill>
                  <a:srgbClr val="FFBC97"/>
                </a:solidFill>
                <a:latin typeface="Arial Black" panose="020B0A04020102020204" pitchFamily="34" charset="0"/>
              </a:rPr>
              <a:t>https://www.verpais.com/india/rajasthan/jaipur/foto/98108/</a:t>
            </a:r>
          </a:p>
        </p:txBody>
      </p:sp>
      <p:sp>
        <p:nvSpPr>
          <p:cNvPr id="8" name="CuadroTexto 7"/>
          <p:cNvSpPr txBox="1"/>
          <p:nvPr/>
        </p:nvSpPr>
        <p:spPr>
          <a:xfrm>
            <a:off x="1150576" y="6024518"/>
            <a:ext cx="1767631" cy="369332"/>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 Fuentes:</a:t>
            </a:r>
            <a:endParaRPr lang="es-PE" dirty="0">
              <a:solidFill>
                <a:srgbClr val="FFBC97"/>
              </a:solidFill>
              <a:latin typeface="Arial Black" panose="020B0A04020102020204" pitchFamily="34" charset="0"/>
            </a:endParaRPr>
          </a:p>
        </p:txBody>
      </p:sp>
      <p:sp>
        <p:nvSpPr>
          <p:cNvPr id="11" name="CuadroTexto 10"/>
          <p:cNvSpPr txBox="1"/>
          <p:nvPr/>
        </p:nvSpPr>
        <p:spPr>
          <a:xfrm>
            <a:off x="576775" y="218180"/>
            <a:ext cx="11076872" cy="461665"/>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smtClean="0">
                <a:solidFill>
                  <a:srgbClr val="FFBC97"/>
                </a:solidFill>
                <a:latin typeface="Arial Black" panose="020B0A04020102020204" pitchFamily="34" charset="0"/>
              </a:rPr>
              <a:t>Más imágenes de Hexagramas hindúes o </a:t>
            </a:r>
            <a:r>
              <a:rPr lang="es-PE" sz="2400" dirty="0" err="1" smtClean="0">
                <a:solidFill>
                  <a:srgbClr val="FFBC97"/>
                </a:solidFill>
                <a:latin typeface="Arial Black" panose="020B0A04020102020204" pitchFamily="34" charset="0"/>
              </a:rPr>
              <a:t>yantras</a:t>
            </a:r>
            <a:endParaRPr lang="es-PE" sz="2400" dirty="0">
              <a:solidFill>
                <a:srgbClr val="FFBC97"/>
              </a:solidFill>
              <a:latin typeface="Arial Black" panose="020B0A04020102020204" pitchFamily="34" charset="0"/>
            </a:endParaRPr>
          </a:p>
        </p:txBody>
      </p:sp>
      <p:pic>
        <p:nvPicPr>
          <p:cNvPr id="4098" name="Picture 2" descr="gayatri yantr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0649" y="682330"/>
            <a:ext cx="4824600" cy="529780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3" name="CuadroTexto 12">
            <a:hlinkClick r:id="rId6"/>
          </p:cNvPr>
          <p:cNvSpPr txBox="1"/>
          <p:nvPr/>
        </p:nvSpPr>
        <p:spPr>
          <a:xfrm>
            <a:off x="2588455" y="6312386"/>
            <a:ext cx="8384345" cy="369332"/>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https</a:t>
            </a:r>
            <a:r>
              <a:rPr lang="es-PE" dirty="0">
                <a:solidFill>
                  <a:srgbClr val="FFBC97"/>
                </a:solidFill>
                <a:latin typeface="Arial Black" panose="020B0A04020102020204" pitchFamily="34" charset="0"/>
              </a:rPr>
              <a:t>://gosai.com/writings/satkona-star-of-david-or-star-of-goloka</a:t>
            </a:r>
          </a:p>
        </p:txBody>
      </p:sp>
    </p:spTree>
    <p:extLst>
      <p:ext uri="{BB962C8B-B14F-4D97-AF65-F5344CB8AC3E}">
        <p14:creationId xmlns:p14="http://schemas.microsoft.com/office/powerpoint/2010/main" val="18788155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800" fill="hold"/>
                                        <p:tgtEl>
                                          <p:spTgt spid="13"/>
                                        </p:tgtEl>
                                        <p:attrNameLst>
                                          <p:attrName>ppt_w</p:attrName>
                                        </p:attrNameLst>
                                      </p:cBhvr>
                                      <p:tavLst>
                                        <p:tav tm="0">
                                          <p:val>
                                            <p:fltVal val="0"/>
                                          </p:val>
                                        </p:tav>
                                        <p:tav tm="100000">
                                          <p:val>
                                            <p:strVal val="#ppt_w"/>
                                          </p:val>
                                        </p:tav>
                                      </p:tavLst>
                                    </p:anim>
                                    <p:anim calcmode="lin" valueType="num">
                                      <p:cBhvr>
                                        <p:cTn id="28" dur="1800" fill="hold"/>
                                        <p:tgtEl>
                                          <p:spTgt spid="13"/>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800" fill="hold"/>
                                        <p:tgtEl>
                                          <p:spTgt spid="5"/>
                                        </p:tgtEl>
                                        <p:attrNameLst>
                                          <p:attrName>ppt_w</p:attrName>
                                        </p:attrNameLst>
                                      </p:cBhvr>
                                      <p:tavLst>
                                        <p:tav tm="0">
                                          <p:val>
                                            <p:fltVal val="0"/>
                                          </p:val>
                                        </p:tav>
                                        <p:tav tm="100000">
                                          <p:val>
                                            <p:strVal val="#ppt_w"/>
                                          </p:val>
                                        </p:tav>
                                      </p:tavLst>
                                    </p:anim>
                                    <p:anim calcmode="lin" valueType="num">
                                      <p:cBhvr>
                                        <p:cTn id="3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1"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sp>
        <p:nvSpPr>
          <p:cNvPr id="2" name="Rectángulo 1"/>
          <p:cNvSpPr/>
          <p:nvPr/>
        </p:nvSpPr>
        <p:spPr>
          <a:xfrm>
            <a:off x="2067951" y="6242930"/>
            <a:ext cx="7526216" cy="369332"/>
          </a:xfrm>
          <a:prstGeom prst="rect">
            <a:avLst/>
          </a:prstGeom>
        </p:spPr>
        <p:txBody>
          <a:bodyPr wrap="square">
            <a:spAutoFit/>
          </a:bodyPr>
          <a:lstStyle/>
          <a:p>
            <a:endParaRPr lang="es-PE"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383" y="159856"/>
            <a:ext cx="5144152" cy="5837335"/>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4702" y="12245"/>
            <a:ext cx="6227298" cy="6568274"/>
          </a:xfrm>
          <a:prstGeom prst="rect">
            <a:avLst/>
          </a:prstGeom>
        </p:spPr>
      </p:pic>
      <p:sp>
        <p:nvSpPr>
          <p:cNvPr id="7" name="CuadroTexto 6">
            <a:hlinkClick r:id="rId5"/>
          </p:cNvPr>
          <p:cNvSpPr txBox="1"/>
          <p:nvPr/>
        </p:nvSpPr>
        <p:spPr>
          <a:xfrm>
            <a:off x="2577318" y="6206586"/>
            <a:ext cx="8859716"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dirty="0" smtClean="0">
                <a:solidFill>
                  <a:schemeClr val="bg1"/>
                </a:solidFill>
                <a:latin typeface="Arial Black" panose="020B0A04020102020204" pitchFamily="34" charset="0"/>
              </a:rPr>
              <a:t>https</a:t>
            </a:r>
            <a:r>
              <a:rPr lang="es-PE" dirty="0">
                <a:solidFill>
                  <a:schemeClr val="bg1"/>
                </a:solidFill>
                <a:latin typeface="Arial Black" panose="020B0A04020102020204" pitchFamily="34" charset="0"/>
              </a:rPr>
              <a:t>://</a:t>
            </a:r>
            <a:r>
              <a:rPr lang="es-PE" dirty="0" smtClean="0">
                <a:solidFill>
                  <a:schemeClr val="bg1"/>
                </a:solidFill>
                <a:latin typeface="Arial Black" panose="020B0A04020102020204" pitchFamily="34" charset="0"/>
              </a:rPr>
              <a:t>gosai.com/writings/satkona-star-of-david-or-star-of-goloka</a:t>
            </a:r>
            <a:endParaRPr lang="es-PE" dirty="0">
              <a:solidFill>
                <a:schemeClr val="bg1"/>
              </a:solidFill>
              <a:latin typeface="Arial Black" panose="020B0A04020102020204" pitchFamily="34" charset="0"/>
            </a:endParaRPr>
          </a:p>
        </p:txBody>
      </p:sp>
      <p:sp>
        <p:nvSpPr>
          <p:cNvPr id="8" name="CuadroTexto 7"/>
          <p:cNvSpPr txBox="1"/>
          <p:nvPr/>
        </p:nvSpPr>
        <p:spPr>
          <a:xfrm>
            <a:off x="1648118" y="6200118"/>
            <a:ext cx="1578806"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dirty="0" smtClean="0">
                <a:solidFill>
                  <a:schemeClr val="bg1"/>
                </a:solidFill>
                <a:latin typeface="Arial Black" panose="020B0A04020102020204" pitchFamily="34" charset="0"/>
              </a:rPr>
              <a:t>Fuente:</a:t>
            </a: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434782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5" name="Imagen 4"/>
          <p:cNvPicPr>
            <a:picLocks noChangeAspect="1"/>
          </p:cNvPicPr>
          <p:nvPr/>
        </p:nvPicPr>
        <p:blipFill rotWithShape="1">
          <a:blip r:embed="rId3">
            <a:extLst>
              <a:ext uri="{28A0092B-C50C-407E-A947-70E740481C1C}">
                <a14:useLocalDpi xmlns:a14="http://schemas.microsoft.com/office/drawing/2010/main" val="0"/>
              </a:ext>
            </a:extLst>
          </a:blip>
          <a:srcRect l="3840" t="5224" r="4210" b="3607"/>
          <a:stretch/>
        </p:blipFill>
        <p:spPr>
          <a:xfrm>
            <a:off x="183732" y="453682"/>
            <a:ext cx="5838092" cy="5950635"/>
          </a:xfrm>
          <a:prstGeom prst="rect">
            <a:avLst/>
          </a:prstGeom>
        </p:spPr>
      </p:pic>
      <p:sp>
        <p:nvSpPr>
          <p:cNvPr id="11" name="CuadroTexto 10"/>
          <p:cNvSpPr txBox="1"/>
          <p:nvPr/>
        </p:nvSpPr>
        <p:spPr>
          <a:xfrm>
            <a:off x="6021824" y="360498"/>
            <a:ext cx="5818804" cy="5632311"/>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En la imagen vemos al dios de la destrucción del universo, Shiva haciendo la danza cósmica y observe que con el movimiento de sus extremidades y su cabeza se forma el </a:t>
            </a:r>
            <a:r>
              <a:rPr lang="es-PE" sz="2400" dirty="0" err="1" smtClean="0">
                <a:solidFill>
                  <a:schemeClr val="bg1"/>
                </a:solidFill>
                <a:latin typeface="Arial Black" panose="020B0A04020102020204" pitchFamily="34" charset="0"/>
              </a:rPr>
              <a:t>yantra</a:t>
            </a:r>
            <a:r>
              <a:rPr lang="es-PE" sz="2400" dirty="0" smtClean="0">
                <a:solidFill>
                  <a:schemeClr val="bg1"/>
                </a:solidFill>
                <a:latin typeface="Arial Black" panose="020B0A04020102020204" pitchFamily="34" charset="0"/>
              </a:rPr>
              <a:t> o hexagrama de 6 puntas, mal llamada “estrella de David”.                          David jamás estuvo en la India o en Sri Lanka, ni los hebreos tuvieron contacto cultural con ellos. Sin duda que fue Satanás quien entregó este símbolo a los hombres, el cual es un portal con el mundo de las tinieblas. </a:t>
            </a:r>
          </a:p>
        </p:txBody>
      </p:sp>
      <p:sp>
        <p:nvSpPr>
          <p:cNvPr id="12" name="CuadroTexto 11">
            <a:hlinkClick r:id="rId4"/>
          </p:cNvPr>
          <p:cNvSpPr txBox="1"/>
          <p:nvPr/>
        </p:nvSpPr>
        <p:spPr>
          <a:xfrm>
            <a:off x="4937761" y="6219651"/>
            <a:ext cx="6872708"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dirty="0" smtClean="0">
                <a:solidFill>
                  <a:schemeClr val="bg1"/>
                </a:solidFill>
                <a:latin typeface="Arial Black" panose="020B0A04020102020204" pitchFamily="34" charset="0"/>
              </a:rPr>
              <a:t>https</a:t>
            </a:r>
            <a:r>
              <a:rPr lang="es-PE" dirty="0">
                <a:solidFill>
                  <a:schemeClr val="bg1"/>
                </a:solidFill>
                <a:latin typeface="Arial Black" panose="020B0A04020102020204" pitchFamily="34" charset="0"/>
              </a:rPr>
              <a:t>://www.pinterest.com/pin/351069733433639991</a:t>
            </a:r>
            <a:r>
              <a:rPr lang="es-PE" dirty="0" smtClean="0">
                <a:solidFill>
                  <a:schemeClr val="bg1"/>
                </a:solidFill>
                <a:latin typeface="Arial Black" panose="020B0A04020102020204" pitchFamily="34" charset="0"/>
              </a:rPr>
              <a:t>/</a:t>
            </a:r>
            <a:endParaRPr lang="es-PE" dirty="0">
              <a:solidFill>
                <a:schemeClr val="bg1"/>
              </a:solidFill>
              <a:latin typeface="Arial Black" panose="020B0A04020102020204" pitchFamily="34" charset="0"/>
            </a:endParaRPr>
          </a:p>
        </p:txBody>
      </p:sp>
      <p:sp>
        <p:nvSpPr>
          <p:cNvPr id="13" name="CuadroTexto 12"/>
          <p:cNvSpPr txBox="1"/>
          <p:nvPr/>
        </p:nvSpPr>
        <p:spPr>
          <a:xfrm>
            <a:off x="3631662" y="6219651"/>
            <a:ext cx="1578806"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dirty="0" smtClean="0">
                <a:solidFill>
                  <a:schemeClr val="bg1"/>
                </a:solidFill>
                <a:latin typeface="Arial Black" panose="020B0A04020102020204" pitchFamily="34" charset="0"/>
              </a:rPr>
              <a:t>Fuente:</a:t>
            </a: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78483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800" fill="hold"/>
                                        <p:tgtEl>
                                          <p:spTgt spid="13"/>
                                        </p:tgtEl>
                                        <p:attrNameLst>
                                          <p:attrName>ppt_w</p:attrName>
                                        </p:attrNameLst>
                                      </p:cBhvr>
                                      <p:tavLst>
                                        <p:tav tm="0">
                                          <p:val>
                                            <p:fltVal val="0"/>
                                          </p:val>
                                        </p:tav>
                                        <p:tav tm="100000">
                                          <p:val>
                                            <p:strVal val="#ppt_w"/>
                                          </p:val>
                                        </p:tav>
                                      </p:tavLst>
                                    </p:anim>
                                    <p:anim calcmode="lin" valueType="num">
                                      <p:cBhvr>
                                        <p:cTn id="16" dur="1800" fill="hold"/>
                                        <p:tgtEl>
                                          <p:spTgt spid="1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800" fill="hold"/>
                                        <p:tgtEl>
                                          <p:spTgt spid="12"/>
                                        </p:tgtEl>
                                        <p:attrNameLst>
                                          <p:attrName>ppt_w</p:attrName>
                                        </p:attrNameLst>
                                      </p:cBhvr>
                                      <p:tavLst>
                                        <p:tav tm="0">
                                          <p:val>
                                            <p:fltVal val="0"/>
                                          </p:val>
                                        </p:tav>
                                        <p:tav tm="100000">
                                          <p:val>
                                            <p:strVal val="#ppt_w"/>
                                          </p:val>
                                        </p:tav>
                                      </p:tavLst>
                                    </p:anim>
                                    <p:anim calcmode="lin" valueType="num">
                                      <p:cBhvr>
                                        <p:cTn id="20" dur="1800" fill="hold"/>
                                        <p:tgtEl>
                                          <p:spTgt spid="12"/>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p:cNvSpPr/>
          <p:nvPr/>
        </p:nvSpPr>
        <p:spPr>
          <a:xfrm>
            <a:off x="0" y="0"/>
            <a:ext cx="12192000" cy="6858000"/>
          </a:xfrm>
          <a:prstGeom prst="rect">
            <a:avLst/>
          </a:prstGeom>
          <a:solidFill>
            <a:srgbClr val="BD9F44"/>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rgbClr val="DDCC8F"/>
              </a:solidFill>
            </a:endParaRPr>
          </a:p>
        </p:txBody>
      </p:sp>
      <p:sp>
        <p:nvSpPr>
          <p:cNvPr id="7" name="CuadroTexto 6"/>
          <p:cNvSpPr txBox="1"/>
          <p:nvPr/>
        </p:nvSpPr>
        <p:spPr>
          <a:xfrm>
            <a:off x="6477000" y="1584960"/>
            <a:ext cx="5058828" cy="4154984"/>
          </a:xfrm>
          <a:prstGeom prst="rect">
            <a:avLst/>
          </a:prstGeom>
          <a:noFill/>
        </p:spPr>
        <p:txBody>
          <a:bodyPr wrap="square" rtlCol="0">
            <a:spAutoFit/>
            <a:scene3d>
              <a:camera prst="obliqueBottomLeft"/>
              <a:lightRig rig="threePt" dir="t"/>
            </a:scene3d>
            <a:sp3d extrusionH="177800">
              <a:extrusionClr>
                <a:srgbClr val="3A3112"/>
              </a:extrusionClr>
            </a:sp3d>
          </a:bodyPr>
          <a:lstStyle/>
          <a:p>
            <a:pPr algn="ctr"/>
            <a:r>
              <a:rPr lang="es-PE" sz="2400" dirty="0" smtClean="0">
                <a:solidFill>
                  <a:srgbClr val="E6DAAC"/>
                </a:solidFill>
                <a:latin typeface="Arial Black" panose="020B0A04020102020204" pitchFamily="34" charset="0"/>
              </a:rPr>
              <a:t>Otra </a:t>
            </a:r>
            <a:r>
              <a:rPr lang="es-PE" sz="2400" dirty="0">
                <a:solidFill>
                  <a:srgbClr val="E6DAAC"/>
                </a:solidFill>
                <a:latin typeface="Arial Black" panose="020B0A04020102020204" pitchFamily="34" charset="0"/>
              </a:rPr>
              <a:t>de las evidencias más antiguas del hexagrama tenemos en la avanzada cultura sumeria, antecesora del imperio Babilónico, la misma que estuvo situada en Mesopotamia, en Asia, </a:t>
            </a:r>
            <a:r>
              <a:rPr lang="es-PE" sz="2400" dirty="0" smtClean="0">
                <a:solidFill>
                  <a:srgbClr val="E6DAAC"/>
                </a:solidFill>
                <a:latin typeface="Arial Black" panose="020B0A04020102020204" pitchFamily="34" charset="0"/>
              </a:rPr>
              <a:t>la </a:t>
            </a:r>
            <a:r>
              <a:rPr lang="es-PE" sz="2400" dirty="0">
                <a:solidFill>
                  <a:srgbClr val="E6DAAC"/>
                </a:solidFill>
                <a:latin typeface="Arial Black" panose="020B0A04020102020204" pitchFamily="34" charset="0"/>
              </a:rPr>
              <a:t>cual es una llanura situada entre dos ríos, el Tigris y </a:t>
            </a:r>
            <a:r>
              <a:rPr lang="es-PE" sz="2400" dirty="0" err="1">
                <a:solidFill>
                  <a:srgbClr val="E6DAAC"/>
                </a:solidFill>
                <a:latin typeface="Arial Black" panose="020B0A04020102020204" pitchFamily="34" charset="0"/>
              </a:rPr>
              <a:t>Eufrates</a:t>
            </a:r>
            <a:r>
              <a:rPr lang="es-PE" sz="2400" dirty="0">
                <a:solidFill>
                  <a:srgbClr val="E6DAAC"/>
                </a:solidFill>
                <a:latin typeface="Arial Black" panose="020B0A04020102020204" pitchFamily="34" charset="0"/>
              </a:rPr>
              <a:t>. Los sumerios datan del año 3,500 A.C. aprox.</a:t>
            </a:r>
            <a:endParaRPr lang="es-PE" sz="2400" dirty="0" smtClean="0">
              <a:solidFill>
                <a:srgbClr val="E6DAAC"/>
              </a:solidFill>
              <a:latin typeface="Arial Black" panose="020B0A04020102020204" pitchFamily="34" charset="0"/>
            </a:endParaRPr>
          </a:p>
        </p:txBody>
      </p:sp>
      <p:sp>
        <p:nvSpPr>
          <p:cNvPr id="8" name="CuadroTexto 7"/>
          <p:cNvSpPr txBox="1"/>
          <p:nvPr/>
        </p:nvSpPr>
        <p:spPr>
          <a:xfrm>
            <a:off x="1295400" y="228599"/>
            <a:ext cx="9692640" cy="584775"/>
          </a:xfrm>
          <a:prstGeom prst="rect">
            <a:avLst/>
          </a:prstGeom>
          <a:noFill/>
        </p:spPr>
        <p:txBody>
          <a:bodyPr wrap="square" rtlCol="0">
            <a:spAutoFit/>
            <a:scene3d>
              <a:camera prst="obliqueBottomLeft"/>
              <a:lightRig rig="threePt" dir="t"/>
            </a:scene3d>
            <a:sp3d extrusionH="177800">
              <a:extrusionClr>
                <a:srgbClr val="3A3112"/>
              </a:extrusionClr>
            </a:sp3d>
          </a:bodyPr>
          <a:lstStyle/>
          <a:p>
            <a:pPr algn="ctr"/>
            <a:r>
              <a:rPr lang="es-ES" sz="3200" dirty="0" smtClean="0">
                <a:solidFill>
                  <a:srgbClr val="E6DAAC"/>
                </a:solidFill>
                <a:latin typeface="Arial Black" panose="020B0A04020102020204" pitchFamily="34" charset="0"/>
              </a:rPr>
              <a:t>EL HEXAGRAMA EN LOS SUMERIOS</a:t>
            </a:r>
            <a:endParaRPr lang="es-PE" sz="3200" dirty="0" smtClean="0">
              <a:solidFill>
                <a:srgbClr val="E6DAAC"/>
              </a:solidFill>
              <a:latin typeface="Arial Black" panose="020B0A04020102020204" pitchFamily="34" charset="0"/>
            </a:endParaRPr>
          </a:p>
        </p:txBody>
      </p:sp>
      <p:pic>
        <p:nvPicPr>
          <p:cNvPr id="1028" name="Picture 4" descr="http://1.bp.blogspot.com/-tsEwr4vO5aI/UA7NMsOTn4I/AAAAAAAAAB0/M0YecXIGyoc/s320/sum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61" y="861103"/>
            <a:ext cx="5620259" cy="560269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604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50" fill="hold"/>
                                        <p:tgtEl>
                                          <p:spTgt spid="10"/>
                                        </p:tgtEl>
                                        <p:attrNameLst>
                                          <p:attrName>ppt_w</p:attrName>
                                        </p:attrNameLst>
                                      </p:cBhvr>
                                      <p:tavLst>
                                        <p:tav tm="0">
                                          <p:val>
                                            <p:strVal val="4/3*#ppt_w"/>
                                          </p:val>
                                        </p:tav>
                                        <p:tav tm="100000">
                                          <p:val>
                                            <p:strVal val="#ppt_w"/>
                                          </p:val>
                                        </p:tav>
                                      </p:tavLst>
                                    </p:anim>
                                    <p:anim calcmode="lin" valueType="num">
                                      <p:cBhvr>
                                        <p:cTn id="8" dur="165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899" y="249078"/>
            <a:ext cx="6359843" cy="6359843"/>
          </a:xfrm>
          <a:prstGeom prst="rect">
            <a:avLst/>
          </a:prstGeom>
          <a:effectLst>
            <a:softEdge rad="63500"/>
          </a:effectLst>
        </p:spPr>
      </p:pic>
      <p:sp>
        <p:nvSpPr>
          <p:cNvPr id="5" name="CuadroTexto 4"/>
          <p:cNvSpPr txBox="1"/>
          <p:nvPr/>
        </p:nvSpPr>
        <p:spPr>
          <a:xfrm>
            <a:off x="7025641" y="1166841"/>
            <a:ext cx="4503420" cy="4524315"/>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schemeClr val="bg1"/>
                </a:solidFill>
                <a:latin typeface="Arial Black" panose="020B0A04020102020204" pitchFamily="34" charset="0"/>
              </a:rPr>
              <a:t>Los sumerios sostenían en sus escritos que los seres extraterrestres </a:t>
            </a:r>
            <a:r>
              <a:rPr lang="es-PE" sz="2400" dirty="0" err="1">
                <a:solidFill>
                  <a:schemeClr val="bg1"/>
                </a:solidFill>
                <a:latin typeface="Arial Black" panose="020B0A04020102020204" pitchFamily="34" charset="0"/>
              </a:rPr>
              <a:t>Annunakis</a:t>
            </a:r>
            <a:r>
              <a:rPr lang="es-PE" sz="2400" dirty="0">
                <a:solidFill>
                  <a:schemeClr val="bg1"/>
                </a:solidFill>
                <a:latin typeface="Arial Black" panose="020B0A04020102020204" pitchFamily="34" charset="0"/>
              </a:rPr>
              <a:t> los habían creado y precisamente “</a:t>
            </a:r>
            <a:r>
              <a:rPr lang="es-PE" sz="2400" dirty="0" err="1">
                <a:solidFill>
                  <a:schemeClr val="bg1"/>
                </a:solidFill>
                <a:latin typeface="Arial Black" panose="020B0A04020102020204" pitchFamily="34" charset="0"/>
              </a:rPr>
              <a:t>Annunaki</a:t>
            </a:r>
            <a:r>
              <a:rPr lang="es-PE" sz="2400" dirty="0">
                <a:solidFill>
                  <a:schemeClr val="bg1"/>
                </a:solidFill>
                <a:latin typeface="Arial Black" panose="020B0A04020102020204" pitchFamily="34" charset="0"/>
              </a:rPr>
              <a:t>” significa “los caídos del cielo” y esto es una clara alusión a Satanás y sus demonios</a:t>
            </a:r>
            <a:r>
              <a:rPr lang="es-PE" sz="2400" dirty="0" smtClean="0">
                <a:solidFill>
                  <a:schemeClr val="bg1"/>
                </a:solidFill>
                <a:latin typeface="Arial Black" panose="020B0A04020102020204" pitchFamily="34" charset="0"/>
              </a:rPr>
              <a:t>.</a:t>
            </a:r>
          </a:p>
          <a:p>
            <a:pPr algn="ctr"/>
            <a:r>
              <a:rPr lang="es-ES" sz="2400" dirty="0" smtClean="0">
                <a:solidFill>
                  <a:schemeClr val="bg1"/>
                </a:solidFill>
                <a:latin typeface="Arial Black" panose="020B0A04020102020204" pitchFamily="34" charset="0"/>
              </a:rPr>
              <a:t>Precisamente en la imagen vemos a un ser alado (ángel caído)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2028456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100" name="Picture 4" descr="Lengua Sumeria II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335" y="203358"/>
            <a:ext cx="6054834" cy="64512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6762090" y="1645920"/>
            <a:ext cx="5015389" cy="302390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Los </a:t>
            </a:r>
            <a:r>
              <a:rPr lang="es-PE" sz="2400" b="1" dirty="0">
                <a:solidFill>
                  <a:srgbClr val="C3BC8F"/>
                </a:solidFill>
                <a:latin typeface="Arial Black" panose="020B0A04020102020204" pitchFamily="34" charset="0"/>
              </a:rPr>
              <a:t>sumerios siendo una civilización avanzada crearon la rueda, la escritura cuneiforme, el sistema sexagesimal; crearon los signos del zodíaco, se dedicaron a la astronomía</a:t>
            </a:r>
            <a:endParaRPr lang="es-ES" sz="24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3537134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p:cTn id="11" dur="1800" fill="hold"/>
                                        <p:tgtEl>
                                          <p:spTgt spid="4100"/>
                                        </p:tgtEl>
                                        <p:attrNameLst>
                                          <p:attrName>ppt_w</p:attrName>
                                        </p:attrNameLst>
                                      </p:cBhvr>
                                      <p:tavLst>
                                        <p:tav tm="0">
                                          <p:val>
                                            <p:fltVal val="0"/>
                                          </p:val>
                                        </p:tav>
                                        <p:tav tm="100000">
                                          <p:val>
                                            <p:strVal val="#ppt_w"/>
                                          </p:val>
                                        </p:tav>
                                      </p:tavLst>
                                    </p:anim>
                                    <p:anim calcmode="lin" valueType="num">
                                      <p:cBhvr>
                                        <p:cTn id="12" dur="1800" fill="hold"/>
                                        <p:tgtEl>
                                          <p:spTgt spid="410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solidFill>
            <a:srgbClr val="899485"/>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Picture 2" descr="https://www.historiando.org/wp-content/uploads/2018/07/Sumer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7337" y="196889"/>
            <a:ext cx="9973526" cy="480651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411480" y="5003408"/>
            <a:ext cx="11445240" cy="1569660"/>
          </a:xfrm>
          <a:prstGeom prst="rect">
            <a:avLst/>
          </a:prstGeom>
          <a:noFill/>
        </p:spPr>
        <p:txBody>
          <a:bodyPr wrap="square" rtlCol="0">
            <a:spAutoFit/>
            <a:scene3d>
              <a:camera prst="obliqueBottomLeft"/>
              <a:lightRig rig="threePt" dir="t"/>
            </a:scene3d>
            <a:sp3d extrusionH="177800">
              <a:extrusionClr>
                <a:srgbClr val="20231F"/>
              </a:extrusionClr>
            </a:sp3d>
          </a:bodyPr>
          <a:lstStyle/>
          <a:p>
            <a:pPr algn="ctr"/>
            <a:r>
              <a:rPr lang="es-PE" sz="2400" dirty="0">
                <a:solidFill>
                  <a:srgbClr val="CFD4CE"/>
                </a:solidFill>
                <a:latin typeface="Arial Black" panose="020B0A04020102020204" pitchFamily="34" charset="0"/>
              </a:rPr>
              <a:t>construyeron muchas ciudades para lo cual crearon los ladrillos con adobe e hicieron construcciones con arcos, escribieron leyes y crearon el primer libro sobre medicina. Crearon sistemas avanzados de agricultura.</a:t>
            </a:r>
            <a:endParaRPr lang="es-PE" sz="2400" dirty="0" smtClean="0">
              <a:solidFill>
                <a:srgbClr val="CFD4CE"/>
              </a:solidFill>
              <a:latin typeface="Arial Black" panose="020B0A04020102020204" pitchFamily="34" charset="0"/>
            </a:endParaRPr>
          </a:p>
        </p:txBody>
      </p:sp>
    </p:spTree>
    <p:extLst>
      <p:ext uri="{BB962C8B-B14F-4D97-AF65-F5344CB8AC3E}">
        <p14:creationId xmlns:p14="http://schemas.microsoft.com/office/powerpoint/2010/main" val="1957204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n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5125" r="3875"/>
          <a:stretch/>
        </p:blipFill>
        <p:spPr>
          <a:xfrm>
            <a:off x="198121" y="213360"/>
            <a:ext cx="8229600" cy="5086978"/>
          </a:xfrm>
          <a:prstGeom prst="rect">
            <a:avLst/>
          </a:prstGeom>
        </p:spPr>
      </p:pic>
      <p:pic>
        <p:nvPicPr>
          <p:cNvPr id="3" name="Imagen 2"/>
          <p:cNvPicPr>
            <a:picLocks noChangeAspect="1"/>
          </p:cNvPicPr>
          <p:nvPr/>
        </p:nvPicPr>
        <p:blipFill rotWithShape="1">
          <a:blip r:embed="rId3"/>
          <a:srcRect l="20464" t="14961" r="63813" b="61024"/>
          <a:stretch/>
        </p:blipFill>
        <p:spPr>
          <a:xfrm>
            <a:off x="9022080" y="777240"/>
            <a:ext cx="2811530" cy="2415540"/>
          </a:xfrm>
          <a:prstGeom prst="rect">
            <a:avLst/>
          </a:prstGeom>
          <a:effectLst>
            <a:softEdge rad="63500"/>
          </a:effectLst>
        </p:spPr>
      </p:pic>
      <p:sp>
        <p:nvSpPr>
          <p:cNvPr id="4" name="Elipse 3"/>
          <p:cNvSpPr/>
          <p:nvPr/>
        </p:nvSpPr>
        <p:spPr>
          <a:xfrm>
            <a:off x="1645920" y="899160"/>
            <a:ext cx="1280160" cy="1317333"/>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6" name="Conector recto de flecha 5"/>
          <p:cNvCxnSpPr/>
          <p:nvPr/>
        </p:nvCxnSpPr>
        <p:spPr>
          <a:xfrm>
            <a:off x="2926080" y="1554388"/>
            <a:ext cx="6949788" cy="2295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3" name="CuadroTexto 32"/>
          <p:cNvSpPr txBox="1"/>
          <p:nvPr/>
        </p:nvSpPr>
        <p:spPr>
          <a:xfrm>
            <a:off x="339215" y="5377083"/>
            <a:ext cx="11513570"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Aquí podemos apreciar el hexagrama encerrado en un círculo rojo y luego, en la imagen derecha, en un zoom se aprecia con más claridad la falsa estrella de David.</a:t>
            </a:r>
            <a:endParaRPr lang="es-PE" sz="2400" dirty="0" smtClean="0">
              <a:solidFill>
                <a:schemeClr val="bg1"/>
              </a:solidFill>
              <a:latin typeface="Arial Black" panose="020B0A04020102020204" pitchFamily="34" charset="0"/>
            </a:endParaRPr>
          </a:p>
        </p:txBody>
      </p:sp>
      <p:sp>
        <p:nvSpPr>
          <p:cNvPr id="34" name="Triángulo isósceles 33"/>
          <p:cNvSpPr/>
          <p:nvPr/>
        </p:nvSpPr>
        <p:spPr>
          <a:xfrm rot="11401336">
            <a:off x="9914919" y="1630218"/>
            <a:ext cx="944603" cy="834337"/>
          </a:xfrm>
          <a:prstGeom prst="triangl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Triángulo isósceles 36"/>
          <p:cNvSpPr/>
          <p:nvPr/>
        </p:nvSpPr>
        <p:spPr>
          <a:xfrm rot="601336">
            <a:off x="9941261" y="1306326"/>
            <a:ext cx="944603" cy="834337"/>
          </a:xfrm>
          <a:prstGeom prst="triangl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3000237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650" fill="hold"/>
                                        <p:tgtEl>
                                          <p:spTgt spid="32"/>
                                        </p:tgtEl>
                                        <p:attrNameLst>
                                          <p:attrName>ppt_w</p:attrName>
                                        </p:attrNameLst>
                                      </p:cBhvr>
                                      <p:tavLst>
                                        <p:tav tm="0">
                                          <p:val>
                                            <p:strVal val="4/3*#ppt_w"/>
                                          </p:val>
                                        </p:tav>
                                        <p:tav tm="100000">
                                          <p:val>
                                            <p:strVal val="#ppt_w"/>
                                          </p:val>
                                        </p:tav>
                                      </p:tavLst>
                                    </p:anim>
                                    <p:anim calcmode="lin" valueType="num">
                                      <p:cBhvr>
                                        <p:cTn id="8" dur="1650" fill="hold"/>
                                        <p:tgtEl>
                                          <p:spTgt spid="3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800" fill="hold"/>
                                        <p:tgtEl>
                                          <p:spTgt spid="34"/>
                                        </p:tgtEl>
                                        <p:attrNameLst>
                                          <p:attrName>ppt_w</p:attrName>
                                        </p:attrNameLst>
                                      </p:cBhvr>
                                      <p:tavLst>
                                        <p:tav tm="0">
                                          <p:val>
                                            <p:fltVal val="0"/>
                                          </p:val>
                                        </p:tav>
                                        <p:tav tm="100000">
                                          <p:val>
                                            <p:strVal val="#ppt_w"/>
                                          </p:val>
                                        </p:tav>
                                      </p:tavLst>
                                    </p:anim>
                                    <p:anim calcmode="lin" valueType="num">
                                      <p:cBhvr>
                                        <p:cTn id="24" dur="1800" fill="hold"/>
                                        <p:tgtEl>
                                          <p:spTgt spid="34"/>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800" fill="hold"/>
                                        <p:tgtEl>
                                          <p:spTgt spid="3"/>
                                        </p:tgtEl>
                                        <p:attrNameLst>
                                          <p:attrName>ppt_w</p:attrName>
                                        </p:attrNameLst>
                                      </p:cBhvr>
                                      <p:tavLst>
                                        <p:tav tm="0">
                                          <p:val>
                                            <p:fltVal val="0"/>
                                          </p:val>
                                        </p:tav>
                                        <p:tav tm="100000">
                                          <p:val>
                                            <p:strVal val="#ppt_w"/>
                                          </p:val>
                                        </p:tav>
                                      </p:tavLst>
                                    </p:anim>
                                    <p:anim calcmode="lin" valueType="num">
                                      <p:cBhvr>
                                        <p:cTn id="28" dur="1800" fill="hold"/>
                                        <p:tgtEl>
                                          <p:spTgt spid="3"/>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1800" fill="hold"/>
                                        <p:tgtEl>
                                          <p:spTgt spid="33"/>
                                        </p:tgtEl>
                                        <p:attrNameLst>
                                          <p:attrName>ppt_w</p:attrName>
                                        </p:attrNameLst>
                                      </p:cBhvr>
                                      <p:tavLst>
                                        <p:tav tm="0">
                                          <p:val>
                                            <p:fltVal val="0"/>
                                          </p:val>
                                        </p:tav>
                                        <p:tav tm="100000">
                                          <p:val>
                                            <p:strVal val="#ppt_w"/>
                                          </p:val>
                                        </p:tav>
                                      </p:tavLst>
                                    </p:anim>
                                    <p:anim calcmode="lin" valueType="num">
                                      <p:cBhvr>
                                        <p:cTn id="32" dur="1800" fill="hold"/>
                                        <p:tgtEl>
                                          <p:spTgt spid="33"/>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1800" fill="hold"/>
                                        <p:tgtEl>
                                          <p:spTgt spid="37"/>
                                        </p:tgtEl>
                                        <p:attrNameLst>
                                          <p:attrName>ppt_w</p:attrName>
                                        </p:attrNameLst>
                                      </p:cBhvr>
                                      <p:tavLst>
                                        <p:tav tm="0">
                                          <p:val>
                                            <p:fltVal val="0"/>
                                          </p:val>
                                        </p:tav>
                                        <p:tav tm="100000">
                                          <p:val>
                                            <p:strVal val="#ppt_w"/>
                                          </p:val>
                                        </p:tav>
                                      </p:tavLst>
                                    </p:anim>
                                    <p:anim calcmode="lin" valueType="num">
                                      <p:cBhvr>
                                        <p:cTn id="36" dur="18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3" grpId="0"/>
      <p:bldP spid="34" grpId="0" animBg="1"/>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n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5125" r="3875"/>
          <a:stretch/>
        </p:blipFill>
        <p:spPr>
          <a:xfrm>
            <a:off x="198121" y="213360"/>
            <a:ext cx="7941606" cy="4908960"/>
          </a:xfrm>
          <a:prstGeom prst="rect">
            <a:avLst/>
          </a:prstGeom>
        </p:spPr>
      </p:pic>
      <p:pic>
        <p:nvPicPr>
          <p:cNvPr id="3" name="Imagen 2"/>
          <p:cNvPicPr>
            <a:picLocks noChangeAspect="1"/>
          </p:cNvPicPr>
          <p:nvPr/>
        </p:nvPicPr>
        <p:blipFill rotWithShape="1">
          <a:blip r:embed="rId3"/>
          <a:srcRect l="20464" t="14961" r="63813" b="61024"/>
          <a:stretch/>
        </p:blipFill>
        <p:spPr>
          <a:xfrm>
            <a:off x="9022080" y="731520"/>
            <a:ext cx="2811530" cy="2415540"/>
          </a:xfrm>
          <a:prstGeom prst="rect">
            <a:avLst/>
          </a:prstGeom>
          <a:effectLst>
            <a:softEdge rad="63500"/>
          </a:effectLst>
        </p:spPr>
      </p:pic>
      <p:sp>
        <p:nvSpPr>
          <p:cNvPr id="4" name="Elipse 3"/>
          <p:cNvSpPr/>
          <p:nvPr/>
        </p:nvSpPr>
        <p:spPr>
          <a:xfrm>
            <a:off x="1584960" y="838200"/>
            <a:ext cx="1314778" cy="1332573"/>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6" name="Conector recto de flecha 5"/>
          <p:cNvCxnSpPr/>
          <p:nvPr/>
        </p:nvCxnSpPr>
        <p:spPr>
          <a:xfrm>
            <a:off x="2926080" y="1554388"/>
            <a:ext cx="6949788" cy="2295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3" name="CuadroTexto 32"/>
          <p:cNvSpPr txBox="1"/>
          <p:nvPr/>
        </p:nvSpPr>
        <p:spPr>
          <a:xfrm>
            <a:off x="0" y="5114638"/>
            <a:ext cx="12192000"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a:solidFill>
                  <a:schemeClr val="bg1"/>
                </a:solidFill>
                <a:latin typeface="Arial Black" panose="020B0A04020102020204" pitchFamily="34" charset="0"/>
              </a:rPr>
              <a:t>Y</a:t>
            </a:r>
            <a:r>
              <a:rPr lang="es-ES" sz="2400" dirty="0" smtClean="0">
                <a:solidFill>
                  <a:schemeClr val="bg1"/>
                </a:solidFill>
                <a:latin typeface="Arial Black" panose="020B0A04020102020204" pitchFamily="34" charset="0"/>
              </a:rPr>
              <a:t> el que está sentado es el dios </a:t>
            </a:r>
            <a:r>
              <a:rPr lang="es-ES" sz="2400" dirty="0" err="1" smtClean="0">
                <a:solidFill>
                  <a:schemeClr val="bg1"/>
                </a:solidFill>
                <a:latin typeface="Arial Black" panose="020B0A04020102020204" pitchFamily="34" charset="0"/>
              </a:rPr>
              <a:t>Enlil</a:t>
            </a:r>
            <a:r>
              <a:rPr lang="es-ES" sz="2400" dirty="0" smtClean="0">
                <a:solidFill>
                  <a:schemeClr val="bg1"/>
                </a:solidFill>
                <a:latin typeface="Arial Black" panose="020B0A04020102020204" pitchFamily="34" charset="0"/>
              </a:rPr>
              <a:t>, llamado el dios de las tormentas y del viento, de quien se dice que tenía un ojo con el cual inspeccionaba toda la tierra, y eso es una alusión al “ojo que todo lo ve”, que en la imagen de la derecha está dentro del hexagrama</a:t>
            </a:r>
            <a:endParaRPr lang="es-PE" sz="2400" dirty="0" smtClean="0">
              <a:solidFill>
                <a:schemeClr val="bg1"/>
              </a:solidFill>
              <a:latin typeface="Arial Black" panose="020B0A04020102020204" pitchFamily="34" charset="0"/>
            </a:endParaRPr>
          </a:p>
        </p:txBody>
      </p:sp>
      <p:sp>
        <p:nvSpPr>
          <p:cNvPr id="34" name="Triángulo isósceles 33"/>
          <p:cNvSpPr/>
          <p:nvPr/>
        </p:nvSpPr>
        <p:spPr>
          <a:xfrm rot="11401336">
            <a:off x="9914919" y="1584498"/>
            <a:ext cx="944603" cy="834337"/>
          </a:xfrm>
          <a:prstGeom prst="triangl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Triángulo isósceles 36"/>
          <p:cNvSpPr/>
          <p:nvPr/>
        </p:nvSpPr>
        <p:spPr>
          <a:xfrm rot="601336">
            <a:off x="9941261" y="1260606"/>
            <a:ext cx="944603" cy="834337"/>
          </a:xfrm>
          <a:prstGeom prst="triangl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2299394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650" fill="hold"/>
                                        <p:tgtEl>
                                          <p:spTgt spid="32"/>
                                        </p:tgtEl>
                                        <p:attrNameLst>
                                          <p:attrName>ppt_w</p:attrName>
                                        </p:attrNameLst>
                                      </p:cBhvr>
                                      <p:tavLst>
                                        <p:tav tm="0">
                                          <p:val>
                                            <p:strVal val="4/3*#ppt_w"/>
                                          </p:val>
                                        </p:tav>
                                        <p:tav tm="100000">
                                          <p:val>
                                            <p:strVal val="#ppt_w"/>
                                          </p:val>
                                        </p:tav>
                                      </p:tavLst>
                                    </p:anim>
                                    <p:anim calcmode="lin" valueType="num">
                                      <p:cBhvr>
                                        <p:cTn id="8" dur="1650" fill="hold"/>
                                        <p:tgtEl>
                                          <p:spTgt spid="3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800" fill="hold"/>
                                        <p:tgtEl>
                                          <p:spTgt spid="4"/>
                                        </p:tgtEl>
                                        <p:attrNameLst>
                                          <p:attrName>ppt_w</p:attrName>
                                        </p:attrNameLst>
                                      </p:cBhvr>
                                      <p:tavLst>
                                        <p:tav tm="0">
                                          <p:val>
                                            <p:fltVal val="0"/>
                                          </p:val>
                                        </p:tav>
                                        <p:tav tm="100000">
                                          <p:val>
                                            <p:strVal val="#ppt_w"/>
                                          </p:val>
                                        </p:tav>
                                      </p:tavLst>
                                    </p:anim>
                                    <p:anim calcmode="lin" valueType="num">
                                      <p:cBhvr>
                                        <p:cTn id="20" dur="1800" fill="hold"/>
                                        <p:tgtEl>
                                          <p:spTgt spid="4"/>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800" fill="hold"/>
                                        <p:tgtEl>
                                          <p:spTgt spid="3"/>
                                        </p:tgtEl>
                                        <p:attrNameLst>
                                          <p:attrName>ppt_w</p:attrName>
                                        </p:attrNameLst>
                                      </p:cBhvr>
                                      <p:tavLst>
                                        <p:tav tm="0">
                                          <p:val>
                                            <p:fltVal val="0"/>
                                          </p:val>
                                        </p:tav>
                                        <p:tav tm="100000">
                                          <p:val>
                                            <p:strVal val="#ppt_w"/>
                                          </p:val>
                                        </p:tav>
                                      </p:tavLst>
                                    </p:anim>
                                    <p:anim calcmode="lin" valueType="num">
                                      <p:cBhvr>
                                        <p:cTn id="24" dur="1800" fill="hold"/>
                                        <p:tgtEl>
                                          <p:spTgt spid="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p:cTn id="27" dur="1800" fill="hold"/>
                                        <p:tgtEl>
                                          <p:spTgt spid="37"/>
                                        </p:tgtEl>
                                        <p:attrNameLst>
                                          <p:attrName>ppt_w</p:attrName>
                                        </p:attrNameLst>
                                      </p:cBhvr>
                                      <p:tavLst>
                                        <p:tav tm="0">
                                          <p:val>
                                            <p:fltVal val="0"/>
                                          </p:val>
                                        </p:tav>
                                        <p:tav tm="100000">
                                          <p:val>
                                            <p:strVal val="#ppt_w"/>
                                          </p:val>
                                        </p:tav>
                                      </p:tavLst>
                                    </p:anim>
                                    <p:anim calcmode="lin" valueType="num">
                                      <p:cBhvr>
                                        <p:cTn id="28" dur="1800" fill="hold"/>
                                        <p:tgtEl>
                                          <p:spTgt spid="37"/>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1800" fill="hold"/>
                                        <p:tgtEl>
                                          <p:spTgt spid="34"/>
                                        </p:tgtEl>
                                        <p:attrNameLst>
                                          <p:attrName>ppt_w</p:attrName>
                                        </p:attrNameLst>
                                      </p:cBhvr>
                                      <p:tavLst>
                                        <p:tav tm="0">
                                          <p:val>
                                            <p:fltVal val="0"/>
                                          </p:val>
                                        </p:tav>
                                        <p:tav tm="100000">
                                          <p:val>
                                            <p:strVal val="#ppt_w"/>
                                          </p:val>
                                        </p:tav>
                                      </p:tavLst>
                                    </p:anim>
                                    <p:anim calcmode="lin" valueType="num">
                                      <p:cBhvr>
                                        <p:cTn id="32" dur="1800" fill="hold"/>
                                        <p:tgtEl>
                                          <p:spTgt spid="34"/>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1800" fill="hold"/>
                                        <p:tgtEl>
                                          <p:spTgt spid="33"/>
                                        </p:tgtEl>
                                        <p:attrNameLst>
                                          <p:attrName>ppt_w</p:attrName>
                                        </p:attrNameLst>
                                      </p:cBhvr>
                                      <p:tavLst>
                                        <p:tav tm="0">
                                          <p:val>
                                            <p:fltVal val="0"/>
                                          </p:val>
                                        </p:tav>
                                        <p:tav tm="100000">
                                          <p:val>
                                            <p:strVal val="#ppt_w"/>
                                          </p:val>
                                        </p:tav>
                                      </p:tavLst>
                                    </p:anim>
                                    <p:anim calcmode="lin" valueType="num">
                                      <p:cBhvr>
                                        <p:cTn id="36" dur="18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3" grpId="0"/>
      <p:bldP spid="34" grpId="0" animBg="1"/>
      <p:bldP spid="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stretch>
            <a:fillRect/>
          </a:stretch>
        </p:blipFill>
        <p:spPr>
          <a:xfrm>
            <a:off x="2047905" y="194848"/>
            <a:ext cx="8096190" cy="5157663"/>
          </a:xfrm>
          <a:prstGeom prst="rect">
            <a:avLst/>
          </a:prstGeom>
          <a:effectLst>
            <a:softEdge rad="63500"/>
          </a:effectLst>
        </p:spPr>
      </p:pic>
      <p:sp>
        <p:nvSpPr>
          <p:cNvPr id="4" name="Llamada de flecha hacia abajo 3"/>
          <p:cNvSpPr/>
          <p:nvPr/>
        </p:nvSpPr>
        <p:spPr>
          <a:xfrm>
            <a:off x="1889760" y="1082040"/>
            <a:ext cx="1392585" cy="472440"/>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¿NIBIRU?</a:t>
            </a:r>
            <a:endParaRPr lang="es-PE" dirty="0">
              <a:latin typeface="Arial Black" panose="020B0A04020102020204" pitchFamily="34" charset="0"/>
            </a:endParaRPr>
          </a:p>
        </p:txBody>
      </p:sp>
      <p:sp>
        <p:nvSpPr>
          <p:cNvPr id="5" name="Llamada de flecha hacia abajo 4"/>
          <p:cNvSpPr/>
          <p:nvPr/>
        </p:nvSpPr>
        <p:spPr>
          <a:xfrm>
            <a:off x="3069982" y="563880"/>
            <a:ext cx="1099155" cy="975360"/>
          </a:xfrm>
          <a:prstGeom prst="downArrowCallout">
            <a:avLst>
              <a:gd name="adj1" fmla="val 4838"/>
              <a:gd name="adj2" fmla="val 25000"/>
              <a:gd name="adj3" fmla="val 21774"/>
              <a:gd name="adj4" fmla="val 2656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MARTE</a:t>
            </a:r>
            <a:endParaRPr lang="es-PE" dirty="0">
              <a:latin typeface="Arial Black" panose="020B0A04020102020204" pitchFamily="34" charset="0"/>
            </a:endParaRPr>
          </a:p>
        </p:txBody>
      </p:sp>
      <p:sp>
        <p:nvSpPr>
          <p:cNvPr id="6" name="Llamada de flecha hacia abajo 5"/>
          <p:cNvSpPr/>
          <p:nvPr/>
        </p:nvSpPr>
        <p:spPr>
          <a:xfrm>
            <a:off x="4304422" y="563879"/>
            <a:ext cx="1186407" cy="958215"/>
          </a:xfrm>
          <a:prstGeom prst="downArrowCallout">
            <a:avLst>
              <a:gd name="adj1" fmla="val 9585"/>
              <a:gd name="adj2" fmla="val 22431"/>
              <a:gd name="adj3" fmla="val 25000"/>
              <a:gd name="adj4" fmla="val 3440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TIERRA</a:t>
            </a:r>
            <a:endParaRPr lang="es-PE" dirty="0">
              <a:latin typeface="Arial Black" panose="020B0A04020102020204" pitchFamily="34" charset="0"/>
            </a:endParaRPr>
          </a:p>
        </p:txBody>
      </p:sp>
      <p:sp>
        <p:nvSpPr>
          <p:cNvPr id="7" name="Llamada de flecha hacia abajo 6"/>
          <p:cNvSpPr/>
          <p:nvPr/>
        </p:nvSpPr>
        <p:spPr>
          <a:xfrm>
            <a:off x="5348642" y="1076325"/>
            <a:ext cx="921182" cy="483870"/>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LUNA</a:t>
            </a:r>
            <a:endParaRPr lang="es-PE" dirty="0">
              <a:latin typeface="Arial Black" panose="020B0A04020102020204" pitchFamily="34" charset="0"/>
            </a:endParaRPr>
          </a:p>
        </p:txBody>
      </p:sp>
      <p:sp>
        <p:nvSpPr>
          <p:cNvPr id="9" name="Llamada rectangular redondeada 8"/>
          <p:cNvSpPr/>
          <p:nvPr/>
        </p:nvSpPr>
        <p:spPr>
          <a:xfrm>
            <a:off x="6306488" y="1722121"/>
            <a:ext cx="1645920" cy="350520"/>
          </a:xfrm>
          <a:prstGeom prst="wedgeRoundRectCallout">
            <a:avLst>
              <a:gd name="adj1" fmla="val -66560"/>
              <a:gd name="adj2" fmla="val 147762"/>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MERCURIO</a:t>
            </a:r>
            <a:endParaRPr lang="es-PE" dirty="0">
              <a:latin typeface="Arial Black" panose="020B0A04020102020204" pitchFamily="34" charset="0"/>
            </a:endParaRPr>
          </a:p>
        </p:txBody>
      </p:sp>
      <p:sp>
        <p:nvSpPr>
          <p:cNvPr id="10" name="Llamada rectangular redondeada 9"/>
          <p:cNvSpPr/>
          <p:nvPr/>
        </p:nvSpPr>
        <p:spPr>
          <a:xfrm>
            <a:off x="6306488" y="2665365"/>
            <a:ext cx="1124967" cy="320040"/>
          </a:xfrm>
          <a:prstGeom prst="wedgeRoundRectCallout">
            <a:avLst>
              <a:gd name="adj1" fmla="val -124881"/>
              <a:gd name="adj2" fmla="val -39815"/>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VENUS</a:t>
            </a:r>
            <a:endParaRPr lang="es-PE" dirty="0">
              <a:latin typeface="Arial Black" panose="020B0A04020102020204" pitchFamily="34" charset="0"/>
            </a:endParaRPr>
          </a:p>
        </p:txBody>
      </p:sp>
      <p:sp>
        <p:nvSpPr>
          <p:cNvPr id="11" name="Llamada rectangular redondeada 10"/>
          <p:cNvSpPr/>
          <p:nvPr/>
        </p:nvSpPr>
        <p:spPr>
          <a:xfrm>
            <a:off x="5947510" y="3270615"/>
            <a:ext cx="1483945" cy="271049"/>
          </a:xfrm>
          <a:prstGeom prst="wedgeRoundRectCallout">
            <a:avLst>
              <a:gd name="adj1" fmla="val -76830"/>
              <a:gd name="adj2" fmla="val 24064"/>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NEPTUNO</a:t>
            </a:r>
            <a:endParaRPr lang="es-PE" dirty="0">
              <a:latin typeface="Arial Black" panose="020B0A04020102020204" pitchFamily="34" charset="0"/>
            </a:endParaRPr>
          </a:p>
        </p:txBody>
      </p:sp>
      <p:sp>
        <p:nvSpPr>
          <p:cNvPr id="12" name="Llamada rectangular redondeada 11"/>
          <p:cNvSpPr/>
          <p:nvPr/>
        </p:nvSpPr>
        <p:spPr>
          <a:xfrm>
            <a:off x="5700239" y="3851089"/>
            <a:ext cx="1212497" cy="276357"/>
          </a:xfrm>
          <a:prstGeom prst="wedgeRoundRectCallout">
            <a:avLst>
              <a:gd name="adj1" fmla="val -124881"/>
              <a:gd name="adj2" fmla="val -39815"/>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URANO</a:t>
            </a:r>
            <a:endParaRPr lang="es-PE" dirty="0">
              <a:latin typeface="Arial Black" panose="020B0A04020102020204" pitchFamily="34" charset="0"/>
            </a:endParaRPr>
          </a:p>
        </p:txBody>
      </p:sp>
      <p:sp>
        <p:nvSpPr>
          <p:cNvPr id="13" name="Llamada rectangular redondeada 12"/>
          <p:cNvSpPr/>
          <p:nvPr/>
        </p:nvSpPr>
        <p:spPr>
          <a:xfrm>
            <a:off x="4169137" y="4236720"/>
            <a:ext cx="1302262" cy="252196"/>
          </a:xfrm>
          <a:prstGeom prst="wedgeRoundRectCallout">
            <a:avLst>
              <a:gd name="adj1" fmla="val -81511"/>
              <a:gd name="adj2" fmla="val -10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PLUTON</a:t>
            </a:r>
            <a:endParaRPr lang="es-PE" dirty="0">
              <a:latin typeface="Arial Black" panose="020B0A04020102020204" pitchFamily="34" charset="0"/>
            </a:endParaRPr>
          </a:p>
        </p:txBody>
      </p:sp>
      <p:sp>
        <p:nvSpPr>
          <p:cNvPr id="14" name="Llamada rectangular redondeada 13"/>
          <p:cNvSpPr/>
          <p:nvPr/>
        </p:nvSpPr>
        <p:spPr>
          <a:xfrm>
            <a:off x="1379259" y="4127446"/>
            <a:ext cx="1483945" cy="271049"/>
          </a:xfrm>
          <a:prstGeom prst="wedgeRoundRectCallout">
            <a:avLst>
              <a:gd name="adj1" fmla="val 46409"/>
              <a:gd name="adj2" fmla="val -11087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SATURNO</a:t>
            </a:r>
            <a:endParaRPr lang="es-PE" dirty="0">
              <a:latin typeface="Arial Black" panose="020B0A04020102020204" pitchFamily="34" charset="0"/>
            </a:endParaRPr>
          </a:p>
        </p:txBody>
      </p:sp>
      <p:sp>
        <p:nvSpPr>
          <p:cNvPr id="15" name="Llamada rectangular redondeada 14"/>
          <p:cNvSpPr/>
          <p:nvPr/>
        </p:nvSpPr>
        <p:spPr>
          <a:xfrm>
            <a:off x="1213395" y="2985405"/>
            <a:ext cx="1352730" cy="285210"/>
          </a:xfrm>
          <a:prstGeom prst="wedgeRoundRectCallout">
            <a:avLst>
              <a:gd name="adj1" fmla="val 46409"/>
              <a:gd name="adj2" fmla="val -11087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JUPITER</a:t>
            </a:r>
            <a:endParaRPr lang="es-PE" dirty="0">
              <a:latin typeface="Arial Black" panose="020B0A04020102020204" pitchFamily="34" charset="0"/>
            </a:endParaRPr>
          </a:p>
        </p:txBody>
      </p:sp>
      <p:sp>
        <p:nvSpPr>
          <p:cNvPr id="16" name="Llamada rectangular redondeada 15"/>
          <p:cNvSpPr/>
          <p:nvPr/>
        </p:nvSpPr>
        <p:spPr>
          <a:xfrm>
            <a:off x="9170650" y="2153188"/>
            <a:ext cx="2263179" cy="620491"/>
          </a:xfrm>
          <a:prstGeom prst="wedgeRoundRectCallout">
            <a:avLst>
              <a:gd name="adj1" fmla="val -32806"/>
              <a:gd name="adj2" fmla="val 178854"/>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PLANETA DESCONOCIDO</a:t>
            </a:r>
            <a:endParaRPr lang="es-PE" dirty="0">
              <a:latin typeface="Arial Black" panose="020B0A04020102020204" pitchFamily="34" charset="0"/>
            </a:endParaRPr>
          </a:p>
        </p:txBody>
      </p:sp>
      <p:sp>
        <p:nvSpPr>
          <p:cNvPr id="17" name="CuadroTexto 16"/>
          <p:cNvSpPr txBox="1"/>
          <p:nvPr/>
        </p:nvSpPr>
        <p:spPr>
          <a:xfrm>
            <a:off x="350520" y="5272412"/>
            <a:ext cx="11460479"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En esta imagen con zoom, vemos el sistema planetario solar, con Marte, Tierra, Mercurio, Venus, Neptuno, Urano, </a:t>
            </a:r>
            <a:r>
              <a:rPr lang="es-ES" sz="2400" dirty="0" err="1" smtClean="0">
                <a:solidFill>
                  <a:schemeClr val="bg1"/>
                </a:solidFill>
                <a:latin typeface="Arial Black" panose="020B0A04020102020204" pitchFamily="34" charset="0"/>
              </a:rPr>
              <a:t>Pluton</a:t>
            </a:r>
            <a:r>
              <a:rPr lang="es-ES" sz="2400" dirty="0" smtClean="0">
                <a:solidFill>
                  <a:schemeClr val="bg1"/>
                </a:solidFill>
                <a:latin typeface="Arial Black" panose="020B0A04020102020204" pitchFamily="34" charset="0"/>
              </a:rPr>
              <a:t>, Saturno, </a:t>
            </a:r>
            <a:r>
              <a:rPr lang="es-ES" sz="2400" dirty="0" err="1" smtClean="0">
                <a:solidFill>
                  <a:schemeClr val="bg1"/>
                </a:solidFill>
                <a:latin typeface="Arial Black" panose="020B0A04020102020204" pitchFamily="34" charset="0"/>
              </a:rPr>
              <a:t>Jupiter</a:t>
            </a:r>
            <a:r>
              <a:rPr lang="es-ES" sz="2400" dirty="0" smtClean="0">
                <a:solidFill>
                  <a:schemeClr val="bg1"/>
                </a:solidFill>
                <a:latin typeface="Arial Black" panose="020B0A04020102020204" pitchFamily="34" charset="0"/>
              </a:rPr>
              <a:t>, el satélite de la luna ¿Acaso </a:t>
            </a:r>
            <a:r>
              <a:rPr lang="es-ES" sz="2400" dirty="0" err="1" smtClean="0">
                <a:solidFill>
                  <a:schemeClr val="bg1"/>
                </a:solidFill>
                <a:latin typeface="Arial Black" panose="020B0A04020102020204" pitchFamily="34" charset="0"/>
              </a:rPr>
              <a:t>Nibiru</a:t>
            </a:r>
            <a:r>
              <a:rPr lang="es-ES" sz="2400" dirty="0" smtClean="0">
                <a:solidFill>
                  <a:schemeClr val="bg1"/>
                </a:solidFill>
                <a:latin typeface="Arial Black" panose="020B0A04020102020204" pitchFamily="34" charset="0"/>
              </a:rPr>
              <a:t>, también? Luego, un planeta desconocido.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795487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800" fill="hold"/>
                                        <p:tgtEl>
                                          <p:spTgt spid="15"/>
                                        </p:tgtEl>
                                        <p:attrNameLst>
                                          <p:attrName>ppt_w</p:attrName>
                                        </p:attrNameLst>
                                      </p:cBhvr>
                                      <p:tavLst>
                                        <p:tav tm="0">
                                          <p:val>
                                            <p:fltVal val="0"/>
                                          </p:val>
                                        </p:tav>
                                        <p:tav tm="100000">
                                          <p:val>
                                            <p:strVal val="#ppt_w"/>
                                          </p:val>
                                        </p:tav>
                                      </p:tavLst>
                                    </p:anim>
                                    <p:anim calcmode="lin" valueType="num">
                                      <p:cBhvr>
                                        <p:cTn id="32" dur="1800" fill="hold"/>
                                        <p:tgtEl>
                                          <p:spTgt spid="15"/>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800" fill="hold"/>
                                        <p:tgtEl>
                                          <p:spTgt spid="14"/>
                                        </p:tgtEl>
                                        <p:attrNameLst>
                                          <p:attrName>ppt_w</p:attrName>
                                        </p:attrNameLst>
                                      </p:cBhvr>
                                      <p:tavLst>
                                        <p:tav tm="0">
                                          <p:val>
                                            <p:fltVal val="0"/>
                                          </p:val>
                                        </p:tav>
                                        <p:tav tm="100000">
                                          <p:val>
                                            <p:strVal val="#ppt_w"/>
                                          </p:val>
                                        </p:tav>
                                      </p:tavLst>
                                    </p:anim>
                                    <p:anim calcmode="lin" valueType="num">
                                      <p:cBhvr>
                                        <p:cTn id="36" dur="1800" fill="hold"/>
                                        <p:tgtEl>
                                          <p:spTgt spid="14"/>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800" fill="hold"/>
                                        <p:tgtEl>
                                          <p:spTgt spid="13"/>
                                        </p:tgtEl>
                                        <p:attrNameLst>
                                          <p:attrName>ppt_w</p:attrName>
                                        </p:attrNameLst>
                                      </p:cBhvr>
                                      <p:tavLst>
                                        <p:tav tm="0">
                                          <p:val>
                                            <p:fltVal val="0"/>
                                          </p:val>
                                        </p:tav>
                                        <p:tav tm="100000">
                                          <p:val>
                                            <p:strVal val="#ppt_w"/>
                                          </p:val>
                                        </p:tav>
                                      </p:tavLst>
                                    </p:anim>
                                    <p:anim calcmode="lin" valueType="num">
                                      <p:cBhvr>
                                        <p:cTn id="40" dur="18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800" fill="hold"/>
                                        <p:tgtEl>
                                          <p:spTgt spid="12"/>
                                        </p:tgtEl>
                                        <p:attrNameLst>
                                          <p:attrName>ppt_w</p:attrName>
                                        </p:attrNameLst>
                                      </p:cBhvr>
                                      <p:tavLst>
                                        <p:tav tm="0">
                                          <p:val>
                                            <p:fltVal val="0"/>
                                          </p:val>
                                        </p:tav>
                                        <p:tav tm="100000">
                                          <p:val>
                                            <p:strVal val="#ppt_w"/>
                                          </p:val>
                                        </p:tav>
                                      </p:tavLst>
                                    </p:anim>
                                    <p:anim calcmode="lin" valueType="num">
                                      <p:cBhvr>
                                        <p:cTn id="44" dur="1800" fill="hold"/>
                                        <p:tgtEl>
                                          <p:spTgt spid="12"/>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800" fill="hold"/>
                                        <p:tgtEl>
                                          <p:spTgt spid="11"/>
                                        </p:tgtEl>
                                        <p:attrNameLst>
                                          <p:attrName>ppt_w</p:attrName>
                                        </p:attrNameLst>
                                      </p:cBhvr>
                                      <p:tavLst>
                                        <p:tav tm="0">
                                          <p:val>
                                            <p:fltVal val="0"/>
                                          </p:val>
                                        </p:tav>
                                        <p:tav tm="100000">
                                          <p:val>
                                            <p:strVal val="#ppt_w"/>
                                          </p:val>
                                        </p:tav>
                                      </p:tavLst>
                                    </p:anim>
                                    <p:anim calcmode="lin" valueType="num">
                                      <p:cBhvr>
                                        <p:cTn id="48" dur="1800" fill="hold"/>
                                        <p:tgtEl>
                                          <p:spTgt spid="11"/>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800" fill="hold"/>
                                        <p:tgtEl>
                                          <p:spTgt spid="10"/>
                                        </p:tgtEl>
                                        <p:attrNameLst>
                                          <p:attrName>ppt_w</p:attrName>
                                        </p:attrNameLst>
                                      </p:cBhvr>
                                      <p:tavLst>
                                        <p:tav tm="0">
                                          <p:val>
                                            <p:fltVal val="0"/>
                                          </p:val>
                                        </p:tav>
                                        <p:tav tm="100000">
                                          <p:val>
                                            <p:strVal val="#ppt_w"/>
                                          </p:val>
                                        </p:tav>
                                      </p:tavLst>
                                    </p:anim>
                                    <p:anim calcmode="lin" valueType="num">
                                      <p:cBhvr>
                                        <p:cTn id="52" dur="1800" fill="hold"/>
                                        <p:tgtEl>
                                          <p:spTgt spid="1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p:cTn id="55" dur="1800" fill="hold"/>
                                        <p:tgtEl>
                                          <p:spTgt spid="2"/>
                                        </p:tgtEl>
                                        <p:attrNameLst>
                                          <p:attrName>ppt_w</p:attrName>
                                        </p:attrNameLst>
                                      </p:cBhvr>
                                      <p:tavLst>
                                        <p:tav tm="0">
                                          <p:val>
                                            <p:fltVal val="0"/>
                                          </p:val>
                                        </p:tav>
                                        <p:tav tm="100000">
                                          <p:val>
                                            <p:strVal val="#ppt_w"/>
                                          </p:val>
                                        </p:tav>
                                      </p:tavLst>
                                    </p:anim>
                                    <p:anim calcmode="lin" valueType="num">
                                      <p:cBhvr>
                                        <p:cTn id="56" dur="1800" fill="hold"/>
                                        <p:tgtEl>
                                          <p:spTgt spid="2"/>
                                        </p:tgtEl>
                                        <p:attrNameLst>
                                          <p:attrName>ppt_h</p:attrName>
                                        </p:attrNameLst>
                                      </p:cBhvr>
                                      <p:tavLst>
                                        <p:tav tm="0">
                                          <p:val>
                                            <p:fltVal val="0"/>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p:cTn id="59" dur="1800" fill="hold"/>
                                        <p:tgtEl>
                                          <p:spTgt spid="16"/>
                                        </p:tgtEl>
                                        <p:attrNameLst>
                                          <p:attrName>ppt_w</p:attrName>
                                        </p:attrNameLst>
                                      </p:cBhvr>
                                      <p:tavLst>
                                        <p:tav tm="0">
                                          <p:val>
                                            <p:fltVal val="0"/>
                                          </p:val>
                                        </p:tav>
                                        <p:tav tm="100000">
                                          <p:val>
                                            <p:strVal val="#ppt_w"/>
                                          </p:val>
                                        </p:tav>
                                      </p:tavLst>
                                    </p:anim>
                                    <p:anim calcmode="lin" valueType="num">
                                      <p:cBhvr>
                                        <p:cTn id="60" dur="1800" fill="hold"/>
                                        <p:tgtEl>
                                          <p:spTgt spid="16"/>
                                        </p:tgtEl>
                                        <p:attrNameLst>
                                          <p:attrName>ppt_h</p:attrName>
                                        </p:attrNameLst>
                                      </p:cBhvr>
                                      <p:tavLst>
                                        <p:tav tm="0">
                                          <p:val>
                                            <p:fltVal val="0"/>
                                          </p:val>
                                        </p:tav>
                                        <p:tav tm="100000">
                                          <p:val>
                                            <p:strVal val="#ppt_h"/>
                                          </p:val>
                                        </p:tav>
                                      </p:tavLst>
                                    </p:anim>
                                  </p:childTnLst>
                                </p:cTn>
                              </p:par>
                              <p:par>
                                <p:cTn id="61" presetID="23" presetClass="entr" presetSubtype="16"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800" fill="hold"/>
                                        <p:tgtEl>
                                          <p:spTgt spid="17"/>
                                        </p:tgtEl>
                                        <p:attrNameLst>
                                          <p:attrName>ppt_w</p:attrName>
                                        </p:attrNameLst>
                                      </p:cBhvr>
                                      <p:tavLst>
                                        <p:tav tm="0">
                                          <p:val>
                                            <p:fltVal val="0"/>
                                          </p:val>
                                        </p:tav>
                                        <p:tav tm="100000">
                                          <p:val>
                                            <p:strVal val="#ppt_w"/>
                                          </p:val>
                                        </p:tav>
                                      </p:tavLst>
                                    </p:anim>
                                    <p:anim calcmode="lin" valueType="num">
                                      <p:cBhvr>
                                        <p:cTn id="64" dur="18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stretch>
            <a:fillRect/>
          </a:stretch>
        </p:blipFill>
        <p:spPr>
          <a:xfrm>
            <a:off x="2047905" y="194848"/>
            <a:ext cx="8096190" cy="5157663"/>
          </a:xfrm>
          <a:prstGeom prst="rect">
            <a:avLst/>
          </a:prstGeom>
          <a:effectLst>
            <a:softEdge rad="63500"/>
          </a:effectLst>
        </p:spPr>
      </p:pic>
      <p:sp>
        <p:nvSpPr>
          <p:cNvPr id="4" name="Llamada de flecha hacia abajo 3"/>
          <p:cNvSpPr/>
          <p:nvPr/>
        </p:nvSpPr>
        <p:spPr>
          <a:xfrm>
            <a:off x="1889760" y="1082040"/>
            <a:ext cx="1392585" cy="472440"/>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¿NIBIRU?</a:t>
            </a:r>
            <a:endParaRPr lang="es-PE" dirty="0">
              <a:latin typeface="Arial Black" panose="020B0A04020102020204" pitchFamily="34" charset="0"/>
            </a:endParaRPr>
          </a:p>
        </p:txBody>
      </p:sp>
      <p:sp>
        <p:nvSpPr>
          <p:cNvPr id="5" name="Llamada de flecha hacia abajo 4"/>
          <p:cNvSpPr/>
          <p:nvPr/>
        </p:nvSpPr>
        <p:spPr>
          <a:xfrm>
            <a:off x="3069982" y="563880"/>
            <a:ext cx="1099155" cy="975360"/>
          </a:xfrm>
          <a:prstGeom prst="downArrowCallout">
            <a:avLst>
              <a:gd name="adj1" fmla="val 4838"/>
              <a:gd name="adj2" fmla="val 25000"/>
              <a:gd name="adj3" fmla="val 21774"/>
              <a:gd name="adj4" fmla="val 26563"/>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MARTE</a:t>
            </a:r>
            <a:endParaRPr lang="es-PE" dirty="0">
              <a:latin typeface="Arial Black" panose="020B0A04020102020204" pitchFamily="34" charset="0"/>
            </a:endParaRPr>
          </a:p>
        </p:txBody>
      </p:sp>
      <p:sp>
        <p:nvSpPr>
          <p:cNvPr id="6" name="Llamada de flecha hacia abajo 5"/>
          <p:cNvSpPr/>
          <p:nvPr/>
        </p:nvSpPr>
        <p:spPr>
          <a:xfrm>
            <a:off x="4304422" y="563879"/>
            <a:ext cx="1186407" cy="958215"/>
          </a:xfrm>
          <a:prstGeom prst="downArrowCallout">
            <a:avLst>
              <a:gd name="adj1" fmla="val 9585"/>
              <a:gd name="adj2" fmla="val 22431"/>
              <a:gd name="adj3" fmla="val 25000"/>
              <a:gd name="adj4" fmla="val 3440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TIERRA</a:t>
            </a:r>
            <a:endParaRPr lang="es-PE" dirty="0">
              <a:latin typeface="Arial Black" panose="020B0A04020102020204" pitchFamily="34" charset="0"/>
            </a:endParaRPr>
          </a:p>
        </p:txBody>
      </p:sp>
      <p:sp>
        <p:nvSpPr>
          <p:cNvPr id="7" name="Llamada de flecha hacia abajo 6"/>
          <p:cNvSpPr/>
          <p:nvPr/>
        </p:nvSpPr>
        <p:spPr>
          <a:xfrm>
            <a:off x="5348642" y="1076325"/>
            <a:ext cx="921182" cy="483870"/>
          </a:xfrm>
          <a:prstGeom prst="downArrowCallou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LUNA</a:t>
            </a:r>
            <a:endParaRPr lang="es-PE" dirty="0">
              <a:latin typeface="Arial Black" panose="020B0A04020102020204" pitchFamily="34" charset="0"/>
            </a:endParaRPr>
          </a:p>
        </p:txBody>
      </p:sp>
      <p:sp>
        <p:nvSpPr>
          <p:cNvPr id="9" name="Llamada rectangular redondeada 8"/>
          <p:cNvSpPr/>
          <p:nvPr/>
        </p:nvSpPr>
        <p:spPr>
          <a:xfrm>
            <a:off x="6306488" y="1722121"/>
            <a:ext cx="1645920" cy="350520"/>
          </a:xfrm>
          <a:prstGeom prst="wedgeRoundRectCallout">
            <a:avLst>
              <a:gd name="adj1" fmla="val -66560"/>
              <a:gd name="adj2" fmla="val 147762"/>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MERCURIO</a:t>
            </a:r>
            <a:endParaRPr lang="es-PE" dirty="0">
              <a:latin typeface="Arial Black" panose="020B0A04020102020204" pitchFamily="34" charset="0"/>
            </a:endParaRPr>
          </a:p>
        </p:txBody>
      </p:sp>
      <p:sp>
        <p:nvSpPr>
          <p:cNvPr id="10" name="Llamada rectangular redondeada 9"/>
          <p:cNvSpPr/>
          <p:nvPr/>
        </p:nvSpPr>
        <p:spPr>
          <a:xfrm>
            <a:off x="6306488" y="2665365"/>
            <a:ext cx="1124967" cy="320040"/>
          </a:xfrm>
          <a:prstGeom prst="wedgeRoundRectCallout">
            <a:avLst>
              <a:gd name="adj1" fmla="val -124881"/>
              <a:gd name="adj2" fmla="val -39815"/>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VENUS</a:t>
            </a:r>
            <a:endParaRPr lang="es-PE" dirty="0">
              <a:latin typeface="Arial Black" panose="020B0A04020102020204" pitchFamily="34" charset="0"/>
            </a:endParaRPr>
          </a:p>
        </p:txBody>
      </p:sp>
      <p:sp>
        <p:nvSpPr>
          <p:cNvPr id="11" name="Llamada rectangular redondeada 10"/>
          <p:cNvSpPr/>
          <p:nvPr/>
        </p:nvSpPr>
        <p:spPr>
          <a:xfrm>
            <a:off x="5947510" y="3270615"/>
            <a:ext cx="1483945" cy="271049"/>
          </a:xfrm>
          <a:prstGeom prst="wedgeRoundRectCallout">
            <a:avLst>
              <a:gd name="adj1" fmla="val -76830"/>
              <a:gd name="adj2" fmla="val 24064"/>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NEPTUNO</a:t>
            </a:r>
            <a:endParaRPr lang="es-PE" dirty="0">
              <a:latin typeface="Arial Black" panose="020B0A04020102020204" pitchFamily="34" charset="0"/>
            </a:endParaRPr>
          </a:p>
        </p:txBody>
      </p:sp>
      <p:sp>
        <p:nvSpPr>
          <p:cNvPr id="12" name="Llamada rectangular redondeada 11"/>
          <p:cNvSpPr/>
          <p:nvPr/>
        </p:nvSpPr>
        <p:spPr>
          <a:xfrm>
            <a:off x="5700239" y="3851089"/>
            <a:ext cx="1212497" cy="276357"/>
          </a:xfrm>
          <a:prstGeom prst="wedgeRoundRectCallout">
            <a:avLst>
              <a:gd name="adj1" fmla="val -124881"/>
              <a:gd name="adj2" fmla="val -39815"/>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URANO</a:t>
            </a:r>
            <a:endParaRPr lang="es-PE" dirty="0">
              <a:latin typeface="Arial Black" panose="020B0A04020102020204" pitchFamily="34" charset="0"/>
            </a:endParaRPr>
          </a:p>
        </p:txBody>
      </p:sp>
      <p:sp>
        <p:nvSpPr>
          <p:cNvPr id="13" name="Llamada rectangular redondeada 12"/>
          <p:cNvSpPr/>
          <p:nvPr/>
        </p:nvSpPr>
        <p:spPr>
          <a:xfrm>
            <a:off x="4169137" y="4236720"/>
            <a:ext cx="1302262" cy="252196"/>
          </a:xfrm>
          <a:prstGeom prst="wedgeRoundRectCallout">
            <a:avLst>
              <a:gd name="adj1" fmla="val -81511"/>
              <a:gd name="adj2" fmla="val -10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PLUTON</a:t>
            </a:r>
            <a:endParaRPr lang="es-PE" dirty="0">
              <a:latin typeface="Arial Black" panose="020B0A04020102020204" pitchFamily="34" charset="0"/>
            </a:endParaRPr>
          </a:p>
        </p:txBody>
      </p:sp>
      <p:sp>
        <p:nvSpPr>
          <p:cNvPr id="14" name="Llamada rectangular redondeada 13"/>
          <p:cNvSpPr/>
          <p:nvPr/>
        </p:nvSpPr>
        <p:spPr>
          <a:xfrm>
            <a:off x="1379259" y="4127446"/>
            <a:ext cx="1483945" cy="271049"/>
          </a:xfrm>
          <a:prstGeom prst="wedgeRoundRectCallout">
            <a:avLst>
              <a:gd name="adj1" fmla="val 46409"/>
              <a:gd name="adj2" fmla="val -11087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SATURNO</a:t>
            </a:r>
            <a:endParaRPr lang="es-PE" dirty="0">
              <a:latin typeface="Arial Black" panose="020B0A04020102020204" pitchFamily="34" charset="0"/>
            </a:endParaRPr>
          </a:p>
        </p:txBody>
      </p:sp>
      <p:sp>
        <p:nvSpPr>
          <p:cNvPr id="15" name="Llamada rectangular redondeada 14"/>
          <p:cNvSpPr/>
          <p:nvPr/>
        </p:nvSpPr>
        <p:spPr>
          <a:xfrm>
            <a:off x="1213395" y="2985405"/>
            <a:ext cx="1352730" cy="285210"/>
          </a:xfrm>
          <a:prstGeom prst="wedgeRoundRectCallout">
            <a:avLst>
              <a:gd name="adj1" fmla="val 46409"/>
              <a:gd name="adj2" fmla="val -110878"/>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JUPITER</a:t>
            </a:r>
            <a:endParaRPr lang="es-PE" dirty="0">
              <a:latin typeface="Arial Black" panose="020B0A04020102020204" pitchFamily="34" charset="0"/>
            </a:endParaRPr>
          </a:p>
        </p:txBody>
      </p:sp>
      <p:sp>
        <p:nvSpPr>
          <p:cNvPr id="16" name="Llamada rectangular redondeada 15"/>
          <p:cNvSpPr/>
          <p:nvPr/>
        </p:nvSpPr>
        <p:spPr>
          <a:xfrm>
            <a:off x="9237235" y="2291986"/>
            <a:ext cx="2263179" cy="533399"/>
          </a:xfrm>
          <a:prstGeom prst="wedgeRoundRectCallout">
            <a:avLst>
              <a:gd name="adj1" fmla="val -32132"/>
              <a:gd name="adj2" fmla="val 202112"/>
              <a:gd name="adj3" fmla="val 16667"/>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Arial Black" panose="020B0A04020102020204" pitchFamily="34" charset="0"/>
              </a:rPr>
              <a:t>PLANETA DESCONOCIDO</a:t>
            </a:r>
            <a:endParaRPr lang="es-PE" dirty="0">
              <a:latin typeface="Arial Black" panose="020B0A04020102020204" pitchFamily="34" charset="0"/>
            </a:endParaRPr>
          </a:p>
        </p:txBody>
      </p:sp>
      <p:sp>
        <p:nvSpPr>
          <p:cNvPr id="17" name="CuadroTexto 16"/>
          <p:cNvSpPr txBox="1"/>
          <p:nvPr/>
        </p:nvSpPr>
        <p:spPr>
          <a:xfrm>
            <a:off x="365760" y="5367930"/>
            <a:ext cx="11460479"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La pregunta que se impone aquí es ¿cómo los sumerios obtuvieron este conocimiento si Plutón fue descubierto el 18 de Febrero de 1930? o sea, más de 5,000 años después. </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34920575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800" fill="hold"/>
                                        <p:tgtEl>
                                          <p:spTgt spid="16"/>
                                        </p:tgtEl>
                                        <p:attrNameLst>
                                          <p:attrName>ppt_w</p:attrName>
                                        </p:attrNameLst>
                                      </p:cBhvr>
                                      <p:tavLst>
                                        <p:tav tm="0">
                                          <p:val>
                                            <p:fltVal val="0"/>
                                          </p:val>
                                        </p:tav>
                                        <p:tav tm="100000">
                                          <p:val>
                                            <p:strVal val="#ppt_w"/>
                                          </p:val>
                                        </p:tav>
                                      </p:tavLst>
                                    </p:anim>
                                    <p:anim calcmode="lin" valueType="num">
                                      <p:cBhvr>
                                        <p:cTn id="32" dur="1800" fill="hold"/>
                                        <p:tgtEl>
                                          <p:spTgt spid="16"/>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800" fill="hold"/>
                                        <p:tgtEl>
                                          <p:spTgt spid="10"/>
                                        </p:tgtEl>
                                        <p:attrNameLst>
                                          <p:attrName>ppt_w</p:attrName>
                                        </p:attrNameLst>
                                      </p:cBhvr>
                                      <p:tavLst>
                                        <p:tav tm="0">
                                          <p:val>
                                            <p:fltVal val="0"/>
                                          </p:val>
                                        </p:tav>
                                        <p:tav tm="100000">
                                          <p:val>
                                            <p:strVal val="#ppt_w"/>
                                          </p:val>
                                        </p:tav>
                                      </p:tavLst>
                                    </p:anim>
                                    <p:anim calcmode="lin" valueType="num">
                                      <p:cBhvr>
                                        <p:cTn id="36" dur="1800" fill="hold"/>
                                        <p:tgtEl>
                                          <p:spTgt spid="10"/>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800" fill="hold"/>
                                        <p:tgtEl>
                                          <p:spTgt spid="11"/>
                                        </p:tgtEl>
                                        <p:attrNameLst>
                                          <p:attrName>ppt_w</p:attrName>
                                        </p:attrNameLst>
                                      </p:cBhvr>
                                      <p:tavLst>
                                        <p:tav tm="0">
                                          <p:val>
                                            <p:fltVal val="0"/>
                                          </p:val>
                                        </p:tav>
                                        <p:tav tm="100000">
                                          <p:val>
                                            <p:strVal val="#ppt_w"/>
                                          </p:val>
                                        </p:tav>
                                      </p:tavLst>
                                    </p:anim>
                                    <p:anim calcmode="lin" valueType="num">
                                      <p:cBhvr>
                                        <p:cTn id="40" dur="1800" fill="hold"/>
                                        <p:tgtEl>
                                          <p:spTgt spid="11"/>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800" fill="hold"/>
                                        <p:tgtEl>
                                          <p:spTgt spid="12"/>
                                        </p:tgtEl>
                                        <p:attrNameLst>
                                          <p:attrName>ppt_w</p:attrName>
                                        </p:attrNameLst>
                                      </p:cBhvr>
                                      <p:tavLst>
                                        <p:tav tm="0">
                                          <p:val>
                                            <p:fltVal val="0"/>
                                          </p:val>
                                        </p:tav>
                                        <p:tav tm="100000">
                                          <p:val>
                                            <p:strVal val="#ppt_w"/>
                                          </p:val>
                                        </p:tav>
                                      </p:tavLst>
                                    </p:anim>
                                    <p:anim calcmode="lin" valueType="num">
                                      <p:cBhvr>
                                        <p:cTn id="44" dur="1800" fill="hold"/>
                                        <p:tgtEl>
                                          <p:spTgt spid="12"/>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800" fill="hold"/>
                                        <p:tgtEl>
                                          <p:spTgt spid="13"/>
                                        </p:tgtEl>
                                        <p:attrNameLst>
                                          <p:attrName>ppt_w</p:attrName>
                                        </p:attrNameLst>
                                      </p:cBhvr>
                                      <p:tavLst>
                                        <p:tav tm="0">
                                          <p:val>
                                            <p:fltVal val="0"/>
                                          </p:val>
                                        </p:tav>
                                        <p:tav tm="100000">
                                          <p:val>
                                            <p:strVal val="#ppt_w"/>
                                          </p:val>
                                        </p:tav>
                                      </p:tavLst>
                                    </p:anim>
                                    <p:anim calcmode="lin" valueType="num">
                                      <p:cBhvr>
                                        <p:cTn id="48" dur="1800" fill="hold"/>
                                        <p:tgtEl>
                                          <p:spTgt spid="13"/>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1800" fill="hold"/>
                                        <p:tgtEl>
                                          <p:spTgt spid="14"/>
                                        </p:tgtEl>
                                        <p:attrNameLst>
                                          <p:attrName>ppt_w</p:attrName>
                                        </p:attrNameLst>
                                      </p:cBhvr>
                                      <p:tavLst>
                                        <p:tav tm="0">
                                          <p:val>
                                            <p:fltVal val="0"/>
                                          </p:val>
                                        </p:tav>
                                        <p:tav tm="100000">
                                          <p:val>
                                            <p:strVal val="#ppt_w"/>
                                          </p:val>
                                        </p:tav>
                                      </p:tavLst>
                                    </p:anim>
                                    <p:anim calcmode="lin" valueType="num">
                                      <p:cBhvr>
                                        <p:cTn id="52" dur="1800" fill="hold"/>
                                        <p:tgtEl>
                                          <p:spTgt spid="14"/>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800" fill="hold"/>
                                        <p:tgtEl>
                                          <p:spTgt spid="15"/>
                                        </p:tgtEl>
                                        <p:attrNameLst>
                                          <p:attrName>ppt_w</p:attrName>
                                        </p:attrNameLst>
                                      </p:cBhvr>
                                      <p:tavLst>
                                        <p:tav tm="0">
                                          <p:val>
                                            <p:fltVal val="0"/>
                                          </p:val>
                                        </p:tav>
                                        <p:tav tm="100000">
                                          <p:val>
                                            <p:strVal val="#ppt_w"/>
                                          </p:val>
                                        </p:tav>
                                      </p:tavLst>
                                    </p:anim>
                                    <p:anim calcmode="lin" valueType="num">
                                      <p:cBhvr>
                                        <p:cTn id="56" dur="1800" fill="hold"/>
                                        <p:tgtEl>
                                          <p:spTgt spid="15"/>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1800" fill="hold"/>
                                        <p:tgtEl>
                                          <p:spTgt spid="2"/>
                                        </p:tgtEl>
                                        <p:attrNameLst>
                                          <p:attrName>ppt_w</p:attrName>
                                        </p:attrNameLst>
                                      </p:cBhvr>
                                      <p:tavLst>
                                        <p:tav tm="0">
                                          <p:val>
                                            <p:fltVal val="0"/>
                                          </p:val>
                                        </p:tav>
                                        <p:tav tm="100000">
                                          <p:val>
                                            <p:strVal val="#ppt_w"/>
                                          </p:val>
                                        </p:tav>
                                      </p:tavLst>
                                    </p:anim>
                                    <p:anim calcmode="lin" valueType="num">
                                      <p:cBhvr>
                                        <p:cTn id="60" dur="1800" fill="hold"/>
                                        <p:tgtEl>
                                          <p:spTgt spid="2"/>
                                        </p:tgtEl>
                                        <p:attrNameLst>
                                          <p:attrName>ppt_h</p:attrName>
                                        </p:attrNameLst>
                                      </p:cBhvr>
                                      <p:tavLst>
                                        <p:tav tm="0">
                                          <p:val>
                                            <p:fltVal val="0"/>
                                          </p:val>
                                        </p:tav>
                                        <p:tav tm="100000">
                                          <p:val>
                                            <p:strVal val="#ppt_h"/>
                                          </p:val>
                                        </p:tav>
                                      </p:tavLst>
                                    </p:anim>
                                  </p:childTnLst>
                                </p:cTn>
                              </p:par>
                              <p:par>
                                <p:cTn id="61" presetID="23" presetClass="entr" presetSubtype="16"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800" fill="hold"/>
                                        <p:tgtEl>
                                          <p:spTgt spid="17"/>
                                        </p:tgtEl>
                                        <p:attrNameLst>
                                          <p:attrName>ppt_w</p:attrName>
                                        </p:attrNameLst>
                                      </p:cBhvr>
                                      <p:tavLst>
                                        <p:tav tm="0">
                                          <p:val>
                                            <p:fltVal val="0"/>
                                          </p:val>
                                        </p:tav>
                                        <p:tav tm="100000">
                                          <p:val>
                                            <p:strVal val="#ppt_w"/>
                                          </p:val>
                                        </p:tav>
                                      </p:tavLst>
                                    </p:anim>
                                    <p:anim calcmode="lin" valueType="num">
                                      <p:cBhvr>
                                        <p:cTn id="64" dur="18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122" name="Picture 2" descr="http://oka-jp.up.n.seesaa.net/oka-jp/image/8-01d6994015a3.jpg?d=a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4855" y="189928"/>
            <a:ext cx="8122043" cy="487322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342900" y="5063156"/>
            <a:ext cx="11506200" cy="1546577"/>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Todos </a:t>
            </a:r>
            <a:r>
              <a:rPr lang="es-PE" sz="2400" b="1" dirty="0">
                <a:solidFill>
                  <a:srgbClr val="C3BC8F"/>
                </a:solidFill>
                <a:latin typeface="Arial Black" panose="020B0A04020102020204" pitchFamily="34" charset="0"/>
              </a:rPr>
              <a:t>estos </a:t>
            </a:r>
            <a:r>
              <a:rPr lang="es-PE" sz="2400" b="1" dirty="0" smtClean="0">
                <a:solidFill>
                  <a:srgbClr val="C3BC8F"/>
                </a:solidFill>
                <a:latin typeface="Arial Black" panose="020B0A04020102020204" pitchFamily="34" charset="0"/>
              </a:rPr>
              <a:t>conocimientos lo obtuvieron </a:t>
            </a:r>
            <a:r>
              <a:rPr lang="es-PE" sz="2400" b="1" dirty="0">
                <a:solidFill>
                  <a:srgbClr val="C3BC8F"/>
                </a:solidFill>
                <a:latin typeface="Arial Black" panose="020B0A04020102020204" pitchFamily="34" charset="0"/>
              </a:rPr>
              <a:t>a través de los </a:t>
            </a:r>
            <a:r>
              <a:rPr lang="es-PE" sz="2400" b="1" dirty="0" smtClean="0">
                <a:solidFill>
                  <a:srgbClr val="C3BC8F"/>
                </a:solidFill>
                <a:latin typeface="Arial Black" panose="020B0A04020102020204" pitchFamily="34" charset="0"/>
              </a:rPr>
              <a:t>ángeles caídos, </a:t>
            </a:r>
            <a:r>
              <a:rPr lang="es-PE" sz="2400" b="1" dirty="0">
                <a:solidFill>
                  <a:srgbClr val="C3BC8F"/>
                </a:solidFill>
                <a:latin typeface="Arial Black" panose="020B0A04020102020204" pitchFamily="34" charset="0"/>
              </a:rPr>
              <a:t>a cambio de que ellos fueran adorados.</a:t>
            </a:r>
          </a:p>
          <a:p>
            <a:pPr algn="ctr"/>
            <a:r>
              <a:rPr lang="es-PE" sz="2400" b="1" dirty="0">
                <a:solidFill>
                  <a:srgbClr val="C3BC8F"/>
                </a:solidFill>
                <a:latin typeface="Arial Black" panose="020B0A04020102020204" pitchFamily="34" charset="0"/>
              </a:rPr>
              <a:t>Los sumerios tenían a dioses como </a:t>
            </a:r>
            <a:r>
              <a:rPr lang="es-PE" sz="2400" b="1" dirty="0" err="1">
                <a:solidFill>
                  <a:srgbClr val="C3BC8F"/>
                </a:solidFill>
                <a:latin typeface="Arial Black" panose="020B0A04020102020204" pitchFamily="34" charset="0"/>
              </a:rPr>
              <a:t>Enlil</a:t>
            </a:r>
            <a:r>
              <a:rPr lang="es-PE" sz="2400" b="1" dirty="0">
                <a:solidFill>
                  <a:srgbClr val="C3BC8F"/>
                </a:solidFill>
                <a:latin typeface="Arial Black" panose="020B0A04020102020204" pitchFamily="34" charset="0"/>
              </a:rPr>
              <a:t>, </a:t>
            </a:r>
            <a:r>
              <a:rPr lang="es-PE" sz="2400" b="1" dirty="0" err="1">
                <a:solidFill>
                  <a:srgbClr val="C3BC8F"/>
                </a:solidFill>
                <a:latin typeface="Arial Black" panose="020B0A04020102020204" pitchFamily="34" charset="0"/>
              </a:rPr>
              <a:t>Enki</a:t>
            </a:r>
            <a:r>
              <a:rPr lang="es-PE" sz="2400" b="1" dirty="0">
                <a:solidFill>
                  <a:srgbClr val="C3BC8F"/>
                </a:solidFill>
                <a:latin typeface="Arial Black" panose="020B0A04020102020204" pitchFamily="34" charset="0"/>
              </a:rPr>
              <a:t>, </a:t>
            </a:r>
            <a:r>
              <a:rPr lang="es-PE" sz="2400" b="1" dirty="0" err="1">
                <a:solidFill>
                  <a:srgbClr val="C3BC8F"/>
                </a:solidFill>
                <a:latin typeface="Arial Black" panose="020B0A04020102020204" pitchFamily="34" charset="0"/>
              </a:rPr>
              <a:t>Anu</a:t>
            </a:r>
            <a:r>
              <a:rPr lang="es-PE" sz="2400" b="1" dirty="0">
                <a:solidFill>
                  <a:srgbClr val="C3BC8F"/>
                </a:solidFill>
                <a:latin typeface="Arial Black" panose="020B0A04020102020204" pitchFamily="34" charset="0"/>
              </a:rPr>
              <a:t>, </a:t>
            </a:r>
            <a:r>
              <a:rPr lang="es-PE" sz="2400" b="1" dirty="0" err="1">
                <a:solidFill>
                  <a:srgbClr val="C3BC8F"/>
                </a:solidFill>
                <a:latin typeface="Arial Black" panose="020B0A04020102020204" pitchFamily="34" charset="0"/>
              </a:rPr>
              <a:t>Ninurta</a:t>
            </a:r>
            <a:r>
              <a:rPr lang="es-PE" sz="2400" b="1" dirty="0">
                <a:solidFill>
                  <a:srgbClr val="C3BC8F"/>
                </a:solidFill>
                <a:latin typeface="Arial Black" panose="020B0A04020102020204" pitchFamily="34" charset="0"/>
              </a:rPr>
              <a:t> (hijo de </a:t>
            </a:r>
            <a:r>
              <a:rPr lang="es-PE" sz="2400" b="1" dirty="0" err="1">
                <a:solidFill>
                  <a:srgbClr val="C3BC8F"/>
                </a:solidFill>
                <a:latin typeface="Arial Black" panose="020B0A04020102020204" pitchFamily="34" charset="0"/>
              </a:rPr>
              <a:t>Enlil</a:t>
            </a:r>
            <a:r>
              <a:rPr lang="es-PE" sz="2400" b="1" dirty="0" smtClean="0">
                <a:solidFill>
                  <a:srgbClr val="C3BC8F"/>
                </a:solidFill>
                <a:latin typeface="Arial Black" panose="020B0A04020102020204" pitchFamily="34" charset="0"/>
              </a:rPr>
              <a:t>)</a:t>
            </a:r>
            <a:endParaRPr lang="es-PE" sz="24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2708545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1800" fill="hold"/>
                                        <p:tgtEl>
                                          <p:spTgt spid="5122"/>
                                        </p:tgtEl>
                                        <p:attrNameLst>
                                          <p:attrName>ppt_w</p:attrName>
                                        </p:attrNameLst>
                                      </p:cBhvr>
                                      <p:tavLst>
                                        <p:tav tm="0">
                                          <p:val>
                                            <p:fltVal val="0"/>
                                          </p:val>
                                        </p:tav>
                                        <p:tav tm="100000">
                                          <p:val>
                                            <p:strVal val="#ppt_w"/>
                                          </p:val>
                                        </p:tav>
                                      </p:tavLst>
                                    </p:anim>
                                    <p:anim calcmode="lin" valueType="num">
                                      <p:cBhvr>
                                        <p:cTn id="12" dur="1800" fill="hold"/>
                                        <p:tgtEl>
                                          <p:spTgt spid="512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2E3B3D"/>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Imagen 3"/>
          <p:cNvPicPr>
            <a:picLocks noChangeAspect="1"/>
          </p:cNvPicPr>
          <p:nvPr/>
        </p:nvPicPr>
        <p:blipFill rotWithShape="1">
          <a:blip r:embed="rId2"/>
          <a:srcRect l="4500" t="16000" r="4500" b="13556"/>
          <a:stretch/>
        </p:blipFill>
        <p:spPr>
          <a:xfrm>
            <a:off x="1036321" y="111913"/>
            <a:ext cx="10063280" cy="4381950"/>
          </a:xfrm>
          <a:prstGeom prst="rect">
            <a:avLst/>
          </a:prstGeom>
          <a:effectLst>
            <a:softEdge rad="63500"/>
          </a:effectLst>
        </p:spPr>
      </p:pic>
      <p:sp>
        <p:nvSpPr>
          <p:cNvPr id="5" name="CuadroTexto 4"/>
          <p:cNvSpPr txBox="1"/>
          <p:nvPr/>
        </p:nvSpPr>
        <p:spPr>
          <a:xfrm>
            <a:off x="228600" y="4474488"/>
            <a:ext cx="11582400" cy="2308324"/>
          </a:xfrm>
          <a:prstGeom prst="rect">
            <a:avLst/>
          </a:prstGeom>
          <a:noFill/>
        </p:spPr>
        <p:txBody>
          <a:bodyPr wrap="square" rtlCol="0">
            <a:spAutoFit/>
            <a:scene3d>
              <a:camera prst="obliqueBottomLeft"/>
              <a:lightRig rig="threePt" dir="t"/>
            </a:scene3d>
            <a:sp3d extrusionH="177800">
              <a:extrusionClr>
                <a:srgbClr val="192021"/>
              </a:extrusionClr>
            </a:sp3d>
          </a:bodyPr>
          <a:lstStyle/>
          <a:p>
            <a:pPr algn="ctr"/>
            <a:r>
              <a:rPr lang="es-ES" sz="2400" dirty="0" smtClean="0">
                <a:solidFill>
                  <a:schemeClr val="bg1"/>
                </a:solidFill>
                <a:latin typeface="Arial Black" panose="020B0A04020102020204" pitchFamily="34" charset="0"/>
              </a:rPr>
              <a:t>En esta otra imagen de un vestigio sumerio vemos representado a los </a:t>
            </a:r>
            <a:r>
              <a:rPr lang="es-ES" sz="2400" dirty="0" err="1" smtClean="0">
                <a:solidFill>
                  <a:schemeClr val="bg1"/>
                </a:solidFill>
                <a:latin typeface="Arial Black" panose="020B0A04020102020204" pitchFamily="34" charset="0"/>
              </a:rPr>
              <a:t>annunaki</a:t>
            </a:r>
            <a:r>
              <a:rPr lang="es-ES" sz="2400" dirty="0" smtClean="0">
                <a:solidFill>
                  <a:schemeClr val="bg1"/>
                </a:solidFill>
                <a:latin typeface="Arial Black" panose="020B0A04020102020204" pitchFamily="34" charset="0"/>
              </a:rPr>
              <a:t>. Observe la estrella de 6 puntas. No cabe duda que la misma fue proporcionada por los demonios a los sumerios y a los hindúes, y de allí se ha propagado a todas las culturas, ya que estos símbolos abren portales que permiten al hombre tener contacto con los espíritus de las tinieblas. </a:t>
            </a:r>
            <a:endParaRPr lang="es-PE" sz="2400" dirty="0">
              <a:solidFill>
                <a:schemeClr val="bg1"/>
              </a:solidFill>
              <a:latin typeface="Arial Black" panose="020B0A04020102020204" pitchFamily="34" charset="0"/>
            </a:endParaRPr>
          </a:p>
        </p:txBody>
      </p:sp>
      <p:cxnSp>
        <p:nvCxnSpPr>
          <p:cNvPr id="9" name="Conector recto de flecha 8"/>
          <p:cNvCxnSpPr/>
          <p:nvPr/>
        </p:nvCxnSpPr>
        <p:spPr>
          <a:xfrm flipV="1">
            <a:off x="8503920" y="1097280"/>
            <a:ext cx="731520" cy="60960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p:cNvCxnSpPr/>
          <p:nvPr/>
        </p:nvCxnSpPr>
        <p:spPr>
          <a:xfrm>
            <a:off x="9494520" y="-429222"/>
            <a:ext cx="30480" cy="1082269"/>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9212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1800" fill="hold"/>
                                        <p:tgtEl>
                                          <p:spTgt spid="18"/>
                                        </p:tgtEl>
                                        <p:attrNameLst>
                                          <p:attrName>ppt_w</p:attrName>
                                        </p:attrNameLst>
                                      </p:cBhvr>
                                      <p:tavLst>
                                        <p:tav tm="0">
                                          <p:val>
                                            <p:fltVal val="0"/>
                                          </p:val>
                                        </p:tav>
                                        <p:tav tm="100000">
                                          <p:val>
                                            <p:strVal val="#ppt_w"/>
                                          </p:val>
                                        </p:tav>
                                      </p:tavLst>
                                    </p:anim>
                                    <p:anim calcmode="lin" valueType="num">
                                      <p:cBhvr>
                                        <p:cTn id="16" dur="1800" fill="hold"/>
                                        <p:tgtEl>
                                          <p:spTgt spid="1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800" fill="hold"/>
                                        <p:tgtEl>
                                          <p:spTgt spid="4"/>
                                        </p:tgtEl>
                                        <p:attrNameLst>
                                          <p:attrName>ppt_w</p:attrName>
                                        </p:attrNameLst>
                                      </p:cBhvr>
                                      <p:tavLst>
                                        <p:tav tm="0">
                                          <p:val>
                                            <p:fltVal val="0"/>
                                          </p:val>
                                        </p:tav>
                                        <p:tav tm="100000">
                                          <p:val>
                                            <p:strVal val="#ppt_w"/>
                                          </p:val>
                                        </p:tav>
                                      </p:tavLst>
                                    </p:anim>
                                    <p:anim calcmode="lin" valueType="num">
                                      <p:cBhvr>
                                        <p:cTn id="20" dur="1800" fill="hold"/>
                                        <p:tgtEl>
                                          <p:spTgt spid="4"/>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Babilon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441" y="786961"/>
            <a:ext cx="8977117" cy="504363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1"/>
          <p:cNvSpPr txBox="1"/>
          <p:nvPr/>
        </p:nvSpPr>
        <p:spPr>
          <a:xfrm>
            <a:off x="342900" y="5893150"/>
            <a:ext cx="11506200" cy="807913"/>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En </a:t>
            </a:r>
            <a:r>
              <a:rPr lang="es-PE" sz="2400" b="1" dirty="0">
                <a:solidFill>
                  <a:srgbClr val="C3BC8F"/>
                </a:solidFill>
                <a:latin typeface="Arial Black" panose="020B0A04020102020204" pitchFamily="34" charset="0"/>
              </a:rPr>
              <a:t>Babilonia, hace 2,000 años A.C. la estrella de 6 puntas o hexagrama fue usada para protección. </a:t>
            </a:r>
          </a:p>
        </p:txBody>
      </p:sp>
      <p:sp>
        <p:nvSpPr>
          <p:cNvPr id="5" name="CuadroTexto 1"/>
          <p:cNvSpPr txBox="1"/>
          <p:nvPr/>
        </p:nvSpPr>
        <p:spPr>
          <a:xfrm>
            <a:off x="1938997" y="163713"/>
            <a:ext cx="8314006"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3600" b="1" dirty="0" smtClean="0">
                <a:solidFill>
                  <a:srgbClr val="C3BC8F"/>
                </a:solidFill>
                <a:latin typeface="Arial Black" panose="020B0A04020102020204" pitchFamily="34" charset="0"/>
              </a:rPr>
              <a:t>EL HEXAGRAMA EN BABILONIA</a:t>
            </a:r>
            <a:endParaRPr lang="es-PE" sz="36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3360626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800" fill="hold"/>
                                        <p:tgtEl>
                                          <p:spTgt spid="3074"/>
                                        </p:tgtEl>
                                        <p:attrNameLst>
                                          <p:attrName>ppt_w</p:attrName>
                                        </p:attrNameLst>
                                      </p:cBhvr>
                                      <p:tavLst>
                                        <p:tav tm="0">
                                          <p:val>
                                            <p:fltVal val="0"/>
                                          </p:val>
                                        </p:tav>
                                        <p:tav tm="100000">
                                          <p:val>
                                            <p:strVal val="#ppt_w"/>
                                          </p:val>
                                        </p:tav>
                                      </p:tavLst>
                                    </p:anim>
                                    <p:anim calcmode="lin" valueType="num">
                                      <p:cBhvr>
                                        <p:cTn id="16" dur="1800" fill="hold"/>
                                        <p:tgtEl>
                                          <p:spTgt spid="307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800" fill="hold"/>
                                        <p:tgtEl>
                                          <p:spTgt spid="4"/>
                                        </p:tgtEl>
                                        <p:attrNameLst>
                                          <p:attrName>ppt_w</p:attrName>
                                        </p:attrNameLst>
                                      </p:cBhvr>
                                      <p:tavLst>
                                        <p:tav tm="0">
                                          <p:val>
                                            <p:fltVal val="0"/>
                                          </p:val>
                                        </p:tav>
                                        <p:tav tm="100000">
                                          <p:val>
                                            <p:strVal val="#ppt_w"/>
                                          </p:val>
                                        </p:tav>
                                      </p:tavLst>
                                    </p:anim>
                                    <p:anim calcmode="lin" valueType="num">
                                      <p:cBhvr>
                                        <p:cTn id="20"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http://littleguyintheeye.files.wordpress.com/2010/01/ashtaroth.jpg?w=59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685" y="212774"/>
            <a:ext cx="3087033" cy="643245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3" name="Picture 2" descr="http://littleguyintheeye.files.wordpress.com/2010/01/ashtaroth.jpg?w=593"/>
          <p:cNvPicPr>
            <a:picLocks noChangeAspect="1" noChangeArrowheads="1"/>
          </p:cNvPicPr>
          <p:nvPr/>
        </p:nvPicPr>
        <p:blipFill rotWithShape="1">
          <a:blip r:embed="rId3">
            <a:extLst>
              <a:ext uri="{28A0092B-C50C-407E-A947-70E740481C1C}">
                <a14:useLocalDpi xmlns:a14="http://schemas.microsoft.com/office/drawing/2010/main" val="0"/>
              </a:ext>
            </a:extLst>
          </a:blip>
          <a:srcRect l="38112" t="2517" r="19574" b="71248"/>
          <a:stretch/>
        </p:blipFill>
        <p:spPr bwMode="auto">
          <a:xfrm>
            <a:off x="4149388" y="212774"/>
            <a:ext cx="2954797" cy="381718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3904253" y="4067030"/>
            <a:ext cx="8107211"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El </a:t>
            </a:r>
            <a:r>
              <a:rPr lang="es-PE" sz="2400" dirty="0">
                <a:solidFill>
                  <a:schemeClr val="bg1"/>
                </a:solidFill>
                <a:latin typeface="Arial Black" panose="020B0A04020102020204" pitchFamily="34" charset="0"/>
              </a:rPr>
              <a:t>hexagrama fue el símbolo de la diosa </a:t>
            </a:r>
            <a:r>
              <a:rPr lang="es-PE" sz="2400" dirty="0" err="1">
                <a:solidFill>
                  <a:schemeClr val="bg1"/>
                </a:solidFill>
                <a:latin typeface="Arial Black" panose="020B0A04020102020204" pitchFamily="34" charset="0"/>
              </a:rPr>
              <a:t>Ishtar</a:t>
            </a:r>
            <a:r>
              <a:rPr lang="es-PE" sz="2400" dirty="0">
                <a:solidFill>
                  <a:schemeClr val="bg1"/>
                </a:solidFill>
                <a:latin typeface="Arial Black" panose="020B0A04020102020204" pitchFamily="34" charset="0"/>
              </a:rPr>
              <a:t>, también conocida como Astarté, </a:t>
            </a:r>
            <a:r>
              <a:rPr lang="es-PE" sz="2400" dirty="0" err="1">
                <a:solidFill>
                  <a:schemeClr val="bg1"/>
                </a:solidFill>
                <a:latin typeface="Arial Black" panose="020B0A04020102020204" pitchFamily="34" charset="0"/>
              </a:rPr>
              <a:t>Astarot</a:t>
            </a:r>
            <a:r>
              <a:rPr lang="es-PE" sz="2400" dirty="0">
                <a:solidFill>
                  <a:schemeClr val="bg1"/>
                </a:solidFill>
                <a:latin typeface="Arial Black" panose="020B0A04020102020204" pitchFamily="34" charset="0"/>
              </a:rPr>
              <a:t> o </a:t>
            </a:r>
            <a:r>
              <a:rPr lang="es-PE" sz="2400" dirty="0" err="1">
                <a:solidFill>
                  <a:schemeClr val="bg1"/>
                </a:solidFill>
                <a:latin typeface="Arial Black" panose="020B0A04020102020204" pitchFamily="34" charset="0"/>
              </a:rPr>
              <a:t>Astoret</a:t>
            </a:r>
            <a:r>
              <a:rPr lang="es-PE" sz="2400" dirty="0">
                <a:solidFill>
                  <a:schemeClr val="bg1"/>
                </a:solidFill>
                <a:latin typeface="Arial Black" panose="020B0A04020102020204" pitchFamily="34" charset="0"/>
              </a:rPr>
              <a:t> en Canaán. En Sumeria recibía el nombre de </a:t>
            </a:r>
            <a:r>
              <a:rPr lang="es-PE" sz="2400" dirty="0" err="1">
                <a:solidFill>
                  <a:schemeClr val="bg1"/>
                </a:solidFill>
                <a:latin typeface="Arial Black" panose="020B0A04020102020204" pitchFamily="34" charset="0"/>
              </a:rPr>
              <a:t>Inana</a:t>
            </a:r>
            <a:r>
              <a:rPr lang="es-PE" sz="2400" dirty="0">
                <a:solidFill>
                  <a:schemeClr val="bg1"/>
                </a:solidFill>
                <a:latin typeface="Arial Black" panose="020B0A04020102020204" pitchFamily="34" charset="0"/>
              </a:rPr>
              <a:t>. Este símbolo fue usado en ornamentos y magia en muchas civilizaciones y regiones tan apartadas como Mesopotamia.</a:t>
            </a:r>
            <a:endParaRPr lang="es-PE" sz="2400" dirty="0" smtClean="0">
              <a:solidFill>
                <a:schemeClr val="bg1"/>
              </a:solidFill>
              <a:latin typeface="Arial Black" panose="020B0A04020102020204" pitchFamily="34" charset="0"/>
            </a:endParaRPr>
          </a:p>
        </p:txBody>
      </p:sp>
      <p:cxnSp>
        <p:nvCxnSpPr>
          <p:cNvPr id="6" name="Conector recto de flecha 5"/>
          <p:cNvCxnSpPr/>
          <p:nvPr/>
        </p:nvCxnSpPr>
        <p:spPr>
          <a:xfrm>
            <a:off x="2841674" y="618978"/>
            <a:ext cx="2484063" cy="28135"/>
          </a:xfrm>
          <a:prstGeom prst="straightConnector1">
            <a:avLst/>
          </a:prstGeom>
          <a:ln w="1016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CuadroTexto 1">
            <a:hlinkClick r:id="rId4"/>
          </p:cNvPr>
          <p:cNvSpPr txBox="1"/>
          <p:nvPr/>
        </p:nvSpPr>
        <p:spPr>
          <a:xfrm>
            <a:off x="7104185" y="1721891"/>
            <a:ext cx="4906230"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chemeClr val="bg1"/>
                </a:solidFill>
                <a:latin typeface="Arial Black" panose="020B0A04020102020204" pitchFamily="34" charset="0"/>
              </a:rPr>
              <a:t>https</a:t>
            </a:r>
            <a:r>
              <a:rPr lang="es-PE" b="1" dirty="0">
                <a:solidFill>
                  <a:schemeClr val="bg1"/>
                </a:solidFill>
                <a:latin typeface="Arial Black" panose="020B0A04020102020204" pitchFamily="34" charset="0"/>
              </a:rPr>
              <a:t>://veritasconexion.blogspot.com/2012/08/hexagrama-666.html </a:t>
            </a:r>
          </a:p>
        </p:txBody>
      </p:sp>
      <p:sp>
        <p:nvSpPr>
          <p:cNvPr id="13" name="CuadroTexto 12"/>
          <p:cNvSpPr txBox="1"/>
          <p:nvPr/>
        </p:nvSpPr>
        <p:spPr>
          <a:xfrm>
            <a:off x="6922600" y="1352559"/>
            <a:ext cx="1578806"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dirty="0" smtClean="0">
                <a:solidFill>
                  <a:schemeClr val="bg1"/>
                </a:solidFill>
                <a:latin typeface="Arial Black" panose="020B0A04020102020204" pitchFamily="34" charset="0"/>
              </a:rPr>
              <a:t>Fuente:</a:t>
            </a: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39869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800" fill="hold"/>
                                        <p:tgtEl>
                                          <p:spTgt spid="13"/>
                                        </p:tgtEl>
                                        <p:attrNameLst>
                                          <p:attrName>ppt_w</p:attrName>
                                        </p:attrNameLst>
                                      </p:cBhvr>
                                      <p:tavLst>
                                        <p:tav tm="0">
                                          <p:val>
                                            <p:fltVal val="0"/>
                                          </p:val>
                                        </p:tav>
                                        <p:tav tm="100000">
                                          <p:val>
                                            <p:strVal val="#ppt_w"/>
                                          </p:val>
                                        </p:tav>
                                      </p:tavLst>
                                    </p:anim>
                                    <p:anim calcmode="lin" valueType="num">
                                      <p:cBhvr>
                                        <p:cTn id="24" dur="1800" fill="hold"/>
                                        <p:tgtEl>
                                          <p:spTgt spid="1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800" fill="hold"/>
                                        <p:tgtEl>
                                          <p:spTgt spid="12"/>
                                        </p:tgtEl>
                                        <p:attrNameLst>
                                          <p:attrName>ppt_w</p:attrName>
                                        </p:attrNameLst>
                                      </p:cBhvr>
                                      <p:tavLst>
                                        <p:tav tm="0">
                                          <p:val>
                                            <p:fltVal val="0"/>
                                          </p:val>
                                        </p:tav>
                                        <p:tav tm="100000">
                                          <p:val>
                                            <p:strVal val="#ppt_w"/>
                                          </p:val>
                                        </p:tav>
                                      </p:tavLst>
                                    </p:anim>
                                    <p:anim calcmode="lin" valueType="num">
                                      <p:cBhvr>
                                        <p:cTn id="28" dur="1800" fill="hold"/>
                                        <p:tgtEl>
                                          <p:spTgt spid="12"/>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800" fill="hold"/>
                                        <p:tgtEl>
                                          <p:spTgt spid="5"/>
                                        </p:tgtEl>
                                        <p:attrNameLst>
                                          <p:attrName>ppt_w</p:attrName>
                                        </p:attrNameLst>
                                      </p:cBhvr>
                                      <p:tavLst>
                                        <p:tav tm="0">
                                          <p:val>
                                            <p:fltVal val="0"/>
                                          </p:val>
                                        </p:tav>
                                        <p:tav tm="100000">
                                          <p:val>
                                            <p:strVal val="#ppt_w"/>
                                          </p:val>
                                        </p:tav>
                                      </p:tavLst>
                                    </p:anim>
                                    <p:anim calcmode="lin" valueType="num">
                                      <p:cBhvr>
                                        <p:cTn id="3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050" name="Picture 2" descr="http://k46.kn3.net/taringa/B/4/3/1/F/0/isaiasaf/0F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844" y="259984"/>
            <a:ext cx="4760871" cy="633803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1">
            <a:hlinkClick r:id="rId4"/>
          </p:cNvPr>
          <p:cNvSpPr txBox="1"/>
          <p:nvPr/>
        </p:nvSpPr>
        <p:spPr>
          <a:xfrm>
            <a:off x="5628307" y="5924945"/>
            <a:ext cx="5935980"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https</a:t>
            </a:r>
            <a:r>
              <a:rPr lang="es-PE" b="1" dirty="0">
                <a:solidFill>
                  <a:srgbClr val="C3BC8F"/>
                </a:solidFill>
                <a:latin typeface="Arial Black" panose="020B0A04020102020204" pitchFamily="34" charset="0"/>
              </a:rPr>
              <a:t>://santuariodelalba.wordpress.com/2017/03/01/inanna-reina-de-los-cielos/</a:t>
            </a:r>
          </a:p>
        </p:txBody>
      </p:sp>
      <p:sp>
        <p:nvSpPr>
          <p:cNvPr id="5" name="CuadroTexto 1">
            <a:hlinkClick r:id="rId5"/>
          </p:cNvPr>
          <p:cNvSpPr txBox="1"/>
          <p:nvPr/>
        </p:nvSpPr>
        <p:spPr>
          <a:xfrm>
            <a:off x="5628307" y="5205443"/>
            <a:ext cx="5628005"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https</a:t>
            </a:r>
            <a:r>
              <a:rPr lang="es-PE" b="1" dirty="0">
                <a:solidFill>
                  <a:srgbClr val="C3BC8F"/>
                </a:solidFill>
                <a:latin typeface="Arial Black" panose="020B0A04020102020204" pitchFamily="34" charset="0"/>
              </a:rPr>
              <a:t>://veritasconexion.blogspot.com/2012/08/hexagrama-666.html </a:t>
            </a:r>
          </a:p>
        </p:txBody>
      </p:sp>
      <p:sp>
        <p:nvSpPr>
          <p:cNvPr id="6" name="CuadroTexto 1"/>
          <p:cNvSpPr txBox="1"/>
          <p:nvPr/>
        </p:nvSpPr>
        <p:spPr>
          <a:xfrm>
            <a:off x="5506386" y="4762940"/>
            <a:ext cx="1568134" cy="34624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 Fuentes:</a:t>
            </a:r>
            <a:endParaRPr lang="es-ES" b="1" dirty="0">
              <a:solidFill>
                <a:srgbClr val="C3BC8F"/>
              </a:solidFill>
              <a:latin typeface="Arial Black" panose="020B0A04020102020204" pitchFamily="34" charset="0"/>
            </a:endParaRPr>
          </a:p>
        </p:txBody>
      </p:sp>
      <p:sp>
        <p:nvSpPr>
          <p:cNvPr id="7" name="CuadroTexto 1"/>
          <p:cNvSpPr txBox="1"/>
          <p:nvPr/>
        </p:nvSpPr>
        <p:spPr>
          <a:xfrm>
            <a:off x="5628307" y="1456619"/>
            <a:ext cx="5935980" cy="2285241"/>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Esta </a:t>
            </a:r>
            <a:r>
              <a:rPr lang="es-PE" sz="2400" b="1" dirty="0">
                <a:solidFill>
                  <a:srgbClr val="C3BC8F"/>
                </a:solidFill>
                <a:latin typeface="Arial Black" panose="020B0A04020102020204" pitchFamily="34" charset="0"/>
              </a:rPr>
              <a:t>diosa representaba la fertilidad, el sexo y la guerra, y era “la divina personificación del planeta Venus”. Y Venus no es otro que el “Lucero de la mañana”, o sea, Lucifer, Satanás.. </a:t>
            </a:r>
          </a:p>
        </p:txBody>
      </p:sp>
    </p:spTree>
    <p:extLst>
      <p:ext uri="{BB962C8B-B14F-4D97-AF65-F5344CB8AC3E}">
        <p14:creationId xmlns:p14="http://schemas.microsoft.com/office/powerpoint/2010/main" val="4196028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800" fill="hold"/>
                                        <p:tgtEl>
                                          <p:spTgt spid="4"/>
                                        </p:tgtEl>
                                        <p:attrNameLst>
                                          <p:attrName>ppt_w</p:attrName>
                                        </p:attrNameLst>
                                      </p:cBhvr>
                                      <p:tavLst>
                                        <p:tav tm="0">
                                          <p:val>
                                            <p:fltVal val="0"/>
                                          </p:val>
                                        </p:tav>
                                        <p:tav tm="100000">
                                          <p:val>
                                            <p:strVal val="#ppt_w"/>
                                          </p:val>
                                        </p:tav>
                                      </p:tavLst>
                                    </p:anim>
                                    <p:anim calcmode="lin" valueType="num">
                                      <p:cBhvr>
                                        <p:cTn id="28"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grayscl/>
            <a:extLst>
              <a:ext uri="{28A0092B-C50C-407E-A947-70E740481C1C}">
                <a14:useLocalDpi xmlns:a14="http://schemas.microsoft.com/office/drawing/2010/main" val="0"/>
              </a:ext>
            </a:extLst>
          </a:blip>
          <a:srcRect l="39908" t="3392" r="26123" b="54756"/>
          <a:stretch/>
        </p:blipFill>
        <p:spPr>
          <a:xfrm>
            <a:off x="715004" y="915733"/>
            <a:ext cx="4299831" cy="5655212"/>
          </a:xfrm>
          <a:prstGeom prst="rect">
            <a:avLst/>
          </a:prstGeom>
          <a:effectLst>
            <a:softEdge rad="63500"/>
          </a:effectLst>
        </p:spPr>
      </p:pic>
      <p:sp>
        <p:nvSpPr>
          <p:cNvPr id="5" name="CuadroTexto 4"/>
          <p:cNvSpPr txBox="1"/>
          <p:nvPr/>
        </p:nvSpPr>
        <p:spPr>
          <a:xfrm>
            <a:off x="2864920" y="192948"/>
            <a:ext cx="6708898" cy="584775"/>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3200" dirty="0" smtClean="0">
                <a:solidFill>
                  <a:schemeClr val="bg1"/>
                </a:solidFill>
                <a:latin typeface="Arial Black" panose="020B0A04020102020204" pitchFamily="34" charset="0"/>
              </a:rPr>
              <a:t>EL </a:t>
            </a:r>
            <a:r>
              <a:rPr lang="es-ES" sz="3200" dirty="0">
                <a:solidFill>
                  <a:schemeClr val="bg1"/>
                </a:solidFill>
                <a:latin typeface="Arial Black" panose="020B0A04020102020204" pitchFamily="34" charset="0"/>
              </a:rPr>
              <a:t>HEXAGRAMA EN EGIPTO </a:t>
            </a:r>
            <a:endParaRPr lang="es-PE" sz="3200" dirty="0" smtClean="0">
              <a:solidFill>
                <a:schemeClr val="bg1"/>
              </a:solidFill>
              <a:latin typeface="Arial Black" panose="020B0A04020102020204" pitchFamily="34" charset="0"/>
            </a:endParaRPr>
          </a:p>
        </p:txBody>
      </p:sp>
      <p:sp>
        <p:nvSpPr>
          <p:cNvPr id="6" name="CuadroTexto 5"/>
          <p:cNvSpPr txBox="1"/>
          <p:nvPr/>
        </p:nvSpPr>
        <p:spPr>
          <a:xfrm>
            <a:off x="5143887" y="2096087"/>
            <a:ext cx="6356252" cy="304698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schemeClr val="bg1"/>
                </a:solidFill>
                <a:latin typeface="Arial Black" panose="020B0A04020102020204" pitchFamily="34" charset="0"/>
              </a:rPr>
              <a:t>En Egipto, el dios Apis, también conocido como Moloc, era un becerro que tenía una estrella de seis picos a su lado. Hay que  mencionar que en Éxodo 32, el pueblo de Israel desobedeció en extremo a </a:t>
            </a:r>
            <a:r>
              <a:rPr lang="es-PE" sz="2400" dirty="0" err="1">
                <a:solidFill>
                  <a:schemeClr val="bg1"/>
                </a:solidFill>
                <a:latin typeface="Arial Black" panose="020B0A04020102020204" pitchFamily="34" charset="0"/>
              </a:rPr>
              <a:t>Yahweh</a:t>
            </a:r>
            <a:r>
              <a:rPr lang="es-PE" sz="2400" dirty="0">
                <a:solidFill>
                  <a:schemeClr val="bg1"/>
                </a:solidFill>
                <a:latin typeface="Arial Black" panose="020B0A04020102020204" pitchFamily="34" charset="0"/>
              </a:rPr>
              <a:t> por adorar al becerro de </a:t>
            </a:r>
            <a:r>
              <a:rPr lang="es-PE" sz="2400" dirty="0" smtClean="0">
                <a:solidFill>
                  <a:schemeClr val="bg1"/>
                </a:solidFill>
                <a:latin typeface="Arial Black" panose="020B0A04020102020204" pitchFamily="34" charset="0"/>
              </a:rPr>
              <a:t>fundición.</a:t>
            </a:r>
          </a:p>
        </p:txBody>
      </p:sp>
    </p:spTree>
    <p:extLst>
      <p:ext uri="{BB962C8B-B14F-4D97-AF65-F5344CB8AC3E}">
        <p14:creationId xmlns:p14="http://schemas.microsoft.com/office/powerpoint/2010/main" val="3025568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58541"/>
            <a:ext cx="3428497" cy="5496065"/>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33098" y="497581"/>
            <a:ext cx="3796191" cy="5457025"/>
          </a:xfrm>
          <a:prstGeom prst="rect">
            <a:avLst/>
          </a:prstGeom>
        </p:spPr>
      </p:pic>
      <p:sp>
        <p:nvSpPr>
          <p:cNvPr id="8" name="CuadroTexto 1"/>
          <p:cNvSpPr txBox="1"/>
          <p:nvPr/>
        </p:nvSpPr>
        <p:spPr>
          <a:xfrm>
            <a:off x="5964962" y="872197"/>
            <a:ext cx="5794849" cy="4870564"/>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a:solidFill>
                  <a:srgbClr val="C3BC8F"/>
                </a:solidFill>
                <a:latin typeface="Arial Black" panose="020B0A04020102020204" pitchFamily="34" charset="0"/>
              </a:rPr>
              <a:t>Albert </a:t>
            </a:r>
            <a:r>
              <a:rPr lang="es-PE" sz="2400" b="1" dirty="0" err="1">
                <a:solidFill>
                  <a:srgbClr val="C3BC8F"/>
                </a:solidFill>
                <a:latin typeface="Arial Black" panose="020B0A04020102020204" pitchFamily="34" charset="0"/>
              </a:rPr>
              <a:t>Churchward</a:t>
            </a:r>
            <a:r>
              <a:rPr lang="es-PE" sz="2400" b="1" dirty="0">
                <a:solidFill>
                  <a:srgbClr val="C3BC8F"/>
                </a:solidFill>
                <a:latin typeface="Arial Black" panose="020B0A04020102020204" pitchFamily="34" charset="0"/>
              </a:rPr>
              <a:t> confirma que en la casa del dios egipcio Horus, se pintó una estrella de seis picos, en lugar de la estrella de cinco, que era el símbolo de la casa de Horus o del Paraíso.  </a:t>
            </a:r>
            <a:r>
              <a:rPr lang="es-PE" sz="2400" b="1" dirty="0" smtClean="0">
                <a:solidFill>
                  <a:srgbClr val="C3BC8F"/>
                </a:solidFill>
                <a:latin typeface="Arial Black" panose="020B0A04020102020204" pitchFamily="34" charset="0"/>
              </a:rPr>
              <a:t>     La </a:t>
            </a:r>
            <a:r>
              <a:rPr lang="es-PE" sz="2400" b="1" dirty="0">
                <a:solidFill>
                  <a:srgbClr val="C3BC8F"/>
                </a:solidFill>
                <a:latin typeface="Arial Black" panose="020B0A04020102020204" pitchFamily="34" charset="0"/>
              </a:rPr>
              <a:t>estrella de seis picos original de los egipcios, representaba los seis “Gloriosos” o los seis poderes primarios, </a:t>
            </a:r>
            <a:r>
              <a:rPr lang="es-PE" sz="2400" b="1" dirty="0" err="1">
                <a:solidFill>
                  <a:srgbClr val="C3BC8F"/>
                </a:solidFill>
                <a:latin typeface="Arial Black" panose="020B0A04020102020204" pitchFamily="34" charset="0"/>
              </a:rPr>
              <a:t>uranológicamente</a:t>
            </a:r>
            <a:r>
              <a:rPr lang="es-PE" sz="2400" b="1" dirty="0">
                <a:solidFill>
                  <a:srgbClr val="C3BC8F"/>
                </a:solidFill>
                <a:latin typeface="Arial Black" panose="020B0A04020102020204" pitchFamily="34" charset="0"/>
              </a:rPr>
              <a:t> representados por las constelaciones de la Osa Menor y la Osa Mayor.</a:t>
            </a:r>
          </a:p>
        </p:txBody>
      </p:sp>
    </p:spTree>
    <p:extLst>
      <p:ext uri="{BB962C8B-B14F-4D97-AF65-F5344CB8AC3E}">
        <p14:creationId xmlns:p14="http://schemas.microsoft.com/office/powerpoint/2010/main" val="657458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rotWithShape="1">
          <a:blip r:embed="rId3">
            <a:grayscl/>
            <a:extLst>
              <a:ext uri="{28A0092B-C50C-407E-A947-70E740481C1C}">
                <a14:useLocalDpi xmlns:a14="http://schemas.microsoft.com/office/drawing/2010/main" val="0"/>
              </a:ext>
            </a:extLst>
          </a:blip>
          <a:srcRect l="40928" t="20776" r="41735" b="54756"/>
          <a:stretch/>
        </p:blipFill>
        <p:spPr>
          <a:xfrm flipH="1">
            <a:off x="3825241" y="1586319"/>
            <a:ext cx="2270759" cy="3420997"/>
          </a:xfrm>
          <a:prstGeom prst="rect">
            <a:avLst/>
          </a:prstGeom>
          <a:effectLst>
            <a:softEdge rad="63500"/>
          </a:effectLst>
        </p:spPr>
      </p:pic>
      <p:sp>
        <p:nvSpPr>
          <p:cNvPr id="7" name="Rectángulo 6"/>
          <p:cNvSpPr/>
          <p:nvPr/>
        </p:nvSpPr>
        <p:spPr>
          <a:xfrm>
            <a:off x="661182" y="914400"/>
            <a:ext cx="1041009" cy="67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1" name="Imagen 10"/>
          <p:cNvPicPr>
            <a:picLocks noChangeAspect="1"/>
          </p:cNvPicPr>
          <p:nvPr/>
        </p:nvPicPr>
        <p:blipFill>
          <a:blip r:embed="rId4"/>
          <a:stretch>
            <a:fillRect/>
          </a:stretch>
        </p:blipFill>
        <p:spPr>
          <a:xfrm>
            <a:off x="-439145" y="417315"/>
            <a:ext cx="4627265" cy="6023370"/>
          </a:xfrm>
          <a:prstGeom prst="rect">
            <a:avLst/>
          </a:prstGeom>
        </p:spPr>
      </p:pic>
      <p:sp>
        <p:nvSpPr>
          <p:cNvPr id="12" name="CuadroTexto 11"/>
          <p:cNvSpPr txBox="1"/>
          <p:nvPr/>
        </p:nvSpPr>
        <p:spPr>
          <a:xfrm>
            <a:off x="6425769" y="612844"/>
            <a:ext cx="5436461" cy="5632311"/>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Wayne </a:t>
            </a:r>
            <a:r>
              <a:rPr lang="es-PE" sz="2400" dirty="0">
                <a:solidFill>
                  <a:schemeClr val="bg1"/>
                </a:solidFill>
                <a:latin typeface="Arial Black" panose="020B0A04020102020204" pitchFamily="34" charset="0"/>
              </a:rPr>
              <a:t>B. Chandler sostiene que: “Fue el antiguo Egipto donde la estrella de seis picos tuvo su completo esplendor.   Proclamada como la Estrella de la Creación por los egipcios, esta representaba la unión entre el macho y la hembra, es pues, una energía presente en la naturaleza y en todos los planos de la existencia; pero es también proclamada [en Egipto] como el símbolo la Ley Hermética de la </a:t>
            </a:r>
            <a:r>
              <a:rPr lang="es-PE" sz="2400" dirty="0" smtClean="0">
                <a:solidFill>
                  <a:schemeClr val="bg1"/>
                </a:solidFill>
                <a:latin typeface="Arial Black" panose="020B0A04020102020204" pitchFamily="34" charset="0"/>
              </a:rPr>
              <a:t>Correspondencia…. </a:t>
            </a:r>
          </a:p>
        </p:txBody>
      </p:sp>
    </p:spTree>
    <p:extLst>
      <p:ext uri="{BB962C8B-B14F-4D97-AF65-F5344CB8AC3E}">
        <p14:creationId xmlns:p14="http://schemas.microsoft.com/office/powerpoint/2010/main" val="39184788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800" fill="hold"/>
                                        <p:tgtEl>
                                          <p:spTgt spid="11"/>
                                        </p:tgtEl>
                                        <p:attrNameLst>
                                          <p:attrName>ppt_w</p:attrName>
                                        </p:attrNameLst>
                                      </p:cBhvr>
                                      <p:tavLst>
                                        <p:tav tm="0">
                                          <p:val>
                                            <p:fltVal val="0"/>
                                          </p:val>
                                        </p:tav>
                                        <p:tav tm="100000">
                                          <p:val>
                                            <p:strVal val="#ppt_w"/>
                                          </p:val>
                                        </p:tav>
                                      </p:tavLst>
                                    </p:anim>
                                    <p:anim calcmode="lin" valueType="num">
                                      <p:cBhvr>
                                        <p:cTn id="12" dur="18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800" fill="hold"/>
                                        <p:tgtEl>
                                          <p:spTgt spid="12"/>
                                        </p:tgtEl>
                                        <p:attrNameLst>
                                          <p:attrName>ppt_w</p:attrName>
                                        </p:attrNameLst>
                                      </p:cBhvr>
                                      <p:tavLst>
                                        <p:tav tm="0">
                                          <p:val>
                                            <p:fltVal val="0"/>
                                          </p:val>
                                        </p:tav>
                                        <p:tav tm="100000">
                                          <p:val>
                                            <p:strVal val="#ppt_w"/>
                                          </p:val>
                                        </p:tav>
                                      </p:tavLst>
                                    </p:anim>
                                    <p:anim calcmode="lin" valueType="num">
                                      <p:cBhvr>
                                        <p:cTn id="20" dur="18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2050" name="Picture 2" descr="http://img.webme.com/pic/a/ajavah-mishpatij/api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679" y="251936"/>
            <a:ext cx="4777360" cy="635412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6303026" y="914400"/>
            <a:ext cx="5438108" cy="4131900"/>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…El </a:t>
            </a:r>
            <a:r>
              <a:rPr lang="es-PE" sz="2400" b="1" dirty="0">
                <a:solidFill>
                  <a:srgbClr val="C3BC8F"/>
                </a:solidFill>
                <a:latin typeface="Arial Black" panose="020B0A04020102020204" pitchFamily="34" charset="0"/>
              </a:rPr>
              <a:t>triángulo apuntando hacia arriba indica el macrocosmos y el triángulo apuntado hacia abajo indica el microcosmos; dos formas idénticas enclavadas pero independientes, cada parte representando un todo”. </a:t>
            </a:r>
            <a:r>
              <a:rPr lang="es-PE" sz="2400" b="1" dirty="0" smtClean="0">
                <a:solidFill>
                  <a:srgbClr val="C3BC8F"/>
                </a:solidFill>
                <a:latin typeface="Arial Black" panose="020B0A04020102020204" pitchFamily="34" charset="0"/>
              </a:rPr>
              <a:t>     Esto </a:t>
            </a:r>
            <a:r>
              <a:rPr lang="es-PE" sz="2400" b="1" dirty="0">
                <a:solidFill>
                  <a:srgbClr val="C3BC8F"/>
                </a:solidFill>
                <a:latin typeface="Arial Black" panose="020B0A04020102020204" pitchFamily="34" charset="0"/>
              </a:rPr>
              <a:t>también es recogido por la masonería en sus manuales rituales.</a:t>
            </a:r>
          </a:p>
        </p:txBody>
      </p:sp>
      <p:pic>
        <p:nvPicPr>
          <p:cNvPr id="6" name="Imagen 5"/>
          <p:cNvPicPr>
            <a:picLocks noChangeAspect="1"/>
          </p:cNvPicPr>
          <p:nvPr/>
        </p:nvPicPr>
        <p:blipFill rotWithShape="1">
          <a:blip r:embed="rId4">
            <a:duotone>
              <a:prstClr val="black"/>
              <a:srgbClr val="A28B73">
                <a:tint val="45000"/>
                <a:satMod val="400000"/>
              </a:srgbClr>
            </a:duotone>
            <a:extLst>
              <a:ext uri="{28A0092B-C50C-407E-A947-70E740481C1C}">
                <a14:useLocalDpi xmlns:a14="http://schemas.microsoft.com/office/drawing/2010/main" val="0"/>
              </a:ext>
            </a:extLst>
          </a:blip>
          <a:srcRect l="40928" t="20776" r="41735" b="54756"/>
          <a:stretch/>
        </p:blipFill>
        <p:spPr>
          <a:xfrm>
            <a:off x="3954448" y="1158240"/>
            <a:ext cx="2141552" cy="3226340"/>
          </a:xfrm>
          <a:prstGeom prst="rect">
            <a:avLst/>
          </a:prstGeom>
          <a:effectLst>
            <a:softEdge rad="63500"/>
          </a:effectLst>
          <a:scene3d>
            <a:camera prst="perspectiveAbove"/>
            <a:lightRig rig="threePt" dir="t"/>
          </a:scene3d>
        </p:spPr>
      </p:pic>
      <p:sp>
        <p:nvSpPr>
          <p:cNvPr id="7" name="CuadroTexto 1"/>
          <p:cNvSpPr txBox="1"/>
          <p:nvPr/>
        </p:nvSpPr>
        <p:spPr>
          <a:xfrm>
            <a:off x="5062718" y="5606355"/>
            <a:ext cx="1425455" cy="34624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 Fuente:</a:t>
            </a:r>
            <a:endParaRPr lang="es-ES" b="1" dirty="0">
              <a:solidFill>
                <a:srgbClr val="C3BC8F"/>
              </a:solidFill>
              <a:latin typeface="Arial Black" panose="020B0A04020102020204" pitchFamily="34" charset="0"/>
            </a:endParaRPr>
          </a:p>
        </p:txBody>
      </p:sp>
      <p:sp>
        <p:nvSpPr>
          <p:cNvPr id="8" name="CuadroTexto 1">
            <a:hlinkClick r:id="rId5"/>
          </p:cNvPr>
          <p:cNvSpPr txBox="1"/>
          <p:nvPr/>
        </p:nvSpPr>
        <p:spPr>
          <a:xfrm>
            <a:off x="5171107" y="5982815"/>
            <a:ext cx="5628005"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https</a:t>
            </a:r>
            <a:r>
              <a:rPr lang="es-PE" b="1" dirty="0">
                <a:solidFill>
                  <a:srgbClr val="C3BC8F"/>
                </a:solidFill>
                <a:latin typeface="Arial Black" panose="020B0A04020102020204" pitchFamily="34" charset="0"/>
              </a:rPr>
              <a:t>://veritasconexion.blogspot.com/2012/08/hexagrama-666.html </a:t>
            </a:r>
          </a:p>
        </p:txBody>
      </p:sp>
    </p:spTree>
    <p:extLst>
      <p:ext uri="{BB962C8B-B14F-4D97-AF65-F5344CB8AC3E}">
        <p14:creationId xmlns:p14="http://schemas.microsoft.com/office/powerpoint/2010/main" val="1437304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https://lh3.googleusercontent.com/proxy/URrYo6FNcARlB1PcT4lW3bDkocTcnvHNfMuTN-6B-QFY7iF0mYN4_obN59XkTKzSqNEnF6UlcAVL0JR5_sKCw0nNGRhEw-JhnU4=s0-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873" y="998062"/>
            <a:ext cx="5599089" cy="547893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6178435" y="1600200"/>
            <a:ext cx="5560014" cy="341593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La </a:t>
            </a:r>
            <a:r>
              <a:rPr lang="es-PE" sz="2400" b="1" dirty="0">
                <a:solidFill>
                  <a:srgbClr val="C3BC8F"/>
                </a:solidFill>
                <a:latin typeface="Arial Black" panose="020B0A04020102020204" pitchFamily="34" charset="0"/>
              </a:rPr>
              <a:t>estrella de seis picos aparece en el I </a:t>
            </a:r>
            <a:r>
              <a:rPr lang="es-PE" sz="2400" b="1" dirty="0" err="1">
                <a:solidFill>
                  <a:srgbClr val="C3BC8F"/>
                </a:solidFill>
                <a:latin typeface="Arial Black" panose="020B0A04020102020204" pitchFamily="34" charset="0"/>
              </a:rPr>
              <a:t>Ching</a:t>
            </a:r>
            <a:r>
              <a:rPr lang="es-PE" sz="2400" b="1" dirty="0">
                <a:solidFill>
                  <a:srgbClr val="C3BC8F"/>
                </a:solidFill>
                <a:latin typeface="Arial Black" panose="020B0A04020102020204" pitchFamily="34" charset="0"/>
              </a:rPr>
              <a:t> o “Libro de los Cambios” uno de los más </a:t>
            </a:r>
            <a:r>
              <a:rPr lang="es-PE" sz="2400" b="1" dirty="0" smtClean="0">
                <a:solidFill>
                  <a:srgbClr val="C3BC8F"/>
                </a:solidFill>
                <a:latin typeface="Arial Black" panose="020B0A04020102020204" pitchFamily="34" charset="0"/>
              </a:rPr>
              <a:t>antiguos </a:t>
            </a:r>
            <a:r>
              <a:rPr lang="es-PE" sz="2400" b="1" dirty="0">
                <a:solidFill>
                  <a:srgbClr val="C3BC8F"/>
                </a:solidFill>
                <a:latin typeface="Arial Black" panose="020B0A04020102020204" pitchFamily="34" charset="0"/>
              </a:rPr>
              <a:t>documentos chinos donde aparece la estrella de seis picos.  </a:t>
            </a:r>
            <a:r>
              <a:rPr lang="es-PE" sz="2400" b="1" dirty="0" smtClean="0">
                <a:solidFill>
                  <a:srgbClr val="C3BC8F"/>
                </a:solidFill>
                <a:latin typeface="Arial Black" panose="020B0A04020102020204" pitchFamily="34" charset="0"/>
              </a:rPr>
              <a:t>El </a:t>
            </a:r>
            <a:r>
              <a:rPr lang="es-PE" sz="2400" b="1" dirty="0">
                <a:solidFill>
                  <a:srgbClr val="C3BC8F"/>
                </a:solidFill>
                <a:latin typeface="Arial Black" panose="020B0A04020102020204" pitchFamily="34" charset="0"/>
              </a:rPr>
              <a:t>I </a:t>
            </a:r>
            <a:r>
              <a:rPr lang="es-PE" sz="2400" b="1" dirty="0" err="1">
                <a:solidFill>
                  <a:srgbClr val="C3BC8F"/>
                </a:solidFill>
                <a:latin typeface="Arial Black" panose="020B0A04020102020204" pitchFamily="34" charset="0"/>
              </a:rPr>
              <a:t>Ching</a:t>
            </a:r>
            <a:r>
              <a:rPr lang="es-PE" sz="2400" b="1" dirty="0">
                <a:solidFill>
                  <a:srgbClr val="C3BC8F"/>
                </a:solidFill>
                <a:latin typeface="Arial Black" panose="020B0A04020102020204" pitchFamily="34" charset="0"/>
              </a:rPr>
              <a:t> contiene un sistema adivinatorio comparable a la geomancia (adivinación de la tierra</a:t>
            </a:r>
            <a:r>
              <a:rPr lang="es-PE" sz="2400" b="1" dirty="0" smtClean="0">
                <a:solidFill>
                  <a:srgbClr val="C3BC8F"/>
                </a:solidFill>
                <a:latin typeface="Arial Black" panose="020B0A04020102020204" pitchFamily="34" charset="0"/>
              </a:rPr>
              <a:t>)</a:t>
            </a:r>
            <a:endParaRPr lang="es-PE" sz="2400" b="1" dirty="0">
              <a:solidFill>
                <a:srgbClr val="C3BC8F"/>
              </a:solidFill>
              <a:latin typeface="Arial Black" panose="020B0A04020102020204" pitchFamily="34" charset="0"/>
            </a:endParaRPr>
          </a:p>
        </p:txBody>
      </p:sp>
      <p:sp>
        <p:nvSpPr>
          <p:cNvPr id="6" name="CuadroTexto 1"/>
          <p:cNvSpPr txBox="1"/>
          <p:nvPr/>
        </p:nvSpPr>
        <p:spPr>
          <a:xfrm>
            <a:off x="1854721" y="187407"/>
            <a:ext cx="8482558"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3600" b="1" dirty="0" smtClean="0">
                <a:solidFill>
                  <a:srgbClr val="C3BC8F"/>
                </a:solidFill>
                <a:latin typeface="Arial Black" panose="020B0A04020102020204" pitchFamily="34" charset="0"/>
              </a:rPr>
              <a:t>EL HEXAGRAMA EN LA INDIA</a:t>
            </a:r>
            <a:endParaRPr lang="es-PE" sz="3600" b="1" dirty="0">
              <a:solidFill>
                <a:srgbClr val="C3BC8F"/>
              </a:solidFill>
              <a:latin typeface="Arial Black" panose="020B0A04020102020204" pitchFamily="34" charset="0"/>
            </a:endParaRPr>
          </a:p>
        </p:txBody>
      </p:sp>
      <p:sp>
        <p:nvSpPr>
          <p:cNvPr id="7" name="CuadroTexto 1">
            <a:hlinkClick r:id="rId4"/>
          </p:cNvPr>
          <p:cNvSpPr txBox="1"/>
          <p:nvPr/>
        </p:nvSpPr>
        <p:spPr>
          <a:xfrm>
            <a:off x="6086883" y="5865774"/>
            <a:ext cx="5628005" cy="62324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https</a:t>
            </a:r>
            <a:r>
              <a:rPr lang="es-PE" b="1" dirty="0">
                <a:solidFill>
                  <a:srgbClr val="C3BC8F"/>
                </a:solidFill>
                <a:latin typeface="Arial Black" panose="020B0A04020102020204" pitchFamily="34" charset="0"/>
              </a:rPr>
              <a:t>://veritasconexion.blogspot.com/2012/08/hexagrama-666.html </a:t>
            </a:r>
          </a:p>
        </p:txBody>
      </p:sp>
      <p:sp>
        <p:nvSpPr>
          <p:cNvPr id="8" name="CuadroTexto 1"/>
          <p:cNvSpPr txBox="1"/>
          <p:nvPr/>
        </p:nvSpPr>
        <p:spPr>
          <a:xfrm>
            <a:off x="5858282" y="5459435"/>
            <a:ext cx="1568134" cy="34624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b="1" dirty="0" smtClean="0">
                <a:solidFill>
                  <a:srgbClr val="C3BC8F"/>
                </a:solidFill>
                <a:latin typeface="Arial Black" panose="020B0A04020102020204" pitchFamily="34" charset="0"/>
              </a:rPr>
              <a:t> Fuente:</a:t>
            </a:r>
            <a:endParaRPr lang="es-ES"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2311301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800" fill="hold"/>
                                        <p:tgtEl>
                                          <p:spTgt spid="3074"/>
                                        </p:tgtEl>
                                        <p:attrNameLst>
                                          <p:attrName>ppt_w</p:attrName>
                                        </p:attrNameLst>
                                      </p:cBhvr>
                                      <p:tavLst>
                                        <p:tav tm="0">
                                          <p:val>
                                            <p:fltVal val="0"/>
                                          </p:val>
                                        </p:tav>
                                        <p:tav tm="100000">
                                          <p:val>
                                            <p:strVal val="#ppt_w"/>
                                          </p:val>
                                        </p:tav>
                                      </p:tavLst>
                                    </p:anim>
                                    <p:anim calcmode="lin" valueType="num">
                                      <p:cBhvr>
                                        <p:cTn id="16" dur="1800" fill="hold"/>
                                        <p:tgtEl>
                                          <p:spTgt spid="307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800" fill="hold"/>
                                        <p:tgtEl>
                                          <p:spTgt spid="7"/>
                                        </p:tgtEl>
                                        <p:attrNameLst>
                                          <p:attrName>ppt_w</p:attrName>
                                        </p:attrNameLst>
                                      </p:cBhvr>
                                      <p:tavLst>
                                        <p:tav tm="0">
                                          <p:val>
                                            <p:fltVal val="0"/>
                                          </p:val>
                                        </p:tav>
                                        <p:tav tm="100000">
                                          <p:val>
                                            <p:strVal val="#ppt_w"/>
                                          </p:val>
                                        </p:tav>
                                      </p:tavLst>
                                    </p:anim>
                                    <p:anim calcmode="lin" valueType="num">
                                      <p:cBhvr>
                                        <p:cTn id="28"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https://lh3.googleusercontent.com/proxy/URrYo6FNcARlB1PcT4lW3bDkocTcnvHNfMuTN-6B-QFY7iF0mYN4_obN59XkTKzSqNEnF6UlcAVL0JR5_sKCw0nNGRhEw-JhnU4=s0-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617" y="689530"/>
            <a:ext cx="5599089" cy="547893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6096000" y="1161936"/>
            <a:ext cx="5794849" cy="4870564"/>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Fu </a:t>
            </a:r>
            <a:r>
              <a:rPr lang="es-PE" sz="2400" b="1" dirty="0">
                <a:solidFill>
                  <a:srgbClr val="C3BC8F"/>
                </a:solidFill>
                <a:latin typeface="Arial Black" panose="020B0A04020102020204" pitchFamily="34" charset="0"/>
              </a:rPr>
              <a:t>Xi (</a:t>
            </a:r>
            <a:r>
              <a:rPr lang="es-PE" sz="2400" b="1" dirty="0" err="1">
                <a:solidFill>
                  <a:srgbClr val="C3BC8F"/>
                </a:solidFill>
                <a:latin typeface="Arial Black" panose="020B0A04020102020204" pitchFamily="34" charset="0"/>
              </a:rPr>
              <a:t>伏羲</a:t>
            </a:r>
            <a:r>
              <a:rPr lang="es-PE" sz="2400" b="1" dirty="0">
                <a:solidFill>
                  <a:srgbClr val="C3BC8F"/>
                </a:solidFill>
                <a:latin typeface="Arial Black" panose="020B0A04020102020204" pitchFamily="34" charset="0"/>
              </a:rPr>
              <a:t>) uno de los primeros </a:t>
            </a:r>
            <a:r>
              <a:rPr lang="es-PE" sz="2400" b="1" dirty="0" smtClean="0">
                <a:solidFill>
                  <a:srgbClr val="C3BC8F"/>
                </a:solidFill>
                <a:latin typeface="Arial Black" panose="020B0A04020102020204" pitchFamily="34" charset="0"/>
              </a:rPr>
              <a:t>regentes </a:t>
            </a:r>
            <a:r>
              <a:rPr lang="es-PE" sz="2400" b="1" dirty="0">
                <a:solidFill>
                  <a:srgbClr val="C3BC8F"/>
                </a:solidFill>
                <a:latin typeface="Arial Black" panose="020B0A04020102020204" pitchFamily="34" charset="0"/>
              </a:rPr>
              <a:t>de China, entre el </a:t>
            </a:r>
            <a:r>
              <a:rPr lang="es-PE" sz="2400" b="1" dirty="0" smtClean="0">
                <a:solidFill>
                  <a:srgbClr val="C3BC8F"/>
                </a:solidFill>
                <a:latin typeface="Arial Black" panose="020B0A04020102020204" pitchFamily="34" charset="0"/>
              </a:rPr>
              <a:t>2852 </a:t>
            </a:r>
            <a:r>
              <a:rPr lang="es-PE" sz="2400" b="1" dirty="0">
                <a:solidFill>
                  <a:srgbClr val="C3BC8F"/>
                </a:solidFill>
                <a:latin typeface="Arial Black" panose="020B0A04020102020204" pitchFamily="34" charset="0"/>
              </a:rPr>
              <a:t>al 2738 </a:t>
            </a:r>
            <a:r>
              <a:rPr lang="es-PE" sz="2400" b="1" dirty="0" smtClean="0">
                <a:solidFill>
                  <a:srgbClr val="C3BC8F"/>
                </a:solidFill>
                <a:latin typeface="Arial Black" panose="020B0A04020102020204" pitchFamily="34" charset="0"/>
              </a:rPr>
              <a:t>A.C., </a:t>
            </a:r>
            <a:r>
              <a:rPr lang="es-PE" sz="2400" b="1" dirty="0">
                <a:solidFill>
                  <a:srgbClr val="C3BC8F"/>
                </a:solidFill>
                <a:latin typeface="Arial Black" panose="020B0A04020102020204" pitchFamily="34" charset="0"/>
              </a:rPr>
              <a:t>dijo que recibió por revelación sobrenatural los trigramas organizados como hexagramas. Podemos ver que desde mucho antes del Éxodo de Israel de la tierra de Egipto ya era usada la estrella de seis picos en China con propósitos adivinatorios. </a:t>
            </a:r>
            <a:r>
              <a:rPr lang="es-PE" sz="2400" b="1" dirty="0" smtClean="0">
                <a:solidFill>
                  <a:srgbClr val="C3BC8F"/>
                </a:solidFill>
                <a:latin typeface="Arial Black" panose="020B0A04020102020204" pitchFamily="34" charset="0"/>
              </a:rPr>
              <a:t>Hay que señalar que Moisés nació en el siglo XIV A.C.</a:t>
            </a:r>
            <a:endParaRPr lang="es-PE" sz="24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12839315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https://lh3.googleusercontent.com/proxy/URrYo6FNcARlB1PcT4lW3bDkocTcnvHNfMuTN-6B-QFY7iF0mYN4_obN59XkTKzSqNEnF6UlcAVL0JR5_sKCw0nNGRhEw-JhnU4=s0-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873" y="689530"/>
            <a:ext cx="5599089" cy="547893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6298474" y="1399045"/>
            <a:ext cx="5560014" cy="4501232"/>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El </a:t>
            </a:r>
            <a:r>
              <a:rPr lang="es-PE" sz="2400" b="1" dirty="0">
                <a:solidFill>
                  <a:srgbClr val="C3BC8F"/>
                </a:solidFill>
                <a:latin typeface="Arial Black" panose="020B0A04020102020204" pitchFamily="34" charset="0"/>
              </a:rPr>
              <a:t>sistema adivinatorio revelado a Fu Xi se </a:t>
            </a:r>
            <a:r>
              <a:rPr lang="es-PE" sz="2400" b="1" dirty="0" smtClean="0">
                <a:solidFill>
                  <a:srgbClr val="C3BC8F"/>
                </a:solidFill>
                <a:latin typeface="Arial Black" panose="020B0A04020102020204" pitchFamily="34" charset="0"/>
              </a:rPr>
              <a:t>perfeccionó </a:t>
            </a:r>
            <a:r>
              <a:rPr lang="es-PE" sz="2400" b="1" dirty="0">
                <a:solidFill>
                  <a:srgbClr val="C3BC8F"/>
                </a:solidFill>
                <a:latin typeface="Arial Black" panose="020B0A04020102020204" pitchFamily="34" charset="0"/>
              </a:rPr>
              <a:t>con el paso del tiempo y el I </a:t>
            </a:r>
            <a:r>
              <a:rPr lang="es-PE" sz="2400" b="1" dirty="0" err="1">
                <a:solidFill>
                  <a:srgbClr val="C3BC8F"/>
                </a:solidFill>
                <a:latin typeface="Arial Black" panose="020B0A04020102020204" pitchFamily="34" charset="0"/>
              </a:rPr>
              <a:t>Ching</a:t>
            </a:r>
            <a:r>
              <a:rPr lang="es-PE" sz="2400" b="1" dirty="0">
                <a:solidFill>
                  <a:srgbClr val="C3BC8F"/>
                </a:solidFill>
                <a:latin typeface="Arial Black" panose="020B0A04020102020204" pitchFamily="34" charset="0"/>
              </a:rPr>
              <a:t> fue completado en el tiempo de Han </a:t>
            </a:r>
            <a:r>
              <a:rPr lang="es-PE" sz="2400" b="1" dirty="0" err="1">
                <a:solidFill>
                  <a:srgbClr val="C3BC8F"/>
                </a:solidFill>
                <a:latin typeface="Arial Black" panose="020B0A04020102020204" pitchFamily="34" charset="0"/>
              </a:rPr>
              <a:t>We</a:t>
            </a:r>
            <a:r>
              <a:rPr lang="es-PE" sz="2400" b="1" dirty="0">
                <a:solidFill>
                  <a:srgbClr val="C3BC8F"/>
                </a:solidFill>
                <a:latin typeface="Arial Black" panose="020B0A04020102020204" pitchFamily="34" charset="0"/>
              </a:rPr>
              <a:t> Di, durante la dinastía Han (200 </a:t>
            </a:r>
            <a:r>
              <a:rPr lang="es-PE" sz="2400" b="1" dirty="0" smtClean="0">
                <a:solidFill>
                  <a:srgbClr val="C3BC8F"/>
                </a:solidFill>
                <a:latin typeface="Arial Black" panose="020B0A04020102020204" pitchFamily="34" charset="0"/>
              </a:rPr>
              <a:t>A.C.).   </a:t>
            </a:r>
            <a:r>
              <a:rPr lang="es-PE" sz="2400" b="1" dirty="0">
                <a:solidFill>
                  <a:srgbClr val="C3BC8F"/>
                </a:solidFill>
                <a:latin typeface="Arial Black" panose="020B0A04020102020204" pitchFamily="34" charset="0"/>
              </a:rPr>
              <a:t>El I </a:t>
            </a:r>
            <a:r>
              <a:rPr lang="es-PE" sz="2400" b="1" dirty="0" err="1">
                <a:solidFill>
                  <a:srgbClr val="C3BC8F"/>
                </a:solidFill>
                <a:latin typeface="Arial Black" panose="020B0A04020102020204" pitchFamily="34" charset="0"/>
              </a:rPr>
              <a:t>Ching</a:t>
            </a:r>
            <a:r>
              <a:rPr lang="es-PE" sz="2400" b="1" dirty="0">
                <a:solidFill>
                  <a:srgbClr val="C3BC8F"/>
                </a:solidFill>
                <a:latin typeface="Arial Black" panose="020B0A04020102020204" pitchFamily="34" charset="0"/>
              </a:rPr>
              <a:t> es usado en muchos círculos ocultistas, unido al tarot, el cual se deriva de la cábala judía, para adivinar y hacer hexagramas astrales (como las cartas astrales de la astrología.)</a:t>
            </a:r>
          </a:p>
        </p:txBody>
      </p:sp>
    </p:spTree>
    <p:extLst>
      <p:ext uri="{BB962C8B-B14F-4D97-AF65-F5344CB8AC3E}">
        <p14:creationId xmlns:p14="http://schemas.microsoft.com/office/powerpoint/2010/main" val="2027564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91847B"/>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100" name="Picture 4" descr="http://img.webme.com/pic/a/ajavah-mishpatij/rom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093" y="921669"/>
            <a:ext cx="8078414" cy="456430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1"/>
          <p:cNvSpPr txBox="1"/>
          <p:nvPr/>
        </p:nvSpPr>
        <p:spPr>
          <a:xfrm>
            <a:off x="1272540" y="229172"/>
            <a:ext cx="10256520" cy="561692"/>
          </a:xfrm>
          <a:prstGeom prst="rect">
            <a:avLst/>
          </a:prstGeom>
          <a:noFill/>
        </p:spPr>
        <p:txBody>
          <a:bodyPr wrap="square" lIns="68580" tIns="34290" rIns="68580" bIns="34290" rtlCol="0">
            <a:spAutoFit/>
            <a:scene3d>
              <a:camera prst="obliqueBottomLeft"/>
              <a:lightRig rig="threePt" dir="t"/>
            </a:scene3d>
            <a:sp3d extrusionH="177800">
              <a:extrusionClr>
                <a:srgbClr val="292523"/>
              </a:extrusionClr>
            </a:sp3d>
          </a:bodyPr>
          <a:lstStyle/>
          <a:p>
            <a:pPr algn="ctr"/>
            <a:r>
              <a:rPr lang="es-PE" sz="3200" b="1" dirty="0" smtClean="0">
                <a:solidFill>
                  <a:srgbClr val="CBCBCB"/>
                </a:solidFill>
                <a:latin typeface="Arial Black" panose="020B0A04020102020204" pitchFamily="34" charset="0"/>
              </a:rPr>
              <a:t>EL HEXAGRAMA EN EL IMPERIO ROMANO</a:t>
            </a:r>
            <a:endParaRPr lang="es-PE" sz="3200" b="1" dirty="0">
              <a:solidFill>
                <a:srgbClr val="CBCBCB"/>
              </a:solidFill>
              <a:latin typeface="Arial Black" panose="020B0A04020102020204" pitchFamily="34" charset="0"/>
            </a:endParaRPr>
          </a:p>
        </p:txBody>
      </p:sp>
      <p:sp>
        <p:nvSpPr>
          <p:cNvPr id="7" name="CuadroTexto 1"/>
          <p:cNvSpPr txBox="1"/>
          <p:nvPr/>
        </p:nvSpPr>
        <p:spPr>
          <a:xfrm>
            <a:off x="457200" y="5485973"/>
            <a:ext cx="11277600" cy="1177246"/>
          </a:xfrm>
          <a:prstGeom prst="rect">
            <a:avLst/>
          </a:prstGeom>
          <a:noFill/>
        </p:spPr>
        <p:txBody>
          <a:bodyPr wrap="square" lIns="68580" tIns="34290" rIns="68580" bIns="34290" rtlCol="0">
            <a:spAutoFit/>
            <a:scene3d>
              <a:camera prst="obliqueBottomLeft"/>
              <a:lightRig rig="threePt" dir="t"/>
            </a:scene3d>
            <a:sp3d extrusionH="177800">
              <a:extrusionClr>
                <a:srgbClr val="292523"/>
              </a:extrusionClr>
            </a:sp3d>
          </a:bodyPr>
          <a:lstStyle/>
          <a:p>
            <a:pPr algn="ctr"/>
            <a:r>
              <a:rPr lang="es-PE" sz="2400" b="1" dirty="0" smtClean="0">
                <a:solidFill>
                  <a:srgbClr val="CBCBCB"/>
                </a:solidFill>
                <a:latin typeface="Arial Black" panose="020B0A04020102020204" pitchFamily="34" charset="0"/>
              </a:rPr>
              <a:t>En territorios que formaron parte del Imperio </a:t>
            </a:r>
            <a:r>
              <a:rPr lang="es-PE" sz="2400" b="1" dirty="0">
                <a:solidFill>
                  <a:srgbClr val="CBCBCB"/>
                </a:solidFill>
                <a:latin typeface="Arial Black" panose="020B0A04020102020204" pitchFamily="34" charset="0"/>
              </a:rPr>
              <a:t>Romano han sido encontrados decenas de descubrimientos arqueológicos con la forma de estrellas de seis picos. </a:t>
            </a:r>
          </a:p>
        </p:txBody>
      </p:sp>
      <p:cxnSp>
        <p:nvCxnSpPr>
          <p:cNvPr id="8" name="Conector recto de flecha 7"/>
          <p:cNvCxnSpPr/>
          <p:nvPr/>
        </p:nvCxnSpPr>
        <p:spPr>
          <a:xfrm>
            <a:off x="457200" y="4069080"/>
            <a:ext cx="1706880" cy="18974"/>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p:cNvCxnSpPr/>
          <p:nvPr/>
        </p:nvCxnSpPr>
        <p:spPr>
          <a:xfrm flipH="1">
            <a:off x="6675120" y="1951975"/>
            <a:ext cx="2606040" cy="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CuadroTexto 1">
            <a:hlinkClick r:id="rId3"/>
          </p:cNvPr>
          <p:cNvSpPr txBox="1"/>
          <p:nvPr/>
        </p:nvSpPr>
        <p:spPr>
          <a:xfrm>
            <a:off x="8839200" y="3030697"/>
            <a:ext cx="3185160" cy="903980"/>
          </a:xfrm>
          <a:prstGeom prst="rect">
            <a:avLst/>
          </a:prstGeom>
          <a:noFill/>
        </p:spPr>
        <p:txBody>
          <a:bodyPr wrap="square" lIns="68580" tIns="34290" rIns="68580" bIns="34290" rtlCol="0">
            <a:spAutoFit/>
            <a:scene3d>
              <a:camera prst="obliqueBottomLeft"/>
              <a:lightRig rig="threePt" dir="t"/>
            </a:scene3d>
            <a:sp3d extrusionH="177800">
              <a:extrusionClr>
                <a:srgbClr val="292523"/>
              </a:extrusionClr>
            </a:sp3d>
          </a:bodyPr>
          <a:lstStyle/>
          <a:p>
            <a:pPr algn="ctr"/>
            <a:r>
              <a:rPr lang="es-PE" b="1" dirty="0" smtClean="0">
                <a:solidFill>
                  <a:srgbClr val="CBCBCB"/>
                </a:solidFill>
                <a:latin typeface="Arial Black" panose="020B0A04020102020204" pitchFamily="34" charset="0"/>
              </a:rPr>
              <a:t>https</a:t>
            </a:r>
            <a:r>
              <a:rPr lang="es-PE" b="1" dirty="0">
                <a:solidFill>
                  <a:srgbClr val="CBCBCB"/>
                </a:solidFill>
                <a:latin typeface="Arial Black" panose="020B0A04020102020204" pitchFamily="34" charset="0"/>
              </a:rPr>
              <a:t>://veritasconexion.blogspot.com/2012/08/hexagrama-666.html</a:t>
            </a:r>
          </a:p>
        </p:txBody>
      </p:sp>
      <p:sp>
        <p:nvSpPr>
          <p:cNvPr id="11" name="CuadroTexto 1"/>
          <p:cNvSpPr txBox="1"/>
          <p:nvPr/>
        </p:nvSpPr>
        <p:spPr>
          <a:xfrm>
            <a:off x="8671560" y="2684448"/>
            <a:ext cx="1493520" cy="346249"/>
          </a:xfrm>
          <a:prstGeom prst="rect">
            <a:avLst/>
          </a:prstGeom>
          <a:noFill/>
        </p:spPr>
        <p:txBody>
          <a:bodyPr wrap="square" lIns="68580" tIns="34290" rIns="68580" bIns="34290" rtlCol="0">
            <a:spAutoFit/>
            <a:scene3d>
              <a:camera prst="obliqueBottomLeft"/>
              <a:lightRig rig="threePt" dir="t"/>
            </a:scene3d>
            <a:sp3d extrusionH="177800">
              <a:extrusionClr>
                <a:srgbClr val="292523"/>
              </a:extrusionClr>
            </a:sp3d>
          </a:bodyPr>
          <a:lstStyle/>
          <a:p>
            <a:pPr algn="ctr"/>
            <a:r>
              <a:rPr lang="es-PE" b="1" dirty="0" smtClean="0">
                <a:solidFill>
                  <a:srgbClr val="CBCBCB"/>
                </a:solidFill>
                <a:latin typeface="Arial Black" panose="020B0A04020102020204" pitchFamily="34" charset="0"/>
              </a:rPr>
              <a:t>Fuente:</a:t>
            </a:r>
            <a:endParaRPr lang="es-PE" b="1" dirty="0">
              <a:solidFill>
                <a:srgbClr val="CBCBCB"/>
              </a:solidFill>
              <a:latin typeface="Arial Black" panose="020B0A04020102020204" pitchFamily="34" charset="0"/>
            </a:endParaRPr>
          </a:p>
        </p:txBody>
      </p:sp>
    </p:spTree>
    <p:extLst>
      <p:ext uri="{BB962C8B-B14F-4D97-AF65-F5344CB8AC3E}">
        <p14:creationId xmlns:p14="http://schemas.microsoft.com/office/powerpoint/2010/main" val="11010779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 calcmode="lin" valueType="num">
                                      <p:cBhvr>
                                        <p:cTn id="23" dur="1800" fill="hold"/>
                                        <p:tgtEl>
                                          <p:spTgt spid="4100"/>
                                        </p:tgtEl>
                                        <p:attrNameLst>
                                          <p:attrName>ppt_w</p:attrName>
                                        </p:attrNameLst>
                                      </p:cBhvr>
                                      <p:tavLst>
                                        <p:tav tm="0">
                                          <p:val>
                                            <p:fltVal val="0"/>
                                          </p:val>
                                        </p:tav>
                                        <p:tav tm="100000">
                                          <p:val>
                                            <p:strVal val="#ppt_w"/>
                                          </p:val>
                                        </p:tav>
                                      </p:tavLst>
                                    </p:anim>
                                    <p:anim calcmode="lin" valueType="num">
                                      <p:cBhvr>
                                        <p:cTn id="24" dur="1800" fill="hold"/>
                                        <p:tgtEl>
                                          <p:spTgt spid="410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800" fill="hold"/>
                                        <p:tgtEl>
                                          <p:spTgt spid="10"/>
                                        </p:tgtEl>
                                        <p:attrNameLst>
                                          <p:attrName>ppt_w</p:attrName>
                                        </p:attrNameLst>
                                      </p:cBhvr>
                                      <p:tavLst>
                                        <p:tav tm="0">
                                          <p:val>
                                            <p:fltVal val="0"/>
                                          </p:val>
                                        </p:tav>
                                        <p:tav tm="100000">
                                          <p:val>
                                            <p:strVal val="#ppt_w"/>
                                          </p:val>
                                        </p:tav>
                                      </p:tavLst>
                                    </p:anim>
                                    <p:anim calcmode="lin" valueType="num">
                                      <p:cBhvr>
                                        <p:cTn id="28" dur="1800" fill="hold"/>
                                        <p:tgtEl>
                                          <p:spTgt spid="10"/>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800" fill="hold"/>
                                        <p:tgtEl>
                                          <p:spTgt spid="11"/>
                                        </p:tgtEl>
                                        <p:attrNameLst>
                                          <p:attrName>ppt_w</p:attrName>
                                        </p:attrNameLst>
                                      </p:cBhvr>
                                      <p:tavLst>
                                        <p:tav tm="0">
                                          <p:val>
                                            <p:fltVal val="0"/>
                                          </p:val>
                                        </p:tav>
                                        <p:tav tm="100000">
                                          <p:val>
                                            <p:strVal val="#ppt_w"/>
                                          </p:val>
                                        </p:tav>
                                      </p:tavLst>
                                    </p:anim>
                                    <p:anim calcmode="lin" valueType="num">
                                      <p:cBhvr>
                                        <p:cTn id="32" dur="1800" fill="hold"/>
                                        <p:tgtEl>
                                          <p:spTgt spid="11"/>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800" fill="hold"/>
                                        <p:tgtEl>
                                          <p:spTgt spid="7"/>
                                        </p:tgtEl>
                                        <p:attrNameLst>
                                          <p:attrName>ppt_w</p:attrName>
                                        </p:attrNameLst>
                                      </p:cBhvr>
                                      <p:tavLst>
                                        <p:tav tm="0">
                                          <p:val>
                                            <p:fltVal val="0"/>
                                          </p:val>
                                        </p:tav>
                                        <p:tav tm="100000">
                                          <p:val>
                                            <p:strVal val="#ppt_w"/>
                                          </p:val>
                                        </p:tav>
                                      </p:tavLst>
                                    </p:anim>
                                    <p:anim calcmode="lin" valueType="num">
                                      <p:cBhvr>
                                        <p:cTn id="3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91847B"/>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100" name="Picture 4" descr="http://img.webme.com/pic/a/ajavah-mishpatij/rom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6292" y="269364"/>
            <a:ext cx="8501205" cy="480318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1"/>
          <p:cNvSpPr txBox="1"/>
          <p:nvPr/>
        </p:nvSpPr>
        <p:spPr>
          <a:xfrm>
            <a:off x="457200" y="5072546"/>
            <a:ext cx="11277600" cy="1546577"/>
          </a:xfrm>
          <a:prstGeom prst="rect">
            <a:avLst/>
          </a:prstGeom>
          <a:noFill/>
        </p:spPr>
        <p:txBody>
          <a:bodyPr wrap="square" lIns="68580" tIns="34290" rIns="68580" bIns="34290" rtlCol="0">
            <a:spAutoFit/>
            <a:scene3d>
              <a:camera prst="obliqueBottomLeft"/>
              <a:lightRig rig="threePt" dir="t"/>
            </a:scene3d>
            <a:sp3d extrusionH="177800">
              <a:extrusionClr>
                <a:srgbClr val="292523"/>
              </a:extrusionClr>
            </a:sp3d>
          </a:bodyPr>
          <a:lstStyle/>
          <a:p>
            <a:pPr algn="ctr"/>
            <a:r>
              <a:rPr lang="es-PE" sz="2400" b="1" dirty="0" smtClean="0">
                <a:solidFill>
                  <a:srgbClr val="CBCBCB"/>
                </a:solidFill>
                <a:latin typeface="Arial Black" panose="020B0A04020102020204" pitchFamily="34" charset="0"/>
              </a:rPr>
              <a:t>Más </a:t>
            </a:r>
            <a:r>
              <a:rPr lang="es-PE" sz="2400" b="1" dirty="0">
                <a:solidFill>
                  <a:srgbClr val="CBCBCB"/>
                </a:solidFill>
                <a:latin typeface="Arial Black" panose="020B0A04020102020204" pitchFamily="34" charset="0"/>
              </a:rPr>
              <a:t>de diez de esos mosaicos fueron descubiertos en Pompeya, Italia, El Monte Vesubio. Uno de los más impresionantes mosaicos </a:t>
            </a:r>
            <a:r>
              <a:rPr lang="es-PE" sz="2400" b="1" dirty="0" smtClean="0">
                <a:solidFill>
                  <a:srgbClr val="CBCBCB"/>
                </a:solidFill>
                <a:latin typeface="Arial Black" panose="020B0A04020102020204" pitchFamily="34" charset="0"/>
              </a:rPr>
              <a:t>fue encontrado en Chipre, que data del siglo V A.C. y muestran </a:t>
            </a:r>
            <a:r>
              <a:rPr lang="es-PE" sz="2400" b="1" dirty="0">
                <a:solidFill>
                  <a:srgbClr val="CBCBCB"/>
                </a:solidFill>
                <a:latin typeface="Arial Black" panose="020B0A04020102020204" pitchFamily="34" charset="0"/>
              </a:rPr>
              <a:t>la estrella de seis picos junto a una esvástica (la cruz nazi)</a:t>
            </a:r>
          </a:p>
        </p:txBody>
      </p:sp>
      <p:cxnSp>
        <p:nvCxnSpPr>
          <p:cNvPr id="4" name="Conector recto de flecha 3"/>
          <p:cNvCxnSpPr/>
          <p:nvPr/>
        </p:nvCxnSpPr>
        <p:spPr>
          <a:xfrm>
            <a:off x="1356360" y="3627120"/>
            <a:ext cx="2057400" cy="3048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7"/>
          <p:cNvCxnSpPr/>
          <p:nvPr/>
        </p:nvCxnSpPr>
        <p:spPr>
          <a:xfrm flipH="1">
            <a:off x="8153400" y="1338642"/>
            <a:ext cx="2606040" cy="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446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p:cTn id="11" dur="1800" fill="hold"/>
                                        <p:tgtEl>
                                          <p:spTgt spid="4100"/>
                                        </p:tgtEl>
                                        <p:attrNameLst>
                                          <p:attrName>ppt_w</p:attrName>
                                        </p:attrNameLst>
                                      </p:cBhvr>
                                      <p:tavLst>
                                        <p:tav tm="0">
                                          <p:val>
                                            <p:fltVal val="0"/>
                                          </p:val>
                                        </p:tav>
                                        <p:tav tm="100000">
                                          <p:val>
                                            <p:strVal val="#ppt_w"/>
                                          </p:val>
                                        </p:tav>
                                      </p:tavLst>
                                    </p:anim>
                                    <p:anim calcmode="lin" valueType="num">
                                      <p:cBhvr>
                                        <p:cTn id="12" dur="1800" fill="hold"/>
                                        <p:tgtEl>
                                          <p:spTgt spid="410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800" fill="hold"/>
                                        <p:tgtEl>
                                          <p:spTgt spid="4"/>
                                        </p:tgtEl>
                                        <p:attrNameLst>
                                          <p:attrName>ppt_w</p:attrName>
                                        </p:attrNameLst>
                                      </p:cBhvr>
                                      <p:tavLst>
                                        <p:tav tm="0">
                                          <p:val>
                                            <p:fltVal val="0"/>
                                          </p:val>
                                        </p:tav>
                                        <p:tav tm="100000">
                                          <p:val>
                                            <p:strVal val="#ppt_w"/>
                                          </p:val>
                                        </p:tav>
                                      </p:tavLst>
                                    </p:anim>
                                    <p:anim calcmode="lin" valueType="num">
                                      <p:cBhvr>
                                        <p:cTn id="20" dur="1800" fill="hold"/>
                                        <p:tgtEl>
                                          <p:spTgt spid="4"/>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 y="929640"/>
            <a:ext cx="5593080" cy="5593080"/>
          </a:xfrm>
          <a:prstGeom prst="rect">
            <a:avLst/>
          </a:prstGeom>
          <a:effectLst>
            <a:softEdge rad="63500"/>
          </a:effectLst>
        </p:spPr>
      </p:pic>
      <p:sp>
        <p:nvSpPr>
          <p:cNvPr id="7" name="CuadroTexto 6"/>
          <p:cNvSpPr txBox="1"/>
          <p:nvPr/>
        </p:nvSpPr>
        <p:spPr>
          <a:xfrm>
            <a:off x="1295400" y="228599"/>
            <a:ext cx="9692640" cy="584775"/>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sz="3200" dirty="0" smtClean="0">
                <a:solidFill>
                  <a:srgbClr val="DFA7A1"/>
                </a:solidFill>
                <a:latin typeface="Arial Black" panose="020B0A04020102020204" pitchFamily="34" charset="0"/>
              </a:rPr>
              <a:t>EL HEXAGRAMA EN EL BUDISMO</a:t>
            </a:r>
            <a:endParaRPr lang="es-PE" sz="3200" dirty="0" smtClean="0">
              <a:solidFill>
                <a:srgbClr val="E6DAAC"/>
              </a:solidFill>
              <a:latin typeface="Arial Black" panose="020B0A04020102020204" pitchFamily="34" charset="0"/>
            </a:endParaRPr>
          </a:p>
        </p:txBody>
      </p:sp>
      <p:sp>
        <p:nvSpPr>
          <p:cNvPr id="8" name="CuadroTexto 7"/>
          <p:cNvSpPr txBox="1"/>
          <p:nvPr/>
        </p:nvSpPr>
        <p:spPr>
          <a:xfrm>
            <a:off x="6362700" y="1676226"/>
            <a:ext cx="5105400"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sz="2400" dirty="0" smtClean="0">
                <a:solidFill>
                  <a:srgbClr val="DFA7A1"/>
                </a:solidFill>
                <a:latin typeface="Arial Black" panose="020B0A04020102020204" pitchFamily="34" charset="0"/>
              </a:rPr>
              <a:t>Aquí observamos el hexagrama dentro de varios </a:t>
            </a:r>
            <a:r>
              <a:rPr lang="es-ES" sz="2400" dirty="0" err="1" smtClean="0">
                <a:solidFill>
                  <a:srgbClr val="DFA7A1"/>
                </a:solidFill>
                <a:latin typeface="Arial Black" panose="020B0A04020102020204" pitchFamily="34" charset="0"/>
              </a:rPr>
              <a:t>mandalas</a:t>
            </a:r>
            <a:r>
              <a:rPr lang="es-ES" sz="2400" dirty="0" smtClean="0">
                <a:solidFill>
                  <a:srgbClr val="DFA7A1"/>
                </a:solidFill>
                <a:latin typeface="Arial Black" panose="020B0A04020102020204" pitchFamily="34" charset="0"/>
              </a:rPr>
              <a:t>.                                 Los </a:t>
            </a:r>
            <a:r>
              <a:rPr lang="es-ES" sz="2400" dirty="0" err="1" smtClean="0">
                <a:solidFill>
                  <a:srgbClr val="DFA7A1"/>
                </a:solidFill>
                <a:latin typeface="Arial Black" panose="020B0A04020102020204" pitchFamily="34" charset="0"/>
              </a:rPr>
              <a:t>mandalas</a:t>
            </a:r>
            <a:r>
              <a:rPr lang="es-ES" sz="2400" dirty="0" smtClean="0">
                <a:solidFill>
                  <a:srgbClr val="DFA7A1"/>
                </a:solidFill>
                <a:latin typeface="Arial Black" panose="020B0A04020102020204" pitchFamily="34" charset="0"/>
              </a:rPr>
              <a:t> son círculos que encierran un profundo significado esotérico</a:t>
            </a:r>
            <a:endParaRPr lang="es-PE" sz="2400" dirty="0" smtClean="0">
              <a:solidFill>
                <a:srgbClr val="E6DAAC"/>
              </a:solidFill>
              <a:latin typeface="Arial Black" panose="020B0A04020102020204" pitchFamily="34" charset="0"/>
            </a:endParaRPr>
          </a:p>
        </p:txBody>
      </p:sp>
      <p:sp>
        <p:nvSpPr>
          <p:cNvPr id="9" name="CuadroTexto 8">
            <a:hlinkClick r:id="rId4"/>
          </p:cNvPr>
          <p:cNvSpPr txBox="1"/>
          <p:nvPr/>
        </p:nvSpPr>
        <p:spPr>
          <a:xfrm>
            <a:off x="6050280" y="4896752"/>
            <a:ext cx="5730240" cy="147732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dirty="0" smtClean="0">
                <a:solidFill>
                  <a:srgbClr val="DFA7A1"/>
                </a:solidFill>
                <a:latin typeface="Arial Black" panose="020B0A04020102020204" pitchFamily="34" charset="0"/>
              </a:rPr>
              <a:t>https</a:t>
            </a:r>
            <a:r>
              <a:rPr lang="es-ES" dirty="0">
                <a:solidFill>
                  <a:srgbClr val="DFA7A1"/>
                </a:solidFill>
                <a:latin typeface="Arial Black" panose="020B0A04020102020204" pitchFamily="34" charset="0"/>
              </a:rPr>
              <a:t>://es.wikipedia.org/wiki/Hexagrama#/media/Archivo:Painted_19th_century_Tibetan_mandala_of_the_Naropa_tradition,_Vajrayogini_stands_in_the_center_of_two_crossed_red_triangles,_Rubin_Museum_of_Art.jpg </a:t>
            </a:r>
            <a:endParaRPr lang="es-PE" dirty="0" smtClean="0">
              <a:solidFill>
                <a:srgbClr val="E6DAAC"/>
              </a:solidFill>
              <a:latin typeface="Arial Black" panose="020B0A04020102020204" pitchFamily="34" charset="0"/>
            </a:endParaRPr>
          </a:p>
        </p:txBody>
      </p:sp>
      <p:sp>
        <p:nvSpPr>
          <p:cNvPr id="10" name="CuadroTexto 9"/>
          <p:cNvSpPr txBox="1"/>
          <p:nvPr/>
        </p:nvSpPr>
        <p:spPr>
          <a:xfrm>
            <a:off x="5821680" y="4527420"/>
            <a:ext cx="1630680" cy="36933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dirty="0" smtClean="0">
                <a:solidFill>
                  <a:srgbClr val="DFA7A1"/>
                </a:solidFill>
                <a:latin typeface="Arial Black" panose="020B0A04020102020204" pitchFamily="34" charset="0"/>
              </a:rPr>
              <a:t>Fuente:</a:t>
            </a:r>
            <a:endParaRPr lang="es-PE"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066675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800" fill="hold"/>
                                        <p:tgtEl>
                                          <p:spTgt spid="10"/>
                                        </p:tgtEl>
                                        <p:attrNameLst>
                                          <p:attrName>ppt_w</p:attrName>
                                        </p:attrNameLst>
                                      </p:cBhvr>
                                      <p:tavLst>
                                        <p:tav tm="0">
                                          <p:val>
                                            <p:fltVal val="0"/>
                                          </p:val>
                                        </p:tav>
                                        <p:tav tm="100000">
                                          <p:val>
                                            <p:strVal val="#ppt_w"/>
                                          </p:val>
                                        </p:tav>
                                      </p:tavLst>
                                    </p:anim>
                                    <p:anim calcmode="lin" valueType="num">
                                      <p:cBhvr>
                                        <p:cTn id="24" dur="1800" fill="hold"/>
                                        <p:tgtEl>
                                          <p:spTgt spid="1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24723" t="513" r="25622"/>
          <a:stretch/>
        </p:blipFill>
        <p:spPr>
          <a:xfrm>
            <a:off x="3042709" y="335280"/>
            <a:ext cx="6171494" cy="6187440"/>
          </a:xfrm>
          <a:prstGeom prst="rect">
            <a:avLst/>
          </a:prstGeom>
          <a:effectLst>
            <a:softEdge rad="63500"/>
          </a:effectLst>
        </p:spPr>
      </p:pic>
    </p:spTree>
    <p:extLst>
      <p:ext uri="{BB962C8B-B14F-4D97-AF65-F5344CB8AC3E}">
        <p14:creationId xmlns:p14="http://schemas.microsoft.com/office/powerpoint/2010/main" val="14019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309" y="1041973"/>
            <a:ext cx="5344266" cy="5175946"/>
          </a:xfrm>
          <a:prstGeom prst="rect">
            <a:avLst/>
          </a:prstGeom>
        </p:spPr>
      </p:pic>
      <p:sp>
        <p:nvSpPr>
          <p:cNvPr id="7" name="CuadroTexto 6"/>
          <p:cNvSpPr txBox="1"/>
          <p:nvPr/>
        </p:nvSpPr>
        <p:spPr>
          <a:xfrm>
            <a:off x="1249680" y="383855"/>
            <a:ext cx="9692640" cy="584775"/>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sz="3200" dirty="0" smtClean="0">
                <a:solidFill>
                  <a:srgbClr val="DFA7A1"/>
                </a:solidFill>
                <a:latin typeface="Arial Black" panose="020B0A04020102020204" pitchFamily="34" charset="0"/>
              </a:rPr>
              <a:t>EL HEXAGRAMA EN LA ALQUIMIA</a:t>
            </a:r>
            <a:endParaRPr lang="es-PE" sz="3200" dirty="0" smtClean="0">
              <a:solidFill>
                <a:srgbClr val="E6DAAC"/>
              </a:solidFill>
              <a:latin typeface="Arial Black" panose="020B0A04020102020204" pitchFamily="34" charset="0"/>
            </a:endParaRPr>
          </a:p>
        </p:txBody>
      </p:sp>
      <p:sp>
        <p:nvSpPr>
          <p:cNvPr id="8" name="CuadroTexto 7"/>
          <p:cNvSpPr txBox="1"/>
          <p:nvPr/>
        </p:nvSpPr>
        <p:spPr>
          <a:xfrm>
            <a:off x="4857957" y="1773435"/>
            <a:ext cx="7040880" cy="412450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En el 800 al 600 antes de nuestra era, la estrella de seis picos fue usada como símbolo para representar el arte de la alquimia, y era formada por unir el </a:t>
            </a:r>
            <a:r>
              <a:rPr lang="es-PE" sz="2400" dirty="0" smtClean="0">
                <a:solidFill>
                  <a:srgbClr val="DFA7A1"/>
                </a:solidFill>
                <a:latin typeface="Arial Black" panose="020B0A04020102020204" pitchFamily="34" charset="0"/>
              </a:rPr>
              <a:t>triángulo </a:t>
            </a:r>
            <a:r>
              <a:rPr lang="es-PE" sz="2400" dirty="0">
                <a:solidFill>
                  <a:srgbClr val="DFA7A1"/>
                </a:solidFill>
                <a:latin typeface="Arial Black" panose="020B0A04020102020204" pitchFamily="34" charset="0"/>
              </a:rPr>
              <a:t>de agua con el </a:t>
            </a:r>
            <a:r>
              <a:rPr lang="es-PE" sz="2400" dirty="0" smtClean="0">
                <a:solidFill>
                  <a:srgbClr val="DFA7A1"/>
                </a:solidFill>
                <a:latin typeface="Arial Black" panose="020B0A04020102020204" pitchFamily="34" charset="0"/>
              </a:rPr>
              <a:t>triángulo </a:t>
            </a:r>
            <a:r>
              <a:rPr lang="es-PE" sz="2400" dirty="0">
                <a:solidFill>
                  <a:srgbClr val="DFA7A1"/>
                </a:solidFill>
                <a:latin typeface="Arial Black" panose="020B0A04020102020204" pitchFamily="34" charset="0"/>
              </a:rPr>
              <a:t>de </a:t>
            </a:r>
            <a:r>
              <a:rPr lang="es-PE" sz="2400" dirty="0" smtClean="0">
                <a:solidFill>
                  <a:srgbClr val="DFA7A1"/>
                </a:solidFill>
                <a:latin typeface="Arial Black" panose="020B0A04020102020204" pitchFamily="34" charset="0"/>
              </a:rPr>
              <a:t>fuego, </a:t>
            </a:r>
            <a:r>
              <a:rPr lang="es-PE" sz="2400" dirty="0">
                <a:solidFill>
                  <a:srgbClr val="DFA7A1"/>
                </a:solidFill>
                <a:latin typeface="Arial Black" panose="020B0A04020102020204" pitchFamily="34" charset="0"/>
              </a:rPr>
              <a:t>y cuando é</a:t>
            </a:r>
            <a:r>
              <a:rPr lang="es-PE" sz="2400" dirty="0" smtClean="0">
                <a:solidFill>
                  <a:srgbClr val="DFA7A1"/>
                </a:solidFill>
                <a:latin typeface="Arial Black" panose="020B0A04020102020204" pitchFamily="34" charset="0"/>
              </a:rPr>
              <a:t>stos </a:t>
            </a:r>
            <a:r>
              <a:rPr lang="es-PE" sz="2400" dirty="0">
                <a:solidFill>
                  <a:srgbClr val="DFA7A1"/>
                </a:solidFill>
                <a:latin typeface="Arial Black" panose="020B0A04020102020204" pitchFamily="34" charset="0"/>
              </a:rPr>
              <a:t>se ponen uno encima del otro se forma la estrella de seis picos, o “escudo de David”. </a:t>
            </a:r>
            <a:r>
              <a:rPr lang="es-PE" sz="2400" dirty="0" smtClean="0">
                <a:solidFill>
                  <a:srgbClr val="DFA7A1"/>
                </a:solidFill>
                <a:latin typeface="Arial Black" panose="020B0A04020102020204" pitchFamily="34" charset="0"/>
              </a:rPr>
              <a:t>                      La </a:t>
            </a:r>
            <a:r>
              <a:rPr lang="es-PE" sz="2400" dirty="0">
                <a:solidFill>
                  <a:srgbClr val="DFA7A1"/>
                </a:solidFill>
                <a:latin typeface="Arial Black" panose="020B0A04020102020204" pitchFamily="34" charset="0"/>
              </a:rPr>
              <a:t>estrella </a:t>
            </a:r>
            <a:r>
              <a:rPr lang="es-PE" sz="2400" dirty="0" err="1">
                <a:solidFill>
                  <a:srgbClr val="DFA7A1"/>
                </a:solidFill>
                <a:latin typeface="Arial Black" panose="020B0A04020102020204" pitchFamily="34" charset="0"/>
              </a:rPr>
              <a:t>Alquimica</a:t>
            </a:r>
            <a:r>
              <a:rPr lang="es-PE" sz="2400" dirty="0">
                <a:solidFill>
                  <a:srgbClr val="DFA7A1"/>
                </a:solidFill>
                <a:latin typeface="Arial Black" panose="020B0A04020102020204" pitchFamily="34" charset="0"/>
              </a:rPr>
              <a:t>  o estrella de los Magos, simboliza la unión de los opuestos. El orden del cosmos.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2823754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7820"/>
            <a:ext cx="7934817" cy="6047740"/>
          </a:xfrm>
          <a:prstGeom prst="rect">
            <a:avLst/>
          </a:prstGeom>
        </p:spPr>
      </p:pic>
      <p:sp>
        <p:nvSpPr>
          <p:cNvPr id="3" name="CuadroTexto 2"/>
          <p:cNvSpPr txBox="1"/>
          <p:nvPr/>
        </p:nvSpPr>
        <p:spPr>
          <a:xfrm>
            <a:off x="8150788" y="1099532"/>
            <a:ext cx="4048617" cy="4893647"/>
          </a:xfrm>
          <a:prstGeom prst="rect">
            <a:avLst/>
          </a:prstGeom>
          <a:noFill/>
        </p:spPr>
        <p:txBody>
          <a:bodyPr wrap="square" rtlCol="0">
            <a:spAutoFit/>
            <a:scene3d>
              <a:camera prst="obliqueBottomLeft"/>
              <a:lightRig rig="threePt" dir="t"/>
            </a:scene3d>
            <a:sp3d>
              <a:extrusionClr>
                <a:srgbClr val="341512"/>
              </a:extrusionClr>
            </a:sp3d>
          </a:bodyPr>
          <a:lstStyle/>
          <a:p>
            <a:pPr algn="ctr"/>
            <a:r>
              <a:rPr lang="es-PE" sz="2400" dirty="0" smtClean="0">
                <a:latin typeface="Arial Black" panose="020B0A04020102020204" pitchFamily="34" charset="0"/>
              </a:rPr>
              <a:t>Observe en la imagen que el </a:t>
            </a:r>
            <a:r>
              <a:rPr lang="es-PE" sz="2400" dirty="0">
                <a:latin typeface="Arial Black" panose="020B0A04020102020204" pitchFamily="34" charset="0"/>
              </a:rPr>
              <a:t>triángulo inferior del hexagrama hace concordancia a los elementos: agua y tierra, estos elementos están inseparablemente vinculados con el mundo material, su principio hace que sea hacia abajo, hacia la regresión.</a:t>
            </a:r>
            <a:endParaRPr lang="es-PE" sz="2400" dirty="0" smtClean="0">
              <a:latin typeface="Arial Black" panose="020B0A04020102020204" pitchFamily="34" charset="0"/>
            </a:endParaRPr>
          </a:p>
        </p:txBody>
      </p:sp>
      <p:cxnSp>
        <p:nvCxnSpPr>
          <p:cNvPr id="5" name="Conector recto de flecha 4"/>
          <p:cNvCxnSpPr/>
          <p:nvPr/>
        </p:nvCxnSpPr>
        <p:spPr>
          <a:xfrm flipV="1">
            <a:off x="4998720" y="1524002"/>
            <a:ext cx="3261359" cy="195071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p:cNvCxnSpPr/>
          <p:nvPr/>
        </p:nvCxnSpPr>
        <p:spPr>
          <a:xfrm flipV="1">
            <a:off x="7086600" y="1524001"/>
            <a:ext cx="1173479" cy="195071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0434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7820"/>
            <a:ext cx="7934817" cy="6047740"/>
          </a:xfrm>
          <a:prstGeom prst="rect">
            <a:avLst/>
          </a:prstGeom>
        </p:spPr>
      </p:pic>
      <p:sp>
        <p:nvSpPr>
          <p:cNvPr id="3" name="CuadroTexto 2"/>
          <p:cNvSpPr txBox="1"/>
          <p:nvPr/>
        </p:nvSpPr>
        <p:spPr>
          <a:xfrm>
            <a:off x="8143383" y="1722122"/>
            <a:ext cx="4048617" cy="3416320"/>
          </a:xfrm>
          <a:prstGeom prst="rect">
            <a:avLst/>
          </a:prstGeom>
          <a:noFill/>
        </p:spPr>
        <p:txBody>
          <a:bodyPr wrap="square" rtlCol="0">
            <a:spAutoFit/>
            <a:scene3d>
              <a:camera prst="obliqueBottomLeft"/>
              <a:lightRig rig="threePt" dir="t"/>
            </a:scene3d>
            <a:sp3d>
              <a:extrusionClr>
                <a:srgbClr val="341512"/>
              </a:extrusionClr>
            </a:sp3d>
          </a:bodyPr>
          <a:lstStyle/>
          <a:p>
            <a:pPr algn="ctr"/>
            <a:r>
              <a:rPr lang="es-PE" sz="2400" dirty="0">
                <a:latin typeface="Arial Black" panose="020B0A04020102020204" pitchFamily="34" charset="0"/>
              </a:rPr>
              <a:t>El triángulo invertido en la parte superior representa los dos elementos espirituales, aire y fuego, dos elementos que representan la </a:t>
            </a:r>
            <a:r>
              <a:rPr lang="es-PE" sz="2400" dirty="0" smtClean="0">
                <a:latin typeface="Arial Black" panose="020B0A04020102020204" pitchFamily="34" charset="0"/>
              </a:rPr>
              <a:t>evolución hacia una conciencia iluminada</a:t>
            </a:r>
          </a:p>
        </p:txBody>
      </p:sp>
      <p:cxnSp>
        <p:nvCxnSpPr>
          <p:cNvPr id="4" name="Conector recto de flecha 3"/>
          <p:cNvCxnSpPr/>
          <p:nvPr/>
        </p:nvCxnSpPr>
        <p:spPr>
          <a:xfrm flipV="1">
            <a:off x="1036320" y="1905002"/>
            <a:ext cx="7330439" cy="152399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 name="Conector recto de flecha 4"/>
          <p:cNvCxnSpPr/>
          <p:nvPr/>
        </p:nvCxnSpPr>
        <p:spPr>
          <a:xfrm flipV="1">
            <a:off x="3169919" y="1973581"/>
            <a:ext cx="5196840" cy="138684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8826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338" name="Picture 2" descr="sello_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79228"/>
            <a:ext cx="4630108" cy="649954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0" name="CuadroTexto 1"/>
          <p:cNvSpPr txBox="1"/>
          <p:nvPr/>
        </p:nvSpPr>
        <p:spPr>
          <a:xfrm>
            <a:off x="5276538" y="1325879"/>
            <a:ext cx="6448288" cy="3762568"/>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Esta imagen donde se aprecia un hexagrama, llamada también en la alquimia  como “estrella de los magos” procede </a:t>
            </a:r>
            <a:r>
              <a:rPr lang="es-PE" sz="2400" b="1" dirty="0">
                <a:solidFill>
                  <a:srgbClr val="C3BC8F"/>
                </a:solidFill>
                <a:latin typeface="Arial Black" panose="020B0A04020102020204" pitchFamily="34" charset="0"/>
              </a:rPr>
              <a:t>de un manuscrito medieval y representa a </a:t>
            </a:r>
            <a:r>
              <a:rPr lang="es-PE" sz="2400" b="1" dirty="0" smtClean="0">
                <a:solidFill>
                  <a:srgbClr val="C3BC8F"/>
                </a:solidFill>
                <a:latin typeface="Arial Black" panose="020B0A04020102020204" pitchFamily="34" charset="0"/>
              </a:rPr>
              <a:t>un </a:t>
            </a:r>
            <a:r>
              <a:rPr lang="es-PE" sz="2400" b="1" dirty="0">
                <a:solidFill>
                  <a:srgbClr val="C3BC8F"/>
                </a:solidFill>
                <a:latin typeface="Arial Black" panose="020B0A04020102020204" pitchFamily="34" charset="0"/>
              </a:rPr>
              <a:t>cervecero </a:t>
            </a:r>
            <a:r>
              <a:rPr lang="es-PE" sz="2400" b="1" dirty="0" smtClean="0">
                <a:solidFill>
                  <a:srgbClr val="C3BC8F"/>
                </a:solidFill>
                <a:latin typeface="Arial Black" panose="020B0A04020102020204" pitchFamily="34" charset="0"/>
              </a:rPr>
              <a:t>alemán.  </a:t>
            </a:r>
            <a:r>
              <a:rPr lang="es-PE" sz="2400" b="1" dirty="0">
                <a:solidFill>
                  <a:srgbClr val="C3BC8F"/>
                </a:solidFill>
                <a:latin typeface="Arial Black" panose="020B0A04020102020204" pitchFamily="34" charset="0"/>
              </a:rPr>
              <a:t>La estrella de los magos tenía para este gremio, al parecer, un simbolismo alquímico relacionado con el proceso de creación de la cerveza</a:t>
            </a:r>
            <a:r>
              <a:rPr lang="es-PE" sz="2400" b="1" dirty="0" smtClean="0">
                <a:solidFill>
                  <a:srgbClr val="C3BC8F"/>
                </a:solidFill>
                <a:latin typeface="Arial Black" panose="020B0A04020102020204" pitchFamily="34" charset="0"/>
              </a:rPr>
              <a:t>.</a:t>
            </a:r>
            <a:endParaRPr lang="es-PE" sz="2400" b="1" dirty="0">
              <a:solidFill>
                <a:srgbClr val="C3BC8F"/>
              </a:solidFill>
              <a:latin typeface="Arial Black" panose="020B0A04020102020204" pitchFamily="34" charset="0"/>
            </a:endParaRPr>
          </a:p>
        </p:txBody>
      </p:sp>
      <p:cxnSp>
        <p:nvCxnSpPr>
          <p:cNvPr id="6" name="Conector recto de flecha 5"/>
          <p:cNvCxnSpPr/>
          <p:nvPr/>
        </p:nvCxnSpPr>
        <p:spPr>
          <a:xfrm>
            <a:off x="1813560" y="1146650"/>
            <a:ext cx="3749040" cy="40783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0182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50" fill="hold"/>
                                        <p:tgtEl>
                                          <p:spTgt spid="9"/>
                                        </p:tgtEl>
                                        <p:attrNameLst>
                                          <p:attrName>ppt_w</p:attrName>
                                        </p:attrNameLst>
                                      </p:cBhvr>
                                      <p:tavLst>
                                        <p:tav tm="0">
                                          <p:val>
                                            <p:strVal val="4/3*#ppt_w"/>
                                          </p:val>
                                        </p:tav>
                                        <p:tav tm="100000">
                                          <p:val>
                                            <p:strVal val="#ppt_w"/>
                                          </p:val>
                                        </p:tav>
                                      </p:tavLst>
                                    </p:anim>
                                    <p:anim calcmode="lin" valueType="num">
                                      <p:cBhvr>
                                        <p:cTn id="8" dur="165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1800" fill="hold"/>
                                        <p:tgtEl>
                                          <p:spTgt spid="14338"/>
                                        </p:tgtEl>
                                        <p:attrNameLst>
                                          <p:attrName>ppt_w</p:attrName>
                                        </p:attrNameLst>
                                      </p:cBhvr>
                                      <p:tavLst>
                                        <p:tav tm="0">
                                          <p:val>
                                            <p:fltVal val="0"/>
                                          </p:val>
                                        </p:tav>
                                        <p:tav tm="100000">
                                          <p:val>
                                            <p:strVal val="#ppt_w"/>
                                          </p:val>
                                        </p:tav>
                                      </p:tavLst>
                                    </p:anim>
                                    <p:anim calcmode="lin" valueType="num">
                                      <p:cBhvr>
                                        <p:cTn id="12" dur="1800" fill="hold"/>
                                        <p:tgtEl>
                                          <p:spTgt spid="1433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800" fill="hold"/>
                                        <p:tgtEl>
                                          <p:spTgt spid="10"/>
                                        </p:tgtEl>
                                        <p:attrNameLst>
                                          <p:attrName>ppt_w</p:attrName>
                                        </p:attrNameLst>
                                      </p:cBhvr>
                                      <p:tavLst>
                                        <p:tav tm="0">
                                          <p:val>
                                            <p:fltVal val="0"/>
                                          </p:val>
                                        </p:tav>
                                        <p:tav tm="100000">
                                          <p:val>
                                            <p:strVal val="#ppt_w"/>
                                          </p:val>
                                        </p:tav>
                                      </p:tavLst>
                                    </p:anim>
                                    <p:anim calcmode="lin" valueType="num">
                                      <p:cBhvr>
                                        <p:cTn id="20"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1" y="0"/>
            <a:ext cx="12192001" cy="6858000"/>
          </a:xfrm>
          <a:prstGeom prst="rect">
            <a:avLst/>
          </a:prstGeom>
        </p:spPr>
      </p:pic>
      <p:pic>
        <p:nvPicPr>
          <p:cNvPr id="15362" name="Picture 2" descr="Hexagono 20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4" y="800100"/>
            <a:ext cx="6604323" cy="57531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234440" y="215325"/>
            <a:ext cx="10012680" cy="584775"/>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3200" dirty="0" smtClean="0">
                <a:solidFill>
                  <a:srgbClr val="FFBC97"/>
                </a:solidFill>
                <a:latin typeface="Arial Black" panose="020B0A04020102020204" pitchFamily="34" charset="0"/>
              </a:rPr>
              <a:t>EL HEXAGRAMA Y EL PLANETA SATURNO</a:t>
            </a:r>
            <a:endParaRPr lang="es-PE" sz="3200" dirty="0">
              <a:solidFill>
                <a:srgbClr val="FFBC97"/>
              </a:solidFill>
              <a:latin typeface="Arial Black" panose="020B0A04020102020204" pitchFamily="34" charset="0"/>
            </a:endParaRPr>
          </a:p>
        </p:txBody>
      </p:sp>
      <p:sp>
        <p:nvSpPr>
          <p:cNvPr id="6" name="CuadroTexto 5"/>
          <p:cNvSpPr txBox="1"/>
          <p:nvPr/>
        </p:nvSpPr>
        <p:spPr>
          <a:xfrm>
            <a:off x="6871750" y="1273283"/>
            <a:ext cx="5164895" cy="3416320"/>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smtClean="0">
                <a:solidFill>
                  <a:srgbClr val="FFBC97"/>
                </a:solidFill>
                <a:latin typeface="Arial Black" panose="020B0A04020102020204" pitchFamily="34" charset="0"/>
              </a:rPr>
              <a:t>En </a:t>
            </a:r>
            <a:r>
              <a:rPr lang="es-PE" sz="2400" dirty="0">
                <a:solidFill>
                  <a:srgbClr val="FFBC97"/>
                </a:solidFill>
                <a:latin typeface="Arial Black" panose="020B0A04020102020204" pitchFamily="34" charset="0"/>
              </a:rPr>
              <a:t>el año 2006 la sonda espacial </a:t>
            </a:r>
            <a:r>
              <a:rPr lang="es-PE" sz="2400" dirty="0" err="1">
                <a:solidFill>
                  <a:srgbClr val="FFBC97"/>
                </a:solidFill>
                <a:latin typeface="Arial Black" panose="020B0A04020102020204" pitchFamily="34" charset="0"/>
              </a:rPr>
              <a:t>Cassini</a:t>
            </a:r>
            <a:r>
              <a:rPr lang="es-PE" sz="2400" dirty="0">
                <a:solidFill>
                  <a:srgbClr val="FFBC97"/>
                </a:solidFill>
                <a:latin typeface="Arial Black" panose="020B0A04020102020204" pitchFamily="34" charset="0"/>
              </a:rPr>
              <a:t> tomó unas fotografías  del polo norte de Saturno y encontró un hexágono que asombró a muchos, y usted lo puede apreciar en la imagen, tomada por la sonda espacial con un filtro especial.</a:t>
            </a:r>
          </a:p>
        </p:txBody>
      </p:sp>
      <p:sp>
        <p:nvSpPr>
          <p:cNvPr id="7" name="CuadroTexto 6">
            <a:hlinkClick r:id="rId4"/>
          </p:cNvPr>
          <p:cNvSpPr txBox="1"/>
          <p:nvPr/>
        </p:nvSpPr>
        <p:spPr>
          <a:xfrm>
            <a:off x="6646228" y="5532120"/>
            <a:ext cx="5615940" cy="1325880"/>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dirty="0" smtClean="0">
                <a:solidFill>
                  <a:srgbClr val="FFBC97"/>
                </a:solidFill>
                <a:latin typeface="Arial Black" panose="020B0A04020102020204" pitchFamily="34" charset="0"/>
              </a:rPr>
              <a:t>https</a:t>
            </a:r>
            <a:r>
              <a:rPr lang="es-PE" dirty="0">
                <a:solidFill>
                  <a:srgbClr val="FFBC97"/>
                </a:solidFill>
                <a:latin typeface="Arial Black" panose="020B0A04020102020204" pitchFamily="34" charset="0"/>
              </a:rPr>
              <a:t>://www.xataka.com/espacio/el-hexagono-de-saturno-un-poligono-unico-del-sistema-solar-que-aun-conocemos-muy-poco</a:t>
            </a:r>
            <a:r>
              <a:rPr lang="es-PE" sz="2400" dirty="0" smtClean="0">
                <a:solidFill>
                  <a:srgbClr val="FFBC97"/>
                </a:solidFill>
                <a:latin typeface="Arial Black" panose="020B0A04020102020204" pitchFamily="34" charset="0"/>
              </a:rPr>
              <a:t> </a:t>
            </a:r>
            <a:endParaRPr lang="es-PE" sz="2400" dirty="0">
              <a:solidFill>
                <a:srgbClr val="FFBC97"/>
              </a:solidFill>
              <a:latin typeface="Arial Black" panose="020B0A04020102020204" pitchFamily="34" charset="0"/>
            </a:endParaRPr>
          </a:p>
        </p:txBody>
      </p:sp>
      <p:sp>
        <p:nvSpPr>
          <p:cNvPr id="9" name="CuadroTexto 8"/>
          <p:cNvSpPr txBox="1"/>
          <p:nvPr/>
        </p:nvSpPr>
        <p:spPr>
          <a:xfrm>
            <a:off x="7008377" y="5162787"/>
            <a:ext cx="1404103" cy="369332"/>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ES" dirty="0" smtClean="0">
                <a:solidFill>
                  <a:srgbClr val="FFBC97"/>
                </a:solidFill>
                <a:latin typeface="Arial Black" panose="020B0A04020102020204" pitchFamily="34" charset="0"/>
              </a:rPr>
              <a:t>Fuente:</a:t>
            </a:r>
            <a:endParaRPr lang="es-PE" dirty="0">
              <a:solidFill>
                <a:srgbClr val="FFBC97"/>
              </a:solidFill>
              <a:latin typeface="Arial Black" panose="020B0A04020102020204" pitchFamily="34" charset="0"/>
            </a:endParaRPr>
          </a:p>
        </p:txBody>
      </p:sp>
    </p:spTree>
    <p:extLst>
      <p:ext uri="{BB962C8B-B14F-4D97-AF65-F5344CB8AC3E}">
        <p14:creationId xmlns:p14="http://schemas.microsoft.com/office/powerpoint/2010/main" val="3874168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1800" fill="hold"/>
                                        <p:tgtEl>
                                          <p:spTgt spid="15362"/>
                                        </p:tgtEl>
                                        <p:attrNameLst>
                                          <p:attrName>ppt_w</p:attrName>
                                        </p:attrNameLst>
                                      </p:cBhvr>
                                      <p:tavLst>
                                        <p:tav tm="0">
                                          <p:val>
                                            <p:fltVal val="0"/>
                                          </p:val>
                                        </p:tav>
                                        <p:tav tm="100000">
                                          <p:val>
                                            <p:strVal val="#ppt_w"/>
                                          </p:val>
                                        </p:tav>
                                      </p:tavLst>
                                    </p:anim>
                                    <p:anim calcmode="lin" valueType="num">
                                      <p:cBhvr>
                                        <p:cTn id="12" dur="1800" fill="hold"/>
                                        <p:tgtEl>
                                          <p:spTgt spid="1536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800" fill="hold"/>
                                        <p:tgtEl>
                                          <p:spTgt spid="9"/>
                                        </p:tgtEl>
                                        <p:attrNameLst>
                                          <p:attrName>ppt_w</p:attrName>
                                        </p:attrNameLst>
                                      </p:cBhvr>
                                      <p:tavLst>
                                        <p:tav tm="0">
                                          <p:val>
                                            <p:fltVal val="0"/>
                                          </p:val>
                                        </p:tav>
                                        <p:tav tm="100000">
                                          <p:val>
                                            <p:strVal val="#ppt_w"/>
                                          </p:val>
                                        </p:tav>
                                      </p:tavLst>
                                    </p:anim>
                                    <p:anim calcmode="lin" valueType="num">
                                      <p:cBhvr>
                                        <p:cTn id="24" dur="18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800" fill="hold"/>
                                        <p:tgtEl>
                                          <p:spTgt spid="7"/>
                                        </p:tgtEl>
                                        <p:attrNameLst>
                                          <p:attrName>ppt_w</p:attrName>
                                        </p:attrNameLst>
                                      </p:cBhvr>
                                      <p:tavLst>
                                        <p:tav tm="0">
                                          <p:val>
                                            <p:fltVal val="0"/>
                                          </p:val>
                                        </p:tav>
                                        <p:tav tm="100000">
                                          <p:val>
                                            <p:strVal val="#ppt_w"/>
                                          </p:val>
                                        </p:tav>
                                      </p:tavLst>
                                    </p:anim>
                                    <p:anim calcmode="lin" valueType="num">
                                      <p:cBhvr>
                                        <p:cTn id="28"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1" y="0"/>
            <a:ext cx="12192001" cy="6858000"/>
          </a:xfrm>
          <a:prstGeom prst="rect">
            <a:avLst/>
          </a:prstGeom>
        </p:spPr>
      </p:pic>
      <p:pic>
        <p:nvPicPr>
          <p:cNvPr id="15362" name="Picture 2" descr="Hexagono 20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4" y="327660"/>
            <a:ext cx="7094180" cy="617982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374849" y="768489"/>
            <a:ext cx="4675038" cy="5632311"/>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smtClean="0">
                <a:solidFill>
                  <a:srgbClr val="FFBC97"/>
                </a:solidFill>
                <a:latin typeface="Arial Black" panose="020B0A04020102020204" pitchFamily="34" charset="0"/>
              </a:rPr>
              <a:t>Y </a:t>
            </a:r>
            <a:r>
              <a:rPr lang="es-PE" sz="2400" dirty="0">
                <a:solidFill>
                  <a:srgbClr val="FFBC97"/>
                </a:solidFill>
                <a:latin typeface="Arial Black" panose="020B0A04020102020204" pitchFamily="34" charset="0"/>
              </a:rPr>
              <a:t>precisamente el hexagrama es una derivación del hexágono.</a:t>
            </a:r>
          </a:p>
          <a:p>
            <a:pPr algn="ctr"/>
            <a:r>
              <a:rPr lang="es-PE" sz="2400" dirty="0">
                <a:solidFill>
                  <a:srgbClr val="FFBC97"/>
                </a:solidFill>
                <a:latin typeface="Arial Black" panose="020B0A04020102020204" pitchFamily="34" charset="0"/>
              </a:rPr>
              <a:t>El hexágono de Saturno es un espacio lleno de vientos muy rápidos que alcanzan velocidades de más de 300 kilómetros por hora. Cada uno de los lados del hexágono cuenta con un largo de más de 13,800 kilómetros, más que el diámetro del planeta Tierra. </a:t>
            </a:r>
          </a:p>
          <a:p>
            <a:pPr algn="ctr"/>
            <a:endParaRPr lang="es-PE" sz="2400" dirty="0">
              <a:solidFill>
                <a:srgbClr val="FFBC97"/>
              </a:solidFill>
              <a:latin typeface="Arial Black" panose="020B0A04020102020204" pitchFamily="34" charset="0"/>
            </a:endParaRPr>
          </a:p>
        </p:txBody>
      </p:sp>
    </p:spTree>
    <p:extLst>
      <p:ext uri="{BB962C8B-B14F-4D97-AF65-F5344CB8AC3E}">
        <p14:creationId xmlns:p14="http://schemas.microsoft.com/office/powerpoint/2010/main" val="4245475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1800" fill="hold"/>
                                        <p:tgtEl>
                                          <p:spTgt spid="15362"/>
                                        </p:tgtEl>
                                        <p:attrNameLst>
                                          <p:attrName>ppt_w</p:attrName>
                                        </p:attrNameLst>
                                      </p:cBhvr>
                                      <p:tavLst>
                                        <p:tav tm="0">
                                          <p:val>
                                            <p:fltVal val="0"/>
                                          </p:val>
                                        </p:tav>
                                        <p:tav tm="100000">
                                          <p:val>
                                            <p:strVal val="#ppt_w"/>
                                          </p:val>
                                        </p:tav>
                                      </p:tavLst>
                                    </p:anim>
                                    <p:anim calcmode="lin" valueType="num">
                                      <p:cBhvr>
                                        <p:cTn id="12" dur="1800" fill="hold"/>
                                        <p:tgtEl>
                                          <p:spTgt spid="1536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t="27077" r="1231" b="64513"/>
          <a:stretch/>
        </p:blipFill>
        <p:spPr>
          <a:xfrm>
            <a:off x="0" y="0"/>
            <a:ext cx="12192000" cy="576777"/>
          </a:xfrm>
          <a:prstGeom prst="rect">
            <a:avLst/>
          </a:prstGeom>
        </p:spPr>
      </p:pic>
      <p:pic>
        <p:nvPicPr>
          <p:cNvPr id="5" name="Imagen 4"/>
          <p:cNvPicPr>
            <a:picLocks noChangeAspect="1"/>
          </p:cNvPicPr>
          <p:nvPr/>
        </p:nvPicPr>
        <p:blipFill rotWithShape="1">
          <a:blip r:embed="rId2"/>
          <a:srcRect t="41846" r="12769" b="54462"/>
          <a:stretch/>
        </p:blipFill>
        <p:spPr>
          <a:xfrm>
            <a:off x="0" y="543282"/>
            <a:ext cx="12632671" cy="300780"/>
          </a:xfrm>
          <a:prstGeom prst="rect">
            <a:avLst/>
          </a:prstGeom>
        </p:spPr>
      </p:pic>
      <p:pic>
        <p:nvPicPr>
          <p:cNvPr id="6" name="Imagen 5"/>
          <p:cNvPicPr>
            <a:picLocks noChangeAspect="1"/>
          </p:cNvPicPr>
          <p:nvPr/>
        </p:nvPicPr>
        <p:blipFill rotWithShape="1">
          <a:blip r:embed="rId2"/>
          <a:srcRect t="47179" b="34770"/>
          <a:stretch/>
        </p:blipFill>
        <p:spPr>
          <a:xfrm>
            <a:off x="0" y="782879"/>
            <a:ext cx="12192000" cy="1237958"/>
          </a:xfrm>
          <a:prstGeom prst="rect">
            <a:avLst/>
          </a:prstGeom>
        </p:spPr>
      </p:pic>
      <p:pic>
        <p:nvPicPr>
          <p:cNvPr id="7" name="Imagen 6"/>
          <p:cNvPicPr>
            <a:picLocks noChangeAspect="1"/>
          </p:cNvPicPr>
          <p:nvPr/>
        </p:nvPicPr>
        <p:blipFill rotWithShape="1">
          <a:blip r:embed="rId2"/>
          <a:srcRect t="68513" b="24513"/>
          <a:stretch/>
        </p:blipFill>
        <p:spPr>
          <a:xfrm>
            <a:off x="0" y="1939336"/>
            <a:ext cx="12192000" cy="478303"/>
          </a:xfrm>
          <a:prstGeom prst="rect">
            <a:avLst/>
          </a:prstGeom>
        </p:spPr>
      </p:pic>
      <p:pic>
        <p:nvPicPr>
          <p:cNvPr id="8" name="Imagen 7"/>
          <p:cNvPicPr>
            <a:picLocks noChangeAspect="1"/>
          </p:cNvPicPr>
          <p:nvPr/>
        </p:nvPicPr>
        <p:blipFill rotWithShape="1">
          <a:blip r:embed="rId3"/>
          <a:srcRect l="6692" t="22651" r="36540" b="19590"/>
          <a:stretch/>
        </p:blipFill>
        <p:spPr>
          <a:xfrm>
            <a:off x="140676" y="2417639"/>
            <a:ext cx="7596555" cy="4347598"/>
          </a:xfrm>
          <a:prstGeom prst="rect">
            <a:avLst/>
          </a:prstGeom>
          <a:effectLst>
            <a:softEdge rad="63500"/>
          </a:effectLst>
        </p:spPr>
      </p:pic>
      <p:cxnSp>
        <p:nvCxnSpPr>
          <p:cNvPr id="9" name="Conector recto de flecha 8"/>
          <p:cNvCxnSpPr/>
          <p:nvPr/>
        </p:nvCxnSpPr>
        <p:spPr>
          <a:xfrm flipH="1">
            <a:off x="4083146" y="3032760"/>
            <a:ext cx="16414" cy="800193"/>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44177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p:spPr>
      </p:pic>
      <p:pic>
        <p:nvPicPr>
          <p:cNvPr id="16386" name="Picture 2" descr="dibujo20161115-saturn-hexagon-nasa-cassin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462" y="0"/>
            <a:ext cx="10199076" cy="685800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7" name="Conector recto de flecha 6"/>
          <p:cNvCxnSpPr/>
          <p:nvPr/>
        </p:nvCxnSpPr>
        <p:spPr>
          <a:xfrm flipH="1">
            <a:off x="7481666" y="853440"/>
            <a:ext cx="1479454" cy="586833"/>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55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6386"/>
                                        </p:tgtEl>
                                        <p:attrNameLst>
                                          <p:attrName>style.visibility</p:attrName>
                                        </p:attrNameLst>
                                      </p:cBhvr>
                                      <p:to>
                                        <p:strVal val="visible"/>
                                      </p:to>
                                    </p:set>
                                    <p:anim calcmode="lin" valueType="num">
                                      <p:cBhvr>
                                        <p:cTn id="11" dur="1800" fill="hold"/>
                                        <p:tgtEl>
                                          <p:spTgt spid="16386"/>
                                        </p:tgtEl>
                                        <p:attrNameLst>
                                          <p:attrName>ppt_w</p:attrName>
                                        </p:attrNameLst>
                                      </p:cBhvr>
                                      <p:tavLst>
                                        <p:tav tm="0">
                                          <p:val>
                                            <p:fltVal val="0"/>
                                          </p:val>
                                        </p:tav>
                                        <p:tav tm="100000">
                                          <p:val>
                                            <p:strVal val="#ppt_w"/>
                                          </p:val>
                                        </p:tav>
                                      </p:tavLst>
                                    </p:anim>
                                    <p:anim calcmode="lin" valueType="num">
                                      <p:cBhvr>
                                        <p:cTn id="12" dur="1800" fill="hold"/>
                                        <p:tgtEl>
                                          <p:spTgt spid="1638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68" y="0"/>
            <a:ext cx="12192000" cy="6858000"/>
          </a:xfrm>
          <a:prstGeom prst="rect">
            <a:avLst/>
          </a:prstGeom>
        </p:spPr>
      </p:pic>
      <p:pic>
        <p:nvPicPr>
          <p:cNvPr id="3" name="Picture 2" descr="Un huracán sobre el polo Sur de Satur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08" y="173831"/>
            <a:ext cx="8579291" cy="643446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8927884" y="421868"/>
            <a:ext cx="3099231" cy="415498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De </a:t>
            </a:r>
            <a:r>
              <a:rPr lang="es-PE" sz="2400" dirty="0">
                <a:solidFill>
                  <a:schemeClr val="bg1"/>
                </a:solidFill>
                <a:latin typeface="Arial Black" panose="020B0A04020102020204" pitchFamily="34" charset="0"/>
              </a:rPr>
              <a:t>otro lado, en el Polo Sur de Saturno la sonda </a:t>
            </a:r>
            <a:r>
              <a:rPr lang="es-PE" sz="2400" dirty="0" err="1">
                <a:solidFill>
                  <a:schemeClr val="bg1"/>
                </a:solidFill>
                <a:latin typeface="Arial Black" panose="020B0A04020102020204" pitchFamily="34" charset="0"/>
              </a:rPr>
              <a:t>Cassini</a:t>
            </a:r>
            <a:r>
              <a:rPr lang="es-PE" sz="2400" dirty="0">
                <a:solidFill>
                  <a:schemeClr val="bg1"/>
                </a:solidFill>
                <a:latin typeface="Arial Black" panose="020B0A04020102020204" pitchFamily="34" charset="0"/>
              </a:rPr>
              <a:t> fotografió un huracán estrepitoso con un enorme Ojo en el centro del Polo Sur de dicho planeta. </a:t>
            </a:r>
            <a:endParaRPr lang="es-PE" sz="2400" dirty="0" smtClean="0">
              <a:solidFill>
                <a:schemeClr val="bg1"/>
              </a:solidFill>
              <a:latin typeface="Arial Black" panose="020B0A04020102020204" pitchFamily="34" charset="0"/>
            </a:endParaRPr>
          </a:p>
        </p:txBody>
      </p:sp>
      <p:sp>
        <p:nvSpPr>
          <p:cNvPr id="6" name="CuadroTexto 5">
            <a:hlinkClick r:id="rId4"/>
          </p:cNvPr>
          <p:cNvSpPr txBox="1"/>
          <p:nvPr/>
        </p:nvSpPr>
        <p:spPr>
          <a:xfrm>
            <a:off x="8762999" y="5407970"/>
            <a:ext cx="3099231"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dirty="0">
                <a:solidFill>
                  <a:schemeClr val="bg1"/>
                </a:solidFill>
                <a:latin typeface="Arial Black" panose="020B0A04020102020204" pitchFamily="34" charset="0"/>
              </a:rPr>
              <a:t>https://observatorio.info/2006/11/un-huracan-sobre-el-polo-sur-de-saturno/</a:t>
            </a:r>
            <a:endParaRPr lang="es-PE" dirty="0" smtClean="0">
              <a:solidFill>
                <a:schemeClr val="bg1"/>
              </a:solidFill>
              <a:latin typeface="Arial Black" panose="020B0A04020102020204" pitchFamily="34" charset="0"/>
            </a:endParaRPr>
          </a:p>
        </p:txBody>
      </p:sp>
      <p:sp>
        <p:nvSpPr>
          <p:cNvPr id="7" name="CuadroTexto 6"/>
          <p:cNvSpPr txBox="1"/>
          <p:nvPr/>
        </p:nvSpPr>
        <p:spPr>
          <a:xfrm>
            <a:off x="8750512" y="5038638"/>
            <a:ext cx="1203961" cy="36933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dirty="0" smtClean="0">
                <a:solidFill>
                  <a:schemeClr val="bg1"/>
                </a:solidFill>
                <a:latin typeface="Arial Black" panose="020B0A04020102020204" pitchFamily="34" charset="0"/>
              </a:rPr>
              <a:t> Fuente:</a:t>
            </a:r>
          </a:p>
        </p:txBody>
      </p:sp>
      <p:cxnSp>
        <p:nvCxnSpPr>
          <p:cNvPr id="8" name="Conector recto de flecha 7"/>
          <p:cNvCxnSpPr/>
          <p:nvPr/>
        </p:nvCxnSpPr>
        <p:spPr>
          <a:xfrm flipH="1">
            <a:off x="5515706" y="2327863"/>
            <a:ext cx="1479454" cy="586833"/>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5437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800" fill="hold"/>
                                        <p:tgtEl>
                                          <p:spTgt spid="6"/>
                                        </p:tgtEl>
                                        <p:attrNameLst>
                                          <p:attrName>ppt_w</p:attrName>
                                        </p:attrNameLst>
                                      </p:cBhvr>
                                      <p:tavLst>
                                        <p:tav tm="0">
                                          <p:val>
                                            <p:fltVal val="0"/>
                                          </p:val>
                                        </p:tav>
                                        <p:tav tm="100000">
                                          <p:val>
                                            <p:strVal val="#ppt_w"/>
                                          </p:val>
                                        </p:tav>
                                      </p:tavLst>
                                    </p:anim>
                                    <p:anim calcmode="lin" valueType="num">
                                      <p:cBhvr>
                                        <p:cTn id="28"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Un huracán sobre el polo Sur de Satur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08" y="173831"/>
            <a:ext cx="8579291" cy="643446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8762999" y="428178"/>
            <a:ext cx="3264116" cy="6001643"/>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schemeClr val="bg1"/>
                </a:solidFill>
                <a:latin typeface="Arial Black" panose="020B0A04020102020204" pitchFamily="34" charset="0"/>
              </a:rPr>
              <a:t>Dicho “ojo” tiene unos 8.000 km de ancho, aproximadamente dos tercios del diámetro de la tierra.</a:t>
            </a:r>
          </a:p>
          <a:p>
            <a:pPr algn="ctr"/>
            <a:r>
              <a:rPr lang="es-PE" sz="2400" dirty="0">
                <a:solidFill>
                  <a:schemeClr val="bg1"/>
                </a:solidFill>
                <a:latin typeface="Arial Black" panose="020B0A04020102020204" pitchFamily="34" charset="0"/>
              </a:rPr>
              <a:t>¿Cree usted que sea una simple casualidad la semejanza que </a:t>
            </a:r>
            <a:r>
              <a:rPr lang="es-PE" sz="2400" dirty="0" smtClean="0">
                <a:solidFill>
                  <a:schemeClr val="bg1"/>
                </a:solidFill>
                <a:latin typeface="Arial Black" panose="020B0A04020102020204" pitchFamily="34" charset="0"/>
              </a:rPr>
              <a:t>tiene </a:t>
            </a:r>
            <a:r>
              <a:rPr lang="es-PE" sz="2400" dirty="0">
                <a:solidFill>
                  <a:schemeClr val="bg1"/>
                </a:solidFill>
                <a:latin typeface="Arial Black" panose="020B0A04020102020204" pitchFamily="34" charset="0"/>
              </a:rPr>
              <a:t>este “Ojo” con el “Ojo de Horus”, llamado también “Ojo que todo lo ve”? </a:t>
            </a:r>
          </a:p>
        </p:txBody>
      </p:sp>
      <p:cxnSp>
        <p:nvCxnSpPr>
          <p:cNvPr id="8" name="Conector recto de flecha 7"/>
          <p:cNvCxnSpPr/>
          <p:nvPr/>
        </p:nvCxnSpPr>
        <p:spPr>
          <a:xfrm flipH="1">
            <a:off x="5515706" y="2327863"/>
            <a:ext cx="1479454" cy="586833"/>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8073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Un huracán sobre el polo Sur de Satur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08" y="173831"/>
            <a:ext cx="8579291" cy="643446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8" name="Conector recto de flecha 7"/>
          <p:cNvCxnSpPr/>
          <p:nvPr/>
        </p:nvCxnSpPr>
        <p:spPr>
          <a:xfrm flipH="1">
            <a:off x="5515706" y="2327863"/>
            <a:ext cx="1479454" cy="586833"/>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8762999" y="797510"/>
            <a:ext cx="3264116" cy="526297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Hay </a:t>
            </a:r>
            <a:r>
              <a:rPr lang="es-PE" sz="2400" dirty="0">
                <a:solidFill>
                  <a:schemeClr val="bg1"/>
                </a:solidFill>
                <a:latin typeface="Arial Black" panose="020B0A04020102020204" pitchFamily="34" charset="0"/>
              </a:rPr>
              <a:t>la creencia entre los ocultistas, incluyendo a los </a:t>
            </a:r>
            <a:r>
              <a:rPr lang="es-PE" sz="2400" dirty="0" err="1">
                <a:solidFill>
                  <a:schemeClr val="bg1"/>
                </a:solidFill>
                <a:latin typeface="Arial Black" panose="020B0A04020102020204" pitchFamily="34" charset="0"/>
              </a:rPr>
              <a:t>illuminatis</a:t>
            </a:r>
            <a:r>
              <a:rPr lang="es-PE" sz="2400" dirty="0">
                <a:solidFill>
                  <a:schemeClr val="bg1"/>
                </a:solidFill>
                <a:latin typeface="Arial Black" panose="020B0A04020102020204" pitchFamily="34" charset="0"/>
              </a:rPr>
              <a:t>, masones y demás sociedades secretas que este Ojo </a:t>
            </a:r>
            <a:r>
              <a:rPr lang="es-PE" sz="2400" dirty="0" smtClean="0">
                <a:solidFill>
                  <a:schemeClr val="bg1"/>
                </a:solidFill>
                <a:latin typeface="Arial Black" panose="020B0A04020102020204" pitchFamily="34" charset="0"/>
              </a:rPr>
              <a:t>vigila y gobierna </a:t>
            </a:r>
            <a:r>
              <a:rPr lang="es-PE" sz="2400" dirty="0">
                <a:solidFill>
                  <a:schemeClr val="bg1"/>
                </a:solidFill>
                <a:latin typeface="Arial Black" panose="020B0A04020102020204" pitchFamily="34" charset="0"/>
              </a:rPr>
              <a:t>las estrellas y también el </a:t>
            </a:r>
            <a:r>
              <a:rPr lang="es-PE" sz="2400" dirty="0" smtClean="0">
                <a:solidFill>
                  <a:schemeClr val="bg1"/>
                </a:solidFill>
                <a:latin typeface="Arial Black" panose="020B0A04020102020204" pitchFamily="34" charset="0"/>
              </a:rPr>
              <a:t>caminar </a:t>
            </a:r>
            <a:r>
              <a:rPr lang="es-PE" sz="2400" dirty="0">
                <a:solidFill>
                  <a:schemeClr val="bg1"/>
                </a:solidFill>
                <a:latin typeface="Arial Black" panose="020B0A04020102020204" pitchFamily="34" charset="0"/>
              </a:rPr>
              <a:t>del hombre</a:t>
            </a:r>
          </a:p>
        </p:txBody>
      </p:sp>
    </p:spTree>
    <p:extLst>
      <p:ext uri="{BB962C8B-B14F-4D97-AF65-F5344CB8AC3E}">
        <p14:creationId xmlns:p14="http://schemas.microsoft.com/office/powerpoint/2010/main" val="5150039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3D4937"/>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CuadroTexto 1"/>
          <p:cNvSpPr txBox="1"/>
          <p:nvPr/>
        </p:nvSpPr>
        <p:spPr>
          <a:xfrm>
            <a:off x="396240" y="4635125"/>
            <a:ext cx="11399520" cy="1915909"/>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sz="2400" b="1" dirty="0">
                <a:solidFill>
                  <a:srgbClr val="AAB9A4"/>
                </a:solidFill>
                <a:latin typeface="Arial Black" panose="020B0A04020102020204" pitchFamily="34" charset="0"/>
              </a:rPr>
              <a:t>Cuenta el mito romano que Saturno hizo un pacto con su hermano mayor Titán mediante el cual éste le cedía el favor de reinar el cielo en su lugar, y por ello los hijos que tenía Saturno con su mujer </a:t>
            </a:r>
            <a:r>
              <a:rPr lang="es-PE" sz="2400" b="1" dirty="0" err="1">
                <a:solidFill>
                  <a:srgbClr val="AAB9A4"/>
                </a:solidFill>
                <a:latin typeface="Arial Black" panose="020B0A04020102020204" pitchFamily="34" charset="0"/>
              </a:rPr>
              <a:t>Ops</a:t>
            </a:r>
            <a:r>
              <a:rPr lang="es-PE" sz="2400" b="1" dirty="0">
                <a:solidFill>
                  <a:srgbClr val="AAB9A4"/>
                </a:solidFill>
                <a:latin typeface="Arial Black" panose="020B0A04020102020204" pitchFamily="34" charset="0"/>
              </a:rPr>
              <a:t>, los devoraba, tal como es representado en la pintura de Pedro Pablo Rubens de 1,636, que se está mostrando. </a:t>
            </a:r>
          </a:p>
        </p:txBody>
      </p:sp>
      <p:pic>
        <p:nvPicPr>
          <p:cNvPr id="6" name="Imagen 5"/>
          <p:cNvPicPr>
            <a:picLocks noChangeAspect="1"/>
          </p:cNvPicPr>
          <p:nvPr/>
        </p:nvPicPr>
        <p:blipFill rotWithShape="1">
          <a:blip r:embed="rId2"/>
          <a:srcRect l="22125" t="25555" r="23250" b="17555"/>
          <a:stretch/>
        </p:blipFill>
        <p:spPr>
          <a:xfrm>
            <a:off x="2282931" y="167640"/>
            <a:ext cx="7626137" cy="4467485"/>
          </a:xfrm>
          <a:prstGeom prst="rect">
            <a:avLst/>
          </a:prstGeom>
          <a:effectLst>
            <a:softEdge rad="63500"/>
          </a:effectLst>
        </p:spPr>
      </p:pic>
    </p:spTree>
    <p:extLst>
      <p:ext uri="{BB962C8B-B14F-4D97-AF65-F5344CB8AC3E}">
        <p14:creationId xmlns:p14="http://schemas.microsoft.com/office/powerpoint/2010/main" val="1451768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8434" name="Picture 2" descr="https://upload.wikimedia.org/wikipedia/commons/thumb/d/dd/Rubens_saturn.jpg/200px-Rubens_satur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854" y="167283"/>
            <a:ext cx="3136265" cy="652343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1"/>
          <p:cNvSpPr txBox="1"/>
          <p:nvPr/>
        </p:nvSpPr>
        <p:spPr>
          <a:xfrm>
            <a:off x="4662554" y="809051"/>
            <a:ext cx="6630285" cy="5239896"/>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Sin </a:t>
            </a:r>
            <a:r>
              <a:rPr lang="es-PE" sz="2400" b="1" dirty="0">
                <a:solidFill>
                  <a:srgbClr val="C3BC8F"/>
                </a:solidFill>
                <a:latin typeface="Arial Black" panose="020B0A04020102020204" pitchFamily="34" charset="0"/>
              </a:rPr>
              <a:t>embargo, la diosa </a:t>
            </a:r>
            <a:r>
              <a:rPr lang="es-PE" sz="2400" b="1" dirty="0" err="1">
                <a:solidFill>
                  <a:srgbClr val="C3BC8F"/>
                </a:solidFill>
                <a:latin typeface="Arial Black" panose="020B0A04020102020204" pitchFamily="34" charset="0"/>
              </a:rPr>
              <a:t>Ops</a:t>
            </a:r>
            <a:r>
              <a:rPr lang="es-PE" sz="2400" b="1" dirty="0">
                <a:solidFill>
                  <a:srgbClr val="C3BC8F"/>
                </a:solidFill>
                <a:latin typeface="Arial Black" panose="020B0A04020102020204" pitchFamily="34" charset="0"/>
              </a:rPr>
              <a:t> escondió a 3 de sus hijos entre los cuales estaba </a:t>
            </a:r>
            <a:r>
              <a:rPr lang="es-PE" sz="2400" b="1" dirty="0" err="1">
                <a:solidFill>
                  <a:srgbClr val="C3BC8F"/>
                </a:solidFill>
                <a:latin typeface="Arial Black" panose="020B0A04020102020204" pitchFamily="34" charset="0"/>
              </a:rPr>
              <a:t>Jupiter</a:t>
            </a:r>
            <a:r>
              <a:rPr lang="es-PE" sz="2400" b="1" dirty="0">
                <a:solidFill>
                  <a:srgbClr val="C3BC8F"/>
                </a:solidFill>
                <a:latin typeface="Arial Black" panose="020B0A04020102020204" pitchFamily="34" charset="0"/>
              </a:rPr>
              <a:t>. Luego Titán al enterarse del engaño encarceló a Saturno y su mujer </a:t>
            </a:r>
            <a:r>
              <a:rPr lang="es-PE" sz="2400" b="1" dirty="0" err="1">
                <a:solidFill>
                  <a:srgbClr val="C3BC8F"/>
                </a:solidFill>
                <a:latin typeface="Arial Black" panose="020B0A04020102020204" pitchFamily="34" charset="0"/>
              </a:rPr>
              <a:t>Ops</a:t>
            </a:r>
            <a:r>
              <a:rPr lang="es-PE" sz="2400" b="1" dirty="0">
                <a:solidFill>
                  <a:srgbClr val="C3BC8F"/>
                </a:solidFill>
                <a:latin typeface="Arial Black" panose="020B0A04020102020204" pitchFamily="34" charset="0"/>
              </a:rPr>
              <a:t>, pero cuando creció </a:t>
            </a:r>
            <a:r>
              <a:rPr lang="es-PE" sz="2400" b="1" dirty="0" err="1">
                <a:solidFill>
                  <a:srgbClr val="C3BC8F"/>
                </a:solidFill>
                <a:latin typeface="Arial Black" panose="020B0A04020102020204" pitchFamily="34" charset="0"/>
              </a:rPr>
              <a:t>Jupiter</a:t>
            </a:r>
            <a:r>
              <a:rPr lang="es-PE" sz="2400" b="1" dirty="0">
                <a:solidFill>
                  <a:srgbClr val="C3BC8F"/>
                </a:solidFill>
                <a:latin typeface="Arial Black" panose="020B0A04020102020204" pitchFamily="34" charset="0"/>
              </a:rPr>
              <a:t> se enfrentó a su tío Titán y lo venció, por lo que restituyó el trono a su padre Saturno. Posteriormente Saturno quiso matar a su hijo </a:t>
            </a:r>
            <a:r>
              <a:rPr lang="es-PE" sz="2400" b="1" dirty="0" err="1">
                <a:solidFill>
                  <a:srgbClr val="C3BC8F"/>
                </a:solidFill>
                <a:latin typeface="Arial Black" panose="020B0A04020102020204" pitchFamily="34" charset="0"/>
              </a:rPr>
              <a:t>Jupiter</a:t>
            </a:r>
            <a:r>
              <a:rPr lang="es-PE" sz="2400" b="1" dirty="0">
                <a:solidFill>
                  <a:srgbClr val="C3BC8F"/>
                </a:solidFill>
                <a:latin typeface="Arial Black" panose="020B0A04020102020204" pitchFamily="34" charset="0"/>
              </a:rPr>
              <a:t> y ambos se enfrentan y es derrotado Saturno, para finalmente ser convertido en humano y condenado a vivir con los hombres a quienes les dictaría las leyes y los gobernaría.</a:t>
            </a:r>
          </a:p>
        </p:txBody>
      </p:sp>
    </p:spTree>
    <p:extLst>
      <p:ext uri="{BB962C8B-B14F-4D97-AF65-F5344CB8AC3E}">
        <p14:creationId xmlns:p14="http://schemas.microsoft.com/office/powerpoint/2010/main" val="3262948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1800" fill="hold"/>
                                        <p:tgtEl>
                                          <p:spTgt spid="18434"/>
                                        </p:tgtEl>
                                        <p:attrNameLst>
                                          <p:attrName>ppt_w</p:attrName>
                                        </p:attrNameLst>
                                      </p:cBhvr>
                                      <p:tavLst>
                                        <p:tav tm="0">
                                          <p:val>
                                            <p:fltVal val="0"/>
                                          </p:val>
                                        </p:tav>
                                        <p:tav tm="100000">
                                          <p:val>
                                            <p:strVal val="#ppt_w"/>
                                          </p:val>
                                        </p:tav>
                                      </p:tavLst>
                                    </p:anim>
                                    <p:anim calcmode="lin" valueType="num">
                                      <p:cBhvr>
                                        <p:cTn id="12" dur="1800" fill="hold"/>
                                        <p:tgtEl>
                                          <p:spTgt spid="1843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2530" name="Picture 2" descr="http://www.actualidadcatolica.es/wp-content/uploads/lucifer-1080x67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414" y="152851"/>
            <a:ext cx="7872691" cy="439682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441960" y="4549676"/>
            <a:ext cx="11369040"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Este relato </a:t>
            </a:r>
            <a:r>
              <a:rPr lang="es-PE" sz="2400" dirty="0">
                <a:solidFill>
                  <a:schemeClr val="bg1"/>
                </a:solidFill>
                <a:latin typeface="Arial Black" panose="020B0A04020102020204" pitchFamily="34" charset="0"/>
              </a:rPr>
              <a:t>tiene similitud con lo que hizo Lucifer en el cielo cuándo se rebeló contra </a:t>
            </a:r>
            <a:r>
              <a:rPr lang="es-PE" sz="2400" dirty="0" err="1">
                <a:solidFill>
                  <a:schemeClr val="bg1"/>
                </a:solidFill>
                <a:latin typeface="Arial Black" panose="020B0A04020102020204" pitchFamily="34" charset="0"/>
              </a:rPr>
              <a:t>Yahweh</a:t>
            </a:r>
            <a:r>
              <a:rPr lang="es-PE" sz="2400" dirty="0">
                <a:solidFill>
                  <a:schemeClr val="bg1"/>
                </a:solidFill>
                <a:latin typeface="Arial Black" panose="020B0A04020102020204" pitchFamily="34" charset="0"/>
              </a:rPr>
              <a:t>, por lo que fue finalmente expulsado y arrojado a la tierra para convertirse en Satanás, engañar a los hombres y controlarlos mediante la política y la religión.</a:t>
            </a:r>
          </a:p>
          <a:p>
            <a:pPr algn="ctr"/>
            <a:r>
              <a:rPr lang="es-PE" sz="2400" dirty="0">
                <a:solidFill>
                  <a:schemeClr val="bg1"/>
                </a:solidFill>
                <a:latin typeface="Arial Black" panose="020B0A04020102020204" pitchFamily="34" charset="0"/>
              </a:rPr>
              <a:t>Por ello, Saturno representa a Satanás.</a:t>
            </a:r>
          </a:p>
        </p:txBody>
      </p:sp>
    </p:spTree>
    <p:extLst>
      <p:ext uri="{BB962C8B-B14F-4D97-AF65-F5344CB8AC3E}">
        <p14:creationId xmlns:p14="http://schemas.microsoft.com/office/powerpoint/2010/main" val="870229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2530"/>
                                        </p:tgtEl>
                                        <p:attrNameLst>
                                          <p:attrName>style.visibility</p:attrName>
                                        </p:attrNameLst>
                                      </p:cBhvr>
                                      <p:to>
                                        <p:strVal val="visible"/>
                                      </p:to>
                                    </p:set>
                                    <p:anim calcmode="lin" valueType="num">
                                      <p:cBhvr>
                                        <p:cTn id="11" dur="1800" fill="hold"/>
                                        <p:tgtEl>
                                          <p:spTgt spid="22530"/>
                                        </p:tgtEl>
                                        <p:attrNameLst>
                                          <p:attrName>ppt_w</p:attrName>
                                        </p:attrNameLst>
                                      </p:cBhvr>
                                      <p:tavLst>
                                        <p:tav tm="0">
                                          <p:val>
                                            <p:fltVal val="0"/>
                                          </p:val>
                                        </p:tav>
                                        <p:tav tm="100000">
                                          <p:val>
                                            <p:strVal val="#ppt_w"/>
                                          </p:val>
                                        </p:tav>
                                      </p:tavLst>
                                    </p:anim>
                                    <p:anim calcmode="lin" valueType="num">
                                      <p:cBhvr>
                                        <p:cTn id="12" dur="1800" fill="hold"/>
                                        <p:tgtEl>
                                          <p:spTgt spid="2253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4578" name="Picture 2" descr="https://3.bp.blogspot.com/-KN0nUDy3dYI/Wj-kwxtMZkI/AAAAAAAAWrM/_7OW5qmY6PkYW42CPmTjwtocTWux02cRwCLcBGAs/s1600/Saturno%2Ben%2Bcapricornio%252C%2Bla%2Bhoz%252C%2Bel%2Bni%25C3%25B1o%2By%2Bel%2Bsembrador.png"/>
          <p:cNvPicPr>
            <a:picLocks noChangeAspect="1" noChangeArrowheads="1"/>
          </p:cNvPicPr>
          <p:nvPr/>
        </p:nvPicPr>
        <p:blipFill rotWithShape="1">
          <a:blip r:embed="rId3">
            <a:extLst>
              <a:ext uri="{28A0092B-C50C-407E-A947-70E740481C1C}">
                <a14:useLocalDpi xmlns:a14="http://schemas.microsoft.com/office/drawing/2010/main" val="0"/>
              </a:ext>
            </a:extLst>
          </a:blip>
          <a:srcRect l="6795" t="2510" r="7368" b="6263"/>
          <a:stretch/>
        </p:blipFill>
        <p:spPr bwMode="auto">
          <a:xfrm>
            <a:off x="6590011" y="-180"/>
            <a:ext cx="4061646" cy="528014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5" name="Picture 2" descr="https://upload.wikimedia.org/wikipedia/commons/thumb/d/dd/Rubens_saturn.jpg/200px-Rubens_saturn.jpg"/>
          <p:cNvPicPr>
            <a:picLocks noChangeAspect="1" noChangeArrowheads="1"/>
          </p:cNvPicPr>
          <p:nvPr/>
        </p:nvPicPr>
        <p:blipFill rotWithShape="1">
          <a:blip r:embed="rId4">
            <a:extLst>
              <a:ext uri="{28A0092B-C50C-407E-A947-70E740481C1C}">
                <a14:useLocalDpi xmlns:a14="http://schemas.microsoft.com/office/drawing/2010/main" val="0"/>
              </a:ext>
            </a:extLst>
          </a:blip>
          <a:srcRect b="48598"/>
          <a:stretch/>
        </p:blipFill>
        <p:spPr bwMode="auto">
          <a:xfrm>
            <a:off x="1221194" y="167283"/>
            <a:ext cx="4781974" cy="511267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cxnSp>
        <p:nvCxnSpPr>
          <p:cNvPr id="8" name="Conector recto de flecha 7"/>
          <p:cNvCxnSpPr/>
          <p:nvPr/>
        </p:nvCxnSpPr>
        <p:spPr>
          <a:xfrm>
            <a:off x="3628011" y="914400"/>
            <a:ext cx="4616829" cy="1889760"/>
          </a:xfrm>
          <a:prstGeom prst="straightConnector1">
            <a:avLst/>
          </a:prstGeom>
          <a:ln w="889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CuadroTexto 1"/>
          <p:cNvSpPr txBox="1"/>
          <p:nvPr/>
        </p:nvSpPr>
        <p:spPr>
          <a:xfrm>
            <a:off x="323635" y="5253788"/>
            <a:ext cx="11359066" cy="1546577"/>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a:solidFill>
                  <a:srgbClr val="C3BC8F"/>
                </a:solidFill>
                <a:latin typeface="Arial Black" panose="020B0A04020102020204" pitchFamily="34" charset="0"/>
              </a:rPr>
              <a:t>Saturno en la mitología romana era el dios de la agricultura y la cosecha. Observe Ud. como en ambas imágenes Saturno aparece asociado a una estrella de 6 </a:t>
            </a:r>
            <a:r>
              <a:rPr lang="es-PE" sz="2400" b="1" dirty="0" smtClean="0">
                <a:solidFill>
                  <a:srgbClr val="C3BC8F"/>
                </a:solidFill>
                <a:latin typeface="Arial Black" panose="020B0A04020102020204" pitchFamily="34" charset="0"/>
              </a:rPr>
              <a:t>puntas del cual se deriva el hexagrama</a:t>
            </a:r>
            <a:endParaRPr lang="es-PE" sz="24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3003563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1800" fill="hold"/>
                                        <p:tgtEl>
                                          <p:spTgt spid="24578"/>
                                        </p:tgtEl>
                                        <p:attrNameLst>
                                          <p:attrName>ppt_w</p:attrName>
                                        </p:attrNameLst>
                                      </p:cBhvr>
                                      <p:tavLst>
                                        <p:tav tm="0">
                                          <p:val>
                                            <p:fltVal val="0"/>
                                          </p:val>
                                        </p:tav>
                                        <p:tav tm="100000">
                                          <p:val>
                                            <p:strVal val="#ppt_w"/>
                                          </p:val>
                                        </p:tav>
                                      </p:tavLst>
                                    </p:anim>
                                    <p:anim calcmode="lin" valueType="num">
                                      <p:cBhvr>
                                        <p:cTn id="20" dur="1800" fill="hold"/>
                                        <p:tgtEl>
                                          <p:spTgt spid="2457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800" fill="hold"/>
                                        <p:tgtEl>
                                          <p:spTgt spid="14"/>
                                        </p:tgtEl>
                                        <p:attrNameLst>
                                          <p:attrName>ppt_w</p:attrName>
                                        </p:attrNameLst>
                                      </p:cBhvr>
                                      <p:tavLst>
                                        <p:tav tm="0">
                                          <p:val>
                                            <p:fltVal val="0"/>
                                          </p:val>
                                        </p:tav>
                                        <p:tav tm="100000">
                                          <p:val>
                                            <p:strVal val="#ppt_w"/>
                                          </p:val>
                                        </p:tav>
                                      </p:tavLst>
                                    </p:anim>
                                    <p:anim calcmode="lin" valueType="num">
                                      <p:cBhvr>
                                        <p:cTn id="24" dur="18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2" descr="dibujo20161115-saturn-hexagon-nasa-cassin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20" y="382760"/>
            <a:ext cx="6482077" cy="435863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10" name="Conector recto de flecha 9"/>
          <p:cNvCxnSpPr/>
          <p:nvPr/>
        </p:nvCxnSpPr>
        <p:spPr>
          <a:xfrm flipH="1">
            <a:off x="4403186" y="1144759"/>
            <a:ext cx="1189894" cy="399479"/>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3" name="Picture 2" descr="Un huracán sobre el polo Sur de Saturn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7517" y="596119"/>
            <a:ext cx="5242559" cy="393191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15" name="Conector recto de flecha 14"/>
          <p:cNvCxnSpPr/>
          <p:nvPr/>
        </p:nvCxnSpPr>
        <p:spPr>
          <a:xfrm flipH="1">
            <a:off x="10059179" y="1723879"/>
            <a:ext cx="989821" cy="437672"/>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304801" y="5014869"/>
            <a:ext cx="11521440"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Y </a:t>
            </a:r>
            <a:r>
              <a:rPr lang="es-PE" sz="2400" dirty="0">
                <a:solidFill>
                  <a:schemeClr val="bg1"/>
                </a:solidFill>
                <a:latin typeface="Arial Black" panose="020B0A04020102020204" pitchFamily="34" charset="0"/>
              </a:rPr>
              <a:t>como mencionamos anteriormente, en el año 2006 la sonda </a:t>
            </a:r>
            <a:r>
              <a:rPr lang="es-PE" sz="2400" dirty="0" err="1">
                <a:solidFill>
                  <a:schemeClr val="bg1"/>
                </a:solidFill>
                <a:latin typeface="Arial Black" panose="020B0A04020102020204" pitchFamily="34" charset="0"/>
              </a:rPr>
              <a:t>Cassini</a:t>
            </a:r>
            <a:r>
              <a:rPr lang="es-PE" sz="2400" dirty="0">
                <a:solidFill>
                  <a:schemeClr val="bg1"/>
                </a:solidFill>
                <a:latin typeface="Arial Black" panose="020B0A04020102020204" pitchFamily="34" charset="0"/>
              </a:rPr>
              <a:t> descubrió en el polo norte de Saturno un hexágono y en el polo sur un terrible huracán con un ojo muy visible, que emula al “Ojo que todo lo ve” </a:t>
            </a:r>
          </a:p>
        </p:txBody>
      </p:sp>
    </p:spTree>
    <p:extLst>
      <p:ext uri="{BB962C8B-B14F-4D97-AF65-F5344CB8AC3E}">
        <p14:creationId xmlns:p14="http://schemas.microsoft.com/office/powerpoint/2010/main" val="912788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650" fill="hold"/>
                                        <p:tgtEl>
                                          <p:spTgt spid="16"/>
                                        </p:tgtEl>
                                        <p:attrNameLst>
                                          <p:attrName>ppt_w</p:attrName>
                                        </p:attrNameLst>
                                      </p:cBhvr>
                                      <p:tavLst>
                                        <p:tav tm="0">
                                          <p:val>
                                            <p:strVal val="4/3*#ppt_w"/>
                                          </p:val>
                                        </p:tav>
                                        <p:tav tm="100000">
                                          <p:val>
                                            <p:strVal val="#ppt_w"/>
                                          </p:val>
                                        </p:tav>
                                      </p:tavLst>
                                    </p:anim>
                                    <p:anim calcmode="lin" valueType="num">
                                      <p:cBhvr>
                                        <p:cTn id="8" dur="1650" fill="hold"/>
                                        <p:tgtEl>
                                          <p:spTgt spid="1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800" fill="hold"/>
                                        <p:tgtEl>
                                          <p:spTgt spid="10"/>
                                        </p:tgtEl>
                                        <p:attrNameLst>
                                          <p:attrName>ppt_w</p:attrName>
                                        </p:attrNameLst>
                                      </p:cBhvr>
                                      <p:tavLst>
                                        <p:tav tm="0">
                                          <p:val>
                                            <p:fltVal val="0"/>
                                          </p:val>
                                        </p:tav>
                                        <p:tav tm="100000">
                                          <p:val>
                                            <p:strVal val="#ppt_w"/>
                                          </p:val>
                                        </p:tav>
                                      </p:tavLst>
                                    </p:anim>
                                    <p:anim calcmode="lin" valueType="num">
                                      <p:cBhvr>
                                        <p:cTn id="16" dur="1800" fill="hold"/>
                                        <p:tgtEl>
                                          <p:spTgt spid="1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800" fill="hold"/>
                                        <p:tgtEl>
                                          <p:spTgt spid="13"/>
                                        </p:tgtEl>
                                        <p:attrNameLst>
                                          <p:attrName>ppt_w</p:attrName>
                                        </p:attrNameLst>
                                      </p:cBhvr>
                                      <p:tavLst>
                                        <p:tav tm="0">
                                          <p:val>
                                            <p:fltVal val="0"/>
                                          </p:val>
                                        </p:tav>
                                        <p:tav tm="100000">
                                          <p:val>
                                            <p:strVal val="#ppt_w"/>
                                          </p:val>
                                        </p:tav>
                                      </p:tavLst>
                                    </p:anim>
                                    <p:anim calcmode="lin" valueType="num">
                                      <p:cBhvr>
                                        <p:cTn id="20" dur="1800" fill="hold"/>
                                        <p:tgtEl>
                                          <p:spTgt spid="13"/>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800" fill="hold"/>
                                        <p:tgtEl>
                                          <p:spTgt spid="15"/>
                                        </p:tgtEl>
                                        <p:attrNameLst>
                                          <p:attrName>ppt_w</p:attrName>
                                        </p:attrNameLst>
                                      </p:cBhvr>
                                      <p:tavLst>
                                        <p:tav tm="0">
                                          <p:val>
                                            <p:fltVal val="0"/>
                                          </p:val>
                                        </p:tav>
                                        <p:tav tm="100000">
                                          <p:val>
                                            <p:strVal val="#ppt_w"/>
                                          </p:val>
                                        </p:tav>
                                      </p:tavLst>
                                    </p:anim>
                                    <p:anim calcmode="lin" valueType="num">
                                      <p:cBhvr>
                                        <p:cTn id="24" dur="1800" fill="hold"/>
                                        <p:tgtEl>
                                          <p:spTgt spid="1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1800" fill="hold"/>
                                        <p:tgtEl>
                                          <p:spTgt spid="17"/>
                                        </p:tgtEl>
                                        <p:attrNameLst>
                                          <p:attrName>ppt_w</p:attrName>
                                        </p:attrNameLst>
                                      </p:cBhvr>
                                      <p:tavLst>
                                        <p:tav tm="0">
                                          <p:val>
                                            <p:fltVal val="0"/>
                                          </p:val>
                                        </p:tav>
                                        <p:tav tm="100000">
                                          <p:val>
                                            <p:strVal val="#ppt_w"/>
                                          </p:val>
                                        </p:tav>
                                      </p:tavLst>
                                    </p:anim>
                                    <p:anim calcmode="lin" valueType="num">
                                      <p:cBhvr>
                                        <p:cTn id="28" dur="18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4578" name="Picture 2" descr="https://3.bp.blogspot.com/-KN0nUDy3dYI/Wj-kwxtMZkI/AAAAAAAAWrM/_7OW5qmY6PkYW42CPmTjwtocTWux02cRwCLcBGAs/s1600/Saturno%2Ben%2Bcapricornio%252C%2Bla%2Bhoz%252C%2Bel%2Bni%25C3%25B1o%2By%2Bel%2Bsembrador.png"/>
          <p:cNvPicPr>
            <a:picLocks noChangeAspect="1" noChangeArrowheads="1"/>
          </p:cNvPicPr>
          <p:nvPr/>
        </p:nvPicPr>
        <p:blipFill rotWithShape="1">
          <a:blip r:embed="rId3">
            <a:extLst>
              <a:ext uri="{28A0092B-C50C-407E-A947-70E740481C1C}">
                <a14:useLocalDpi xmlns:a14="http://schemas.microsoft.com/office/drawing/2010/main" val="0"/>
              </a:ext>
            </a:extLst>
          </a:blip>
          <a:srcRect l="6795" t="2510" r="7368" b="6263"/>
          <a:stretch/>
        </p:blipFill>
        <p:spPr bwMode="auto">
          <a:xfrm>
            <a:off x="323634" y="164090"/>
            <a:ext cx="4949869" cy="643483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4" name="CuadroTexto 1"/>
          <p:cNvSpPr txBox="1"/>
          <p:nvPr/>
        </p:nvSpPr>
        <p:spPr>
          <a:xfrm>
            <a:off x="5734297" y="1178384"/>
            <a:ext cx="5750284" cy="4501232"/>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En esta imagen apreciamos un hexágono en los genitales de Saturno, también </a:t>
            </a:r>
            <a:r>
              <a:rPr lang="es-PE" sz="2400" b="1" dirty="0">
                <a:solidFill>
                  <a:srgbClr val="C3BC8F"/>
                </a:solidFill>
                <a:latin typeface="Arial Black" panose="020B0A04020102020204" pitchFamily="34" charset="0"/>
              </a:rPr>
              <a:t>un niño que va a ser sacrificado; una </a:t>
            </a:r>
            <a:r>
              <a:rPr lang="es-PE" sz="2400" b="1" dirty="0" smtClean="0">
                <a:solidFill>
                  <a:srgbClr val="C3BC8F"/>
                </a:solidFill>
                <a:latin typeface="Arial Black" panose="020B0A04020102020204" pitchFamily="34" charset="0"/>
              </a:rPr>
              <a:t>hoz</a:t>
            </a:r>
            <a:r>
              <a:rPr lang="es-PE" sz="2400" b="1" dirty="0">
                <a:solidFill>
                  <a:srgbClr val="C3BC8F"/>
                </a:solidFill>
                <a:latin typeface="Arial Black" panose="020B0A04020102020204" pitchFamily="34" charset="0"/>
              </a:rPr>
              <a:t>; un agricultor sembrando y un macho cabrío que representa a Capricornio, y esto hace alusión a la fiesta romana de la </a:t>
            </a:r>
            <a:r>
              <a:rPr lang="es-PE" sz="2400" b="1" dirty="0" err="1">
                <a:solidFill>
                  <a:srgbClr val="C3BC8F"/>
                </a:solidFill>
                <a:latin typeface="Arial Black" panose="020B0A04020102020204" pitchFamily="34" charset="0"/>
              </a:rPr>
              <a:t>Saturnalia</a:t>
            </a:r>
            <a:r>
              <a:rPr lang="es-PE" sz="2400" b="1" dirty="0">
                <a:solidFill>
                  <a:srgbClr val="C3BC8F"/>
                </a:solidFill>
                <a:latin typeface="Arial Black" panose="020B0A04020102020204" pitchFamily="34" charset="0"/>
              </a:rPr>
              <a:t>, que se festejaba entre el 17 y 24 de diciembre, justo cuando el sol entraba en Capricornio.</a:t>
            </a:r>
          </a:p>
        </p:txBody>
      </p:sp>
      <p:cxnSp>
        <p:nvCxnSpPr>
          <p:cNvPr id="4" name="Conector recto de flecha 3"/>
          <p:cNvCxnSpPr/>
          <p:nvPr/>
        </p:nvCxnSpPr>
        <p:spPr>
          <a:xfrm flipH="1">
            <a:off x="2798568" y="3688080"/>
            <a:ext cx="1203960" cy="4572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7967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4578"/>
                                        </p:tgtEl>
                                        <p:attrNameLst>
                                          <p:attrName>style.visibility</p:attrName>
                                        </p:attrNameLst>
                                      </p:cBhvr>
                                      <p:to>
                                        <p:strVal val="visible"/>
                                      </p:to>
                                    </p:set>
                                    <p:anim calcmode="lin" valueType="num">
                                      <p:cBhvr>
                                        <p:cTn id="11" dur="1800" fill="hold"/>
                                        <p:tgtEl>
                                          <p:spTgt spid="24578"/>
                                        </p:tgtEl>
                                        <p:attrNameLst>
                                          <p:attrName>ppt_w</p:attrName>
                                        </p:attrNameLst>
                                      </p:cBhvr>
                                      <p:tavLst>
                                        <p:tav tm="0">
                                          <p:val>
                                            <p:fltVal val="0"/>
                                          </p:val>
                                        </p:tav>
                                        <p:tav tm="100000">
                                          <p:val>
                                            <p:strVal val="#ppt_w"/>
                                          </p:val>
                                        </p:tav>
                                      </p:tavLst>
                                    </p:anim>
                                    <p:anim calcmode="lin" valueType="num">
                                      <p:cBhvr>
                                        <p:cTn id="12" dur="1800" fill="hold"/>
                                        <p:tgtEl>
                                          <p:spTgt spid="2457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800" fill="hold"/>
                                        <p:tgtEl>
                                          <p:spTgt spid="14"/>
                                        </p:tgtEl>
                                        <p:attrNameLst>
                                          <p:attrName>ppt_w</p:attrName>
                                        </p:attrNameLst>
                                      </p:cBhvr>
                                      <p:tavLst>
                                        <p:tav tm="0">
                                          <p:val>
                                            <p:fltVal val="0"/>
                                          </p:val>
                                        </p:tav>
                                        <p:tav tm="100000">
                                          <p:val>
                                            <p:strVal val="#ppt_w"/>
                                          </p:val>
                                        </p:tav>
                                      </p:tavLst>
                                    </p:anim>
                                    <p:anim calcmode="lin" valueType="num">
                                      <p:cBhvr>
                                        <p:cTn id="16" dur="18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3.bp.blogspot.com/-KN0nUDy3dYI/Wj-kwxtMZkI/AAAAAAAAWrM/_7OW5qmY6PkYW42CPmTjwtocTWux02cRwCLcBGAs/s1600/Saturno%2Ben%2Bcapricornio%252C%2Bla%2Bhoz%252C%2Bel%2Bni%25C3%25B1o%2By%2Bel%2Bsembrador.png"/>
          <p:cNvPicPr>
            <a:picLocks noChangeAspect="1" noChangeArrowheads="1"/>
          </p:cNvPicPr>
          <p:nvPr/>
        </p:nvPicPr>
        <p:blipFill rotWithShape="1">
          <a:blip r:embed="rId3">
            <a:extLst>
              <a:ext uri="{28A0092B-C50C-407E-A947-70E740481C1C}">
                <a14:useLocalDpi xmlns:a14="http://schemas.microsoft.com/office/drawing/2010/main" val="0"/>
              </a:ext>
            </a:extLst>
          </a:blip>
          <a:srcRect l="6795" t="2510" r="7368" b="6263"/>
          <a:stretch/>
        </p:blipFill>
        <p:spPr bwMode="auto">
          <a:xfrm>
            <a:off x="0" y="154258"/>
            <a:ext cx="3364446" cy="43737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 name="Picture 2" descr="dibujo20161115-saturn-hexagon-nasa-cassin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4446" y="988767"/>
            <a:ext cx="4346994" cy="29229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5" name="Picture 2" descr="Un huracán sobre el polo Sur de Satur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1440" y="706659"/>
            <a:ext cx="4358636" cy="326897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457200" y="4577373"/>
            <a:ext cx="11277600"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a:solidFill>
                  <a:schemeClr val="bg1"/>
                </a:solidFill>
                <a:latin typeface="Arial Black" panose="020B0A04020102020204" pitchFamily="34" charset="0"/>
              </a:rPr>
              <a:t>La pregunta que se impone aquí es ¿cómo fue posible que desde hace miles de años los magos, brujos y ocultistas sabían que el planeta Saturno tiene un hexágono y un “ojo que todo lo ve”? </a:t>
            </a:r>
          </a:p>
          <a:p>
            <a:pPr algn="ctr"/>
            <a:r>
              <a:rPr lang="es-PE" sz="2400" dirty="0">
                <a:solidFill>
                  <a:schemeClr val="bg1"/>
                </a:solidFill>
                <a:latin typeface="Arial Black" panose="020B0A04020102020204" pitchFamily="34" charset="0"/>
              </a:rPr>
              <a:t>Sin duda que tal conocimiento solo pudo ser dado a los hombres a través de los demonios bajo el disfraz de los extraterrestres</a:t>
            </a:r>
            <a:r>
              <a:rPr lang="es-PE" sz="2400" dirty="0" smtClean="0">
                <a:solidFill>
                  <a:schemeClr val="bg1"/>
                </a:solidFill>
                <a:latin typeface="Arial Black" panose="020B0A04020102020204" pitchFamily="34" charset="0"/>
              </a:rPr>
              <a:t>.</a:t>
            </a:r>
            <a:endParaRPr lang="es-PE" sz="2400" dirty="0">
              <a:solidFill>
                <a:schemeClr val="bg1"/>
              </a:solidFill>
              <a:latin typeface="Arial Black" panose="020B0A04020102020204" pitchFamily="34" charset="0"/>
            </a:endParaRPr>
          </a:p>
        </p:txBody>
      </p:sp>
      <p:cxnSp>
        <p:nvCxnSpPr>
          <p:cNvPr id="9" name="Conector recto de flecha 8"/>
          <p:cNvCxnSpPr/>
          <p:nvPr/>
        </p:nvCxnSpPr>
        <p:spPr>
          <a:xfrm flipV="1">
            <a:off x="1682223" y="1859280"/>
            <a:ext cx="3225057" cy="762000"/>
          </a:xfrm>
          <a:prstGeom prst="straightConnector1">
            <a:avLst/>
          </a:prstGeom>
          <a:ln w="889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4098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800" fill="hold"/>
                                        <p:tgtEl>
                                          <p:spTgt spid="4"/>
                                        </p:tgtEl>
                                        <p:attrNameLst>
                                          <p:attrName>ppt_w</p:attrName>
                                        </p:attrNameLst>
                                      </p:cBhvr>
                                      <p:tavLst>
                                        <p:tav tm="0">
                                          <p:val>
                                            <p:fltVal val="0"/>
                                          </p:val>
                                        </p:tav>
                                        <p:tav tm="100000">
                                          <p:val>
                                            <p:strVal val="#ppt_w"/>
                                          </p:val>
                                        </p:tav>
                                      </p:tavLst>
                                    </p:anim>
                                    <p:anim calcmode="lin" valueType="num">
                                      <p:cBhvr>
                                        <p:cTn id="20" dur="1800" fill="hold"/>
                                        <p:tgtEl>
                                          <p:spTgt spid="4"/>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3D4937"/>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5602" name="Picture 2" descr="https://1.bp.blogspot.com/-ZUN258X6nC4/WYmzkyD-C0I/AAAAAAAAIiY/Wa1KtD6G9VU1IHAqsuYJeif8OWj9yqT_QCLcBGAs/s1600/cro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1975" y="213042"/>
            <a:ext cx="8546466" cy="465307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1"/>
          <p:cNvSpPr txBox="1"/>
          <p:nvPr/>
        </p:nvSpPr>
        <p:spPr>
          <a:xfrm>
            <a:off x="396240" y="4866119"/>
            <a:ext cx="11399520" cy="1915909"/>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sz="2400" b="1" dirty="0" smtClean="0">
                <a:solidFill>
                  <a:srgbClr val="AAB9A4"/>
                </a:solidFill>
                <a:latin typeface="Arial Black" panose="020B0A04020102020204" pitchFamily="34" charset="0"/>
              </a:rPr>
              <a:t>Resulta </a:t>
            </a:r>
            <a:r>
              <a:rPr lang="es-PE" sz="2400" b="1" dirty="0">
                <a:solidFill>
                  <a:srgbClr val="AAB9A4"/>
                </a:solidFill>
                <a:latin typeface="Arial Black" panose="020B0A04020102020204" pitchFamily="34" charset="0"/>
              </a:rPr>
              <a:t>oportuno mencionar que el culto a Saturno tuvo su apogeo durante el otrora imperio romano, sin embargo, fueron los griegos, hacia el año 600 A.C. quienes le empezaron a dar culto, bajo el nombre de Cronos. Los cananeos y cartagineses lo conocían con el nombre de Moloc, Baal. </a:t>
            </a:r>
          </a:p>
        </p:txBody>
      </p:sp>
      <p:sp>
        <p:nvSpPr>
          <p:cNvPr id="8" name="CuadroTexto 1"/>
          <p:cNvSpPr txBox="1"/>
          <p:nvPr/>
        </p:nvSpPr>
        <p:spPr>
          <a:xfrm>
            <a:off x="8199120" y="533400"/>
            <a:ext cx="1783080" cy="435248"/>
          </a:xfrm>
          <a:prstGeom prst="rect">
            <a:avLst/>
          </a:prstGeom>
          <a:noFill/>
        </p:spPr>
        <p:txBody>
          <a:bodyPr wrap="square" lIns="68580" tIns="34290" rIns="68580" bIns="34290" rtlCol="0">
            <a:spAutoFit/>
            <a:scene3d>
              <a:camera prst="obliqueBottomLeft"/>
              <a:lightRig rig="threePt" dir="t"/>
            </a:scene3d>
            <a:sp3d extrusionH="63500">
              <a:extrusionClr>
                <a:srgbClr val="1F251D"/>
              </a:extrusionClr>
            </a:sp3d>
          </a:bodyPr>
          <a:lstStyle/>
          <a:p>
            <a:pPr algn="ctr"/>
            <a:r>
              <a:rPr lang="es-PE" sz="2400" b="1" dirty="0" smtClean="0">
                <a:solidFill>
                  <a:srgbClr val="FF0000"/>
                </a:solidFill>
                <a:latin typeface="Arial Black" panose="020B0A04020102020204" pitchFamily="34" charset="0"/>
              </a:rPr>
              <a:t>Moloch</a:t>
            </a:r>
            <a:endParaRPr lang="es-PE" sz="24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36093699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1800" fill="hold"/>
                                        <p:tgtEl>
                                          <p:spTgt spid="25602"/>
                                        </p:tgtEl>
                                        <p:attrNameLst>
                                          <p:attrName>ppt_w</p:attrName>
                                        </p:attrNameLst>
                                      </p:cBhvr>
                                      <p:tavLst>
                                        <p:tav tm="0">
                                          <p:val>
                                            <p:fltVal val="0"/>
                                          </p:val>
                                        </p:tav>
                                        <p:tav tm="100000">
                                          <p:val>
                                            <p:strVal val="#ppt_w"/>
                                          </p:val>
                                        </p:tav>
                                      </p:tavLst>
                                    </p:anim>
                                    <p:anim calcmode="lin" valueType="num">
                                      <p:cBhvr>
                                        <p:cTn id="12" dur="1800" fill="hold"/>
                                        <p:tgtEl>
                                          <p:spTgt spid="2560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3D4937"/>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5602" name="Picture 2" descr="https://1.bp.blogspot.com/-ZUN258X6nC4/WYmzkyD-C0I/AAAAAAAAIiY/Wa1KtD6G9VU1IHAqsuYJeif8OWj9yqT_QCLcBGAs/s1600/cro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295" y="213043"/>
            <a:ext cx="7975210" cy="434206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1"/>
          <p:cNvSpPr txBox="1"/>
          <p:nvPr/>
        </p:nvSpPr>
        <p:spPr>
          <a:xfrm>
            <a:off x="396240" y="4555103"/>
            <a:ext cx="11399520" cy="1177245"/>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sz="2400" b="1" dirty="0" smtClean="0">
                <a:solidFill>
                  <a:srgbClr val="AAB9A4"/>
                </a:solidFill>
                <a:latin typeface="Arial Black" panose="020B0A04020102020204" pitchFamily="34" charset="0"/>
              </a:rPr>
              <a:t>En </a:t>
            </a:r>
            <a:r>
              <a:rPr lang="es-PE" sz="2400" b="1" dirty="0">
                <a:solidFill>
                  <a:srgbClr val="AAB9A4"/>
                </a:solidFill>
                <a:latin typeface="Arial Black" panose="020B0A04020102020204" pitchFamily="34" charset="0"/>
              </a:rPr>
              <a:t>consecuencia, Saturno es sinónimo de Cronos, Baal, Moloc, quienes devoraban niños y eso es propio de Satanás en las ceremonias satánicas.</a:t>
            </a:r>
          </a:p>
        </p:txBody>
      </p:sp>
      <p:sp>
        <p:nvSpPr>
          <p:cNvPr id="5" name="CuadroTexto 1">
            <a:hlinkClick r:id="rId3"/>
          </p:cNvPr>
          <p:cNvSpPr txBox="1"/>
          <p:nvPr/>
        </p:nvSpPr>
        <p:spPr>
          <a:xfrm>
            <a:off x="297180" y="6002144"/>
            <a:ext cx="4907280" cy="346249"/>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b="1" dirty="0" smtClean="0">
                <a:solidFill>
                  <a:srgbClr val="AAB9A4"/>
                </a:solidFill>
                <a:latin typeface="Arial Black" panose="020B0A04020102020204" pitchFamily="34" charset="0"/>
              </a:rPr>
              <a:t>https</a:t>
            </a:r>
            <a:r>
              <a:rPr lang="es-PE" b="1" dirty="0">
                <a:solidFill>
                  <a:srgbClr val="AAB9A4"/>
                </a:solidFill>
                <a:latin typeface="Arial Black" panose="020B0A04020102020204" pitchFamily="34" charset="0"/>
              </a:rPr>
              <a:t>://es.wikipedia.org/wiki/Moloch</a:t>
            </a:r>
          </a:p>
        </p:txBody>
      </p:sp>
      <p:sp>
        <p:nvSpPr>
          <p:cNvPr id="8" name="CuadroTexto 1">
            <a:hlinkClick r:id="rId4"/>
          </p:cNvPr>
          <p:cNvSpPr txBox="1"/>
          <p:nvPr/>
        </p:nvSpPr>
        <p:spPr>
          <a:xfrm>
            <a:off x="297180" y="6348393"/>
            <a:ext cx="11376660" cy="346249"/>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b="1" dirty="0">
                <a:solidFill>
                  <a:srgbClr val="AAB9A4"/>
                </a:solidFill>
                <a:latin typeface="Arial Black" panose="020B0A04020102020204" pitchFamily="34" charset="0"/>
              </a:rPr>
              <a:t>https://www.ritualypropaganda.com/2017/08/el-cubo-negro-de-saturno-adoracion_8.html</a:t>
            </a:r>
          </a:p>
        </p:txBody>
      </p:sp>
      <p:sp>
        <p:nvSpPr>
          <p:cNvPr id="9" name="CuadroTexto 1"/>
          <p:cNvSpPr txBox="1"/>
          <p:nvPr/>
        </p:nvSpPr>
        <p:spPr>
          <a:xfrm>
            <a:off x="434340" y="5608694"/>
            <a:ext cx="1341120" cy="346249"/>
          </a:xfrm>
          <a:prstGeom prst="rect">
            <a:avLst/>
          </a:prstGeom>
          <a:noFill/>
        </p:spPr>
        <p:txBody>
          <a:bodyPr wrap="square" lIns="68580" tIns="34290" rIns="68580" bIns="34290" rtlCol="0">
            <a:spAutoFit/>
            <a:scene3d>
              <a:camera prst="obliqueBottomLeft"/>
              <a:lightRig rig="threePt" dir="t"/>
            </a:scene3d>
            <a:sp3d extrusionH="177800">
              <a:extrusionClr>
                <a:srgbClr val="1F251D"/>
              </a:extrusionClr>
            </a:sp3d>
          </a:bodyPr>
          <a:lstStyle/>
          <a:p>
            <a:pPr algn="ctr"/>
            <a:r>
              <a:rPr lang="es-PE" b="1" dirty="0" smtClean="0">
                <a:solidFill>
                  <a:srgbClr val="AAB9A4"/>
                </a:solidFill>
                <a:latin typeface="Arial Black" panose="020B0A04020102020204" pitchFamily="34" charset="0"/>
              </a:rPr>
              <a:t>Fuentes:</a:t>
            </a:r>
            <a:endParaRPr lang="es-PE" b="1" dirty="0">
              <a:solidFill>
                <a:srgbClr val="AAB9A4"/>
              </a:solidFill>
              <a:latin typeface="Arial Black" panose="020B0A04020102020204" pitchFamily="34" charset="0"/>
            </a:endParaRPr>
          </a:p>
        </p:txBody>
      </p:sp>
      <p:sp>
        <p:nvSpPr>
          <p:cNvPr id="10" name="CuadroTexto 1"/>
          <p:cNvSpPr txBox="1"/>
          <p:nvPr/>
        </p:nvSpPr>
        <p:spPr>
          <a:xfrm>
            <a:off x="7955280" y="579120"/>
            <a:ext cx="1783080" cy="435248"/>
          </a:xfrm>
          <a:prstGeom prst="rect">
            <a:avLst/>
          </a:prstGeom>
          <a:noFill/>
        </p:spPr>
        <p:txBody>
          <a:bodyPr wrap="square" lIns="68580" tIns="34290" rIns="68580" bIns="34290" rtlCol="0">
            <a:spAutoFit/>
            <a:scene3d>
              <a:camera prst="obliqueBottomLeft"/>
              <a:lightRig rig="threePt" dir="t"/>
            </a:scene3d>
            <a:sp3d extrusionH="63500">
              <a:extrusionClr>
                <a:srgbClr val="1F251D"/>
              </a:extrusionClr>
            </a:sp3d>
          </a:bodyPr>
          <a:lstStyle/>
          <a:p>
            <a:pPr algn="ctr"/>
            <a:r>
              <a:rPr lang="es-PE" sz="2400" b="1" dirty="0" smtClean="0">
                <a:solidFill>
                  <a:srgbClr val="FF0000"/>
                </a:solidFill>
                <a:latin typeface="Arial Black" panose="020B0A04020102020204" pitchFamily="34" charset="0"/>
              </a:rPr>
              <a:t>Moloch</a:t>
            </a:r>
            <a:endParaRPr lang="es-PE" sz="24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392874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1800" fill="hold"/>
                                        <p:tgtEl>
                                          <p:spTgt spid="25602"/>
                                        </p:tgtEl>
                                        <p:attrNameLst>
                                          <p:attrName>ppt_w</p:attrName>
                                        </p:attrNameLst>
                                      </p:cBhvr>
                                      <p:tavLst>
                                        <p:tav tm="0">
                                          <p:val>
                                            <p:fltVal val="0"/>
                                          </p:val>
                                        </p:tav>
                                        <p:tav tm="100000">
                                          <p:val>
                                            <p:strVal val="#ppt_w"/>
                                          </p:val>
                                        </p:tav>
                                      </p:tavLst>
                                    </p:anim>
                                    <p:anim calcmode="lin" valueType="num">
                                      <p:cBhvr>
                                        <p:cTn id="12" dur="1800" fill="hold"/>
                                        <p:tgtEl>
                                          <p:spTgt spid="2560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800" fill="hold"/>
                                        <p:tgtEl>
                                          <p:spTgt spid="9"/>
                                        </p:tgtEl>
                                        <p:attrNameLst>
                                          <p:attrName>ppt_w</p:attrName>
                                        </p:attrNameLst>
                                      </p:cBhvr>
                                      <p:tavLst>
                                        <p:tav tm="0">
                                          <p:val>
                                            <p:fltVal val="0"/>
                                          </p:val>
                                        </p:tav>
                                        <p:tav tm="100000">
                                          <p:val>
                                            <p:strVal val="#ppt_w"/>
                                          </p:val>
                                        </p:tav>
                                      </p:tavLst>
                                    </p:anim>
                                    <p:anim calcmode="lin" valueType="num">
                                      <p:cBhvr>
                                        <p:cTn id="20" dur="1800" fill="hold"/>
                                        <p:tgtEl>
                                          <p:spTgt spid="9"/>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800" fill="hold"/>
                                        <p:tgtEl>
                                          <p:spTgt spid="10"/>
                                        </p:tgtEl>
                                        <p:attrNameLst>
                                          <p:attrName>ppt_w</p:attrName>
                                        </p:attrNameLst>
                                      </p:cBhvr>
                                      <p:tavLst>
                                        <p:tav tm="0">
                                          <p:val>
                                            <p:fltVal val="0"/>
                                          </p:val>
                                        </p:tav>
                                        <p:tav tm="100000">
                                          <p:val>
                                            <p:strVal val="#ppt_w"/>
                                          </p:val>
                                        </p:tav>
                                      </p:tavLst>
                                    </p:anim>
                                    <p:anim calcmode="lin" valueType="num">
                                      <p:cBhvr>
                                        <p:cTn id="32"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5" grpId="0"/>
      <p:bldP spid="8" grpId="0"/>
      <p:bldP spid="9" grpId="0"/>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lh5.googleusercontent.com/proxy/kTigHxwAJ6kMVXQRHcJl-tGKl3p7JP1DKEbRn6SEBofTzXgXxn0IN4_2Zo-qCHi4m3uloh-yOPowsoQek1Q1Sb6YqENaDUbqNmKOfg=s0-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0404" y="19822"/>
            <a:ext cx="8822087" cy="4719817"/>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39640"/>
            <a:ext cx="12192000" cy="2118359"/>
          </a:xfrm>
          <a:prstGeom prst="rect">
            <a:avLst/>
          </a:prstGeom>
        </p:spPr>
      </p:pic>
      <p:sp>
        <p:nvSpPr>
          <p:cNvPr id="7" name="CuadroTexto 6"/>
          <p:cNvSpPr txBox="1"/>
          <p:nvPr/>
        </p:nvSpPr>
        <p:spPr>
          <a:xfrm>
            <a:off x="385688" y="4739640"/>
            <a:ext cx="1142062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a:t>
            </a:r>
            <a:r>
              <a:rPr lang="es-PE" sz="2400" dirty="0">
                <a:solidFill>
                  <a:srgbClr val="A5BBF9"/>
                </a:solidFill>
                <a:latin typeface="Arial Black" panose="020B0A04020102020204" pitchFamily="34" charset="0"/>
              </a:rPr>
              <a:t>talismán de Saturno es la unión del pentagrama y el hexagrama. Es utilizado para conjurar demonios y realizar encantamientos o hechizos. En algunas ceremonias se le incrusta en un círculo en cuyo centro se pone de pie el participante para "protegerse" supuestamente de otros espíritus malignos</a:t>
            </a:r>
            <a:r>
              <a:rPr lang="es-PE" sz="2400" dirty="0" smtClean="0">
                <a:solidFill>
                  <a:srgbClr val="A5BBF9"/>
                </a:solidFill>
                <a:latin typeface="Arial Black" panose="020B0A04020102020204" pitchFamily="34" charset="0"/>
              </a:rPr>
              <a:t>.</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707207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9698"/>
                                        </p:tgtEl>
                                        <p:attrNameLst>
                                          <p:attrName>style.visibility</p:attrName>
                                        </p:attrNameLst>
                                      </p:cBhvr>
                                      <p:to>
                                        <p:strVal val="visible"/>
                                      </p:to>
                                    </p:set>
                                    <p:anim calcmode="lin" valueType="num">
                                      <p:cBhvr>
                                        <p:cTn id="11" dur="1800" fill="hold"/>
                                        <p:tgtEl>
                                          <p:spTgt spid="29698"/>
                                        </p:tgtEl>
                                        <p:attrNameLst>
                                          <p:attrName>ppt_w</p:attrName>
                                        </p:attrNameLst>
                                      </p:cBhvr>
                                      <p:tavLst>
                                        <p:tav tm="0">
                                          <p:val>
                                            <p:fltVal val="0"/>
                                          </p:val>
                                        </p:tav>
                                        <p:tav tm="100000">
                                          <p:val>
                                            <p:strVal val="#ppt_w"/>
                                          </p:val>
                                        </p:tav>
                                      </p:tavLst>
                                    </p:anim>
                                    <p:anim calcmode="lin" valueType="num">
                                      <p:cBhvr>
                                        <p:cTn id="12" dur="1800" fill="hold"/>
                                        <p:tgtEl>
                                          <p:spTgt spid="2969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lh5.googleusercontent.com/proxy/kTigHxwAJ6kMVXQRHcJl-tGKl3p7JP1DKEbRn6SEBofTzXgXxn0IN4_2Zo-qCHi4m3uloh-yOPowsoQek1Q1Sb6YqENaDUbqNmKOfg=s0-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6189" y="19823"/>
            <a:ext cx="7739620" cy="4140697"/>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160520"/>
            <a:ext cx="12192000" cy="2697479"/>
          </a:xfrm>
          <a:prstGeom prst="rect">
            <a:avLst/>
          </a:prstGeom>
        </p:spPr>
      </p:pic>
      <p:sp>
        <p:nvSpPr>
          <p:cNvPr id="7" name="CuadroTexto 6"/>
          <p:cNvSpPr txBox="1"/>
          <p:nvPr/>
        </p:nvSpPr>
        <p:spPr>
          <a:xfrm>
            <a:off x="385688" y="4355097"/>
            <a:ext cx="11420621"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En </a:t>
            </a:r>
            <a:r>
              <a:rPr lang="es-PE" sz="2400" dirty="0">
                <a:solidFill>
                  <a:srgbClr val="A5BBF9"/>
                </a:solidFill>
                <a:latin typeface="Arial Black" panose="020B0A04020102020204" pitchFamily="34" charset="0"/>
              </a:rPr>
              <a:t>realidad, este símbolo es usado también para hacer conjuros y hechizos más potentes</a:t>
            </a:r>
            <a:r>
              <a:rPr lang="es-PE" sz="2400" dirty="0" smtClean="0">
                <a:solidFill>
                  <a:srgbClr val="A5BBF9"/>
                </a:solidFill>
                <a:latin typeface="Arial Black" panose="020B0A04020102020204" pitchFamily="34" charset="0"/>
              </a:rPr>
              <a:t>. Observe la imagen de un toro dentro del hexagrama, el cual corresponde a Moloch, que como dijimos anteriormente, es otro nombre con el cual se le conoce a Saturno y que como veremos más adelante, durante las épocas bíblicas del pueblo de Israel se sacrificaban niños en honor a este falso dios.</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6583798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9698"/>
                                        </p:tgtEl>
                                        <p:attrNameLst>
                                          <p:attrName>style.visibility</p:attrName>
                                        </p:attrNameLst>
                                      </p:cBhvr>
                                      <p:to>
                                        <p:strVal val="visible"/>
                                      </p:to>
                                    </p:set>
                                    <p:anim calcmode="lin" valueType="num">
                                      <p:cBhvr>
                                        <p:cTn id="11" dur="1800" fill="hold"/>
                                        <p:tgtEl>
                                          <p:spTgt spid="29698"/>
                                        </p:tgtEl>
                                        <p:attrNameLst>
                                          <p:attrName>ppt_w</p:attrName>
                                        </p:attrNameLst>
                                      </p:cBhvr>
                                      <p:tavLst>
                                        <p:tav tm="0">
                                          <p:val>
                                            <p:fltVal val="0"/>
                                          </p:val>
                                        </p:tav>
                                        <p:tav tm="100000">
                                          <p:val>
                                            <p:strVal val="#ppt_w"/>
                                          </p:val>
                                        </p:tav>
                                      </p:tavLst>
                                    </p:anim>
                                    <p:anim calcmode="lin" valueType="num">
                                      <p:cBhvr>
                                        <p:cTn id="12" dur="1800" fill="hold"/>
                                        <p:tgtEl>
                                          <p:spTgt spid="2969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172" name="Picture 4" descr="https://upload.wikimedia.org/wikipedia/commons/b/ba/Emb_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3664" y="121434"/>
            <a:ext cx="4278535" cy="483474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7174" name="Picture 6" descr="https://i.pinimg.com/originals/a8/9b/29/a89b29bea5b37504b6837647fcea3482.png"/>
          <p:cNvPicPr>
            <a:picLocks noChangeAspect="1" noChangeArrowheads="1"/>
          </p:cNvPicPr>
          <p:nvPr/>
        </p:nvPicPr>
        <p:blipFill rotWithShape="1">
          <a:blip r:embed="rId4">
            <a:extLst>
              <a:ext uri="{28A0092B-C50C-407E-A947-70E740481C1C}">
                <a14:useLocalDpi xmlns:a14="http://schemas.microsoft.com/office/drawing/2010/main" val="0"/>
              </a:ext>
            </a:extLst>
          </a:blip>
          <a:srcRect l="2716" t="3445" r="1966" b="2541"/>
          <a:stretch/>
        </p:blipFill>
        <p:spPr bwMode="auto">
          <a:xfrm>
            <a:off x="618979" y="121433"/>
            <a:ext cx="6321208" cy="487259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9" name="CuadroTexto 8"/>
          <p:cNvSpPr txBox="1"/>
          <p:nvPr/>
        </p:nvSpPr>
        <p:spPr>
          <a:xfrm>
            <a:off x="323477" y="4858216"/>
            <a:ext cx="11545046" cy="1815882"/>
          </a:xfrm>
          <a:prstGeom prst="rect">
            <a:avLst/>
          </a:prstGeom>
          <a:noFill/>
        </p:spPr>
        <p:txBody>
          <a:bodyPr wrap="square" rtlCol="0">
            <a:spAutoFit/>
            <a:scene3d>
              <a:camera prst="obliqueBottomLeft"/>
              <a:lightRig rig="threePt" dir="t"/>
            </a:scene3d>
            <a:sp3d extrusionH="177800">
              <a:extrusionClr>
                <a:srgbClr val="233006"/>
              </a:extrusionClr>
            </a:sp3d>
          </a:bodyPr>
          <a:lstStyle/>
          <a:p>
            <a:pPr algn="ctr"/>
            <a:r>
              <a:rPr lang="es-PE" sz="2400" dirty="0" smtClean="0">
                <a:solidFill>
                  <a:srgbClr val="D6F296"/>
                </a:solidFill>
                <a:latin typeface="Arial Black" panose="020B0A04020102020204" pitchFamily="34" charset="0"/>
              </a:rPr>
              <a:t> </a:t>
            </a:r>
            <a:r>
              <a:rPr lang="es-PE" sz="2200" dirty="0" smtClean="0">
                <a:solidFill>
                  <a:srgbClr val="D6F296"/>
                </a:solidFill>
                <a:latin typeface="Arial Black" panose="020B0A04020102020204" pitchFamily="34" charset="0"/>
              </a:rPr>
              <a:t>En la imagen vemos el hexagrama y a Helena </a:t>
            </a:r>
            <a:r>
              <a:rPr lang="es-PE" sz="2200" dirty="0" err="1" smtClean="0">
                <a:solidFill>
                  <a:srgbClr val="D6F296"/>
                </a:solidFill>
                <a:latin typeface="Arial Black" panose="020B0A04020102020204" pitchFamily="34" charset="0"/>
              </a:rPr>
              <a:t>Blatvasky</a:t>
            </a:r>
            <a:r>
              <a:rPr lang="es-PE" sz="2200" dirty="0" smtClean="0">
                <a:solidFill>
                  <a:srgbClr val="D6F296"/>
                </a:solidFill>
                <a:latin typeface="Arial Black" panose="020B0A04020102020204" pitchFamily="34" charset="0"/>
              </a:rPr>
              <a:t>, fundadora de la sociedad Teosófica, que involucra religiones como hinduismo, budismo, espiritismo, satanismo, incluso se ve una cruz egipcia y una serpiente a modo de círculo. Adolfo Hitler fue un fiel seguidor de esta sociedad, y de allí se inspiró para usar la esvástica, que es un símbolo hindú</a:t>
            </a:r>
            <a:endParaRPr lang="es-PE" sz="2200" dirty="0">
              <a:solidFill>
                <a:srgbClr val="D6F296"/>
              </a:solidFill>
              <a:latin typeface="Arial Black" panose="020B0A04020102020204" pitchFamily="34" charset="0"/>
            </a:endParaRPr>
          </a:p>
        </p:txBody>
      </p:sp>
    </p:spTree>
    <p:extLst>
      <p:ext uri="{BB962C8B-B14F-4D97-AF65-F5344CB8AC3E}">
        <p14:creationId xmlns:p14="http://schemas.microsoft.com/office/powerpoint/2010/main" val="26518307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174"/>
                                        </p:tgtEl>
                                        <p:attrNameLst>
                                          <p:attrName>style.visibility</p:attrName>
                                        </p:attrNameLst>
                                      </p:cBhvr>
                                      <p:to>
                                        <p:strVal val="visible"/>
                                      </p:to>
                                    </p:set>
                                    <p:anim calcmode="lin" valueType="num">
                                      <p:cBhvr>
                                        <p:cTn id="11" dur="1800" fill="hold"/>
                                        <p:tgtEl>
                                          <p:spTgt spid="7174"/>
                                        </p:tgtEl>
                                        <p:attrNameLst>
                                          <p:attrName>ppt_w</p:attrName>
                                        </p:attrNameLst>
                                      </p:cBhvr>
                                      <p:tavLst>
                                        <p:tav tm="0">
                                          <p:val>
                                            <p:fltVal val="0"/>
                                          </p:val>
                                        </p:tav>
                                        <p:tav tm="100000">
                                          <p:val>
                                            <p:strVal val="#ppt_w"/>
                                          </p:val>
                                        </p:tav>
                                      </p:tavLst>
                                    </p:anim>
                                    <p:anim calcmode="lin" valueType="num">
                                      <p:cBhvr>
                                        <p:cTn id="12" dur="1800" fill="hold"/>
                                        <p:tgtEl>
                                          <p:spTgt spid="71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7172"/>
                                        </p:tgtEl>
                                        <p:attrNameLst>
                                          <p:attrName>style.visibility</p:attrName>
                                        </p:attrNameLst>
                                      </p:cBhvr>
                                      <p:to>
                                        <p:strVal val="visible"/>
                                      </p:to>
                                    </p:set>
                                    <p:anim calcmode="lin" valueType="num">
                                      <p:cBhvr>
                                        <p:cTn id="19" dur="1800" fill="hold"/>
                                        <p:tgtEl>
                                          <p:spTgt spid="7172"/>
                                        </p:tgtEl>
                                        <p:attrNameLst>
                                          <p:attrName>ppt_w</p:attrName>
                                        </p:attrNameLst>
                                      </p:cBhvr>
                                      <p:tavLst>
                                        <p:tav tm="0">
                                          <p:val>
                                            <p:fltVal val="0"/>
                                          </p:val>
                                        </p:tav>
                                        <p:tav tm="100000">
                                          <p:val>
                                            <p:strVal val="#ppt_w"/>
                                          </p:val>
                                        </p:tav>
                                      </p:tavLst>
                                    </p:anim>
                                    <p:anim calcmode="lin" valueType="num">
                                      <p:cBhvr>
                                        <p:cTn id="20" dur="1800" fill="hold"/>
                                        <p:tgtEl>
                                          <p:spTgt spid="71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9269" t="24616" r="30308" b="27795"/>
          <a:stretch/>
        </p:blipFill>
        <p:spPr>
          <a:xfrm>
            <a:off x="1286578" y="126610"/>
            <a:ext cx="9592342" cy="5092504"/>
          </a:xfrm>
          <a:prstGeom prst="rect">
            <a:avLst/>
          </a:prstGeom>
          <a:effectLst>
            <a:softEdge rad="63500"/>
          </a:effectLst>
        </p:spPr>
      </p:pic>
      <p:sp>
        <p:nvSpPr>
          <p:cNvPr id="4" name="CuadroTexto 1"/>
          <p:cNvSpPr txBox="1"/>
          <p:nvPr/>
        </p:nvSpPr>
        <p:spPr>
          <a:xfrm>
            <a:off x="511276" y="5219114"/>
            <a:ext cx="11169448" cy="1546577"/>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En la imagen vemos un hexagrama dentro de una cruz en forma de esvástica, que corresponde a la sociedad secreta alemana </a:t>
            </a:r>
            <a:r>
              <a:rPr lang="es-ES" sz="2400" b="1" dirty="0" err="1" smtClean="0">
                <a:solidFill>
                  <a:srgbClr val="C3BC8F"/>
                </a:solidFill>
                <a:latin typeface="Arial Black" panose="020B0A04020102020204" pitchFamily="34" charset="0"/>
              </a:rPr>
              <a:t>Vril</a:t>
            </a:r>
            <a:r>
              <a:rPr lang="es-ES" sz="2400" b="1" dirty="0" smtClean="0">
                <a:solidFill>
                  <a:srgbClr val="C3BC8F"/>
                </a:solidFill>
                <a:latin typeface="Arial Black" panose="020B0A04020102020204" pitchFamily="34" charset="0"/>
              </a:rPr>
              <a:t>, cuya fundadora fue María </a:t>
            </a:r>
            <a:r>
              <a:rPr lang="es-ES" sz="2400" b="1" dirty="0" err="1" smtClean="0">
                <a:solidFill>
                  <a:srgbClr val="C3BC8F"/>
                </a:solidFill>
                <a:latin typeface="Arial Black" panose="020B0A04020102020204" pitchFamily="34" charset="0"/>
              </a:rPr>
              <a:t>Orsic</a:t>
            </a:r>
            <a:r>
              <a:rPr lang="es-ES" sz="2400" b="1" dirty="0" smtClean="0">
                <a:solidFill>
                  <a:srgbClr val="C3BC8F"/>
                </a:solidFill>
                <a:latin typeface="Arial Black" panose="020B0A04020102020204" pitchFamily="34" charset="0"/>
              </a:rPr>
              <a:t> en 1921, y del cual se inspiró el nazismo en cuanto a la supuesta raza aria </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2777763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2261" t="5726" r="3022" b="18254"/>
          <a:stretch/>
        </p:blipFill>
        <p:spPr bwMode="auto">
          <a:xfrm>
            <a:off x="10159138" y="5631046"/>
            <a:ext cx="1697502"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7460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17423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9999</TotalTime>
  <Words>3381</Words>
  <Application>Microsoft Office PowerPoint</Application>
  <PresentationFormat>Panorámica</PresentationFormat>
  <Paragraphs>160</Paragraphs>
  <Slides>66</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66</vt:i4>
      </vt:variant>
    </vt:vector>
  </HeadingPairs>
  <TitlesOfParts>
    <vt:vector size="74" baseType="lpstr">
      <vt:lpstr>Arial</vt:lpstr>
      <vt:lpstr>Arial Black</vt:lpstr>
      <vt:lpstr>Brush Script Std</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169</cp:revision>
  <dcterms:created xsi:type="dcterms:W3CDTF">2019-11-24T01:55:47Z</dcterms:created>
  <dcterms:modified xsi:type="dcterms:W3CDTF">2020-11-01T04:53:54Z</dcterms:modified>
</cp:coreProperties>
</file>